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8" r:id="rId3"/>
    <p:sldId id="259" r:id="rId4"/>
    <p:sldId id="260" r:id="rId5"/>
    <p:sldId id="324" r:id="rId6"/>
    <p:sldId id="326" r:id="rId7"/>
    <p:sldId id="327" r:id="rId8"/>
    <p:sldId id="328" r:id="rId9"/>
    <p:sldId id="329" r:id="rId10"/>
    <p:sldId id="330" r:id="rId11"/>
    <p:sldId id="331" r:id="rId12"/>
    <p:sldId id="263" r:id="rId13"/>
    <p:sldId id="272" r:id="rId14"/>
    <p:sldId id="274" r:id="rId15"/>
    <p:sldId id="275" r:id="rId16"/>
    <p:sldId id="276" r:id="rId17"/>
    <p:sldId id="264" r:id="rId18"/>
    <p:sldId id="265" r:id="rId19"/>
    <p:sldId id="286" r:id="rId20"/>
    <p:sldId id="295" r:id="rId21"/>
    <p:sldId id="333" r:id="rId22"/>
    <p:sldId id="296" r:id="rId23"/>
    <p:sldId id="297" r:id="rId24"/>
    <p:sldId id="299" r:id="rId25"/>
    <p:sldId id="300" r:id="rId26"/>
    <p:sldId id="301" r:id="rId27"/>
    <p:sldId id="302" r:id="rId28"/>
    <p:sldId id="307" r:id="rId29"/>
    <p:sldId id="308" r:id="rId30"/>
    <p:sldId id="313" r:id="rId31"/>
    <p:sldId id="315" r:id="rId32"/>
    <p:sldId id="319" r:id="rId33"/>
    <p:sldId id="364" r:id="rId34"/>
    <p:sldId id="365" r:id="rId35"/>
    <p:sldId id="366" r:id="rId36"/>
    <p:sldId id="367" r:id="rId37"/>
    <p:sldId id="321" r:id="rId38"/>
    <p:sldId id="371" r:id="rId39"/>
    <p:sldId id="372" r:id="rId40"/>
    <p:sldId id="373" r:id="rId41"/>
    <p:sldId id="374" r:id="rId42"/>
    <p:sldId id="375" r:id="rId43"/>
    <p:sldId id="322" r:id="rId44"/>
    <p:sldId id="376" r:id="rId45"/>
    <p:sldId id="378" r:id="rId46"/>
    <p:sldId id="377" r:id="rId47"/>
    <p:sldId id="320" r:id="rId48"/>
    <p:sldId id="379" r:id="rId49"/>
    <p:sldId id="334" r:id="rId50"/>
    <p:sldId id="336" r:id="rId51"/>
    <p:sldId id="268" r:id="rId52"/>
    <p:sldId id="323" r:id="rId53"/>
    <p:sldId id="380" r:id="rId54"/>
    <p:sldId id="381" r:id="rId55"/>
    <p:sldId id="382" r:id="rId56"/>
    <p:sldId id="332" r:id="rId57"/>
    <p:sldId id="338" r:id="rId58"/>
    <p:sldId id="383" r:id="rId59"/>
    <p:sldId id="337" r:id="rId60"/>
    <p:sldId id="339" r:id="rId61"/>
    <p:sldId id="384" r:id="rId62"/>
    <p:sldId id="340" r:id="rId63"/>
    <p:sldId id="341" r:id="rId64"/>
    <p:sldId id="342" r:id="rId65"/>
    <p:sldId id="343" r:id="rId66"/>
    <p:sldId id="344" r:id="rId67"/>
    <p:sldId id="345" r:id="rId68"/>
    <p:sldId id="346" r:id="rId69"/>
    <p:sldId id="347" r:id="rId70"/>
    <p:sldId id="348" r:id="rId71"/>
    <p:sldId id="350" r:id="rId72"/>
    <p:sldId id="351" r:id="rId73"/>
    <p:sldId id="352" r:id="rId74"/>
    <p:sldId id="353" r:id="rId75"/>
    <p:sldId id="354" r:id="rId76"/>
    <p:sldId id="355" r:id="rId77"/>
    <p:sldId id="356" r:id="rId78"/>
    <p:sldId id="357" r:id="rId79"/>
    <p:sldId id="360" r:id="rId80"/>
    <p:sldId id="359" r:id="rId81"/>
    <p:sldId id="362" r:id="rId82"/>
    <p:sldId id="363" r:id="rId8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0154" autoAdjust="0"/>
  </p:normalViewPr>
  <p:slideViewPr>
    <p:cSldViewPr>
      <p:cViewPr varScale="1">
        <p:scale>
          <a:sx n="15" d="100"/>
          <a:sy n="15" d="100"/>
        </p:scale>
        <p:origin x="244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03ADA-7645-4755-8D75-0B94B3E944BC}" type="datetimeFigureOut">
              <a:rPr lang="zh-CN" altLang="en-US" smtClean="0"/>
              <a:pPr/>
              <a:t>2021/6/9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7D911-AD78-4991-9456-8E7B001594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4B7D911-AD78-4991-9456-8E7B0015947B}" type="slidenum">
              <a:rPr lang="zh-CN" altLang="en-US" smtClean="0"/>
              <a:pPr/>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4B7D911-AD78-4991-9456-8E7B0015947B}" type="slidenum">
              <a:rPr lang="zh-CN" altLang="en-US" smtClean="0"/>
              <a:pPr/>
              <a:t>26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4B7D911-AD78-4991-9456-8E7B0015947B}" type="slidenum">
              <a:rPr lang="zh-CN" altLang="en-US" smtClean="0"/>
              <a:pPr/>
              <a:t>53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0"/>
            <a:ext cx="4000500"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62500" y="1600200"/>
            <a:ext cx="4000500"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298450" y="6245225"/>
            <a:ext cx="2289175"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1025"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0025" y="6245225"/>
            <a:ext cx="2289175" cy="476250"/>
          </a:xfrm>
        </p:spPr>
        <p:txBody>
          <a:bodyPr/>
          <a:lstStyle>
            <a:lvl1pPr>
              <a:defRPr/>
            </a:lvl1pPr>
          </a:lstStyle>
          <a:p>
            <a:fld id="{ABA95D9D-5707-4337-BD89-932D18EABB23}"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2021/6/9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dical.yahoo.co.jp/katei/24147100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edical.yahoo.co.jp/katei/2802090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edical.yahoo.co.jp/katei/100216000/" TargetMode="External"/><Relationship Id="rId4" Type="http://schemas.openxmlformats.org/officeDocument/2006/relationships/hyperlink" Target="https://medical.yahoo.co.jp/katei/1202130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oleObject" Target="../embeddings/oleObject3.bin"/><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20.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7.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2.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baike.baidu.com/item/%E9%86%8B%E9%85%B8%E6%B0%9F%E8%BD%BB%E6%9D%BE%E8%BD%AF%E8%86%8F" TargetMode="External"/><Relationship Id="rId2" Type="http://schemas.openxmlformats.org/officeDocument/2006/relationships/hyperlink" Target="http://www.info.pmda.go.jp/go/pack/2647709M1102_1_1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ja-JP" altLang="en-US" dirty="0"/>
              <a:t>アトピー　湿疹の中医治療</a:t>
            </a:r>
            <a:endParaRPr lang="zh-CN" altLang="en-US" dirty="0"/>
          </a:p>
        </p:txBody>
      </p:sp>
      <p:sp>
        <p:nvSpPr>
          <p:cNvPr id="3" name="副标题 2"/>
          <p:cNvSpPr>
            <a:spLocks noGrp="1"/>
          </p:cNvSpPr>
          <p:nvPr>
            <p:ph type="subTitle" idx="1"/>
          </p:nvPr>
        </p:nvSpPr>
        <p:spPr/>
        <p:txBody>
          <a:bodyPr/>
          <a:lstStyle/>
          <a:p>
            <a:r>
              <a:rPr lang="zh-CN" altLang="en-US" dirty="0"/>
              <a:t>特异性皮炎的中医治疗</a:t>
            </a:r>
            <a:endParaRPr lang="en-US" altLang="zh-CN" dirty="0"/>
          </a:p>
          <a:p>
            <a:r>
              <a:rPr lang="en-US" altLang="zh-CN" dirty="0">
                <a:latin typeface="宋体" pitchFamily="2" charset="-122"/>
              </a:rPr>
              <a:t>Atopic Dermatitis</a:t>
            </a:r>
            <a:r>
              <a:rPr lang="zh-CN" altLang="en-US" dirty="0">
                <a:latin typeface="宋体" pitchFamily="2" charset="-122"/>
              </a:rPr>
              <a:t>，</a:t>
            </a:r>
            <a:r>
              <a:rPr lang="en-US" altLang="zh-CN" dirty="0">
                <a:latin typeface="宋体" pitchFamily="2" charset="-122"/>
              </a:rPr>
              <a:t>AD</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ja-JP" altLang="en-US" dirty="0"/>
              <a:t>③ 「黄色ブドウ球菌、真菌、ウィルス」</a:t>
            </a:r>
          </a:p>
          <a:p>
            <a:r>
              <a:rPr lang="ja-JP" altLang="en-US" dirty="0"/>
              <a:t>黄色ブドウ球菌、真菌、ウィルスが皮膚で増殖し炎症を引き起こしたり膿を発症します。免疫抑制効果のある薬剤による治療の過程で体表部の免疫力が落ちたことによって増殖を許してしまうことがあります。</a:t>
            </a:r>
          </a:p>
          <a:p>
            <a:r>
              <a:rPr lang="ja-JP" altLang="en-US" dirty="0"/>
              <a:t>考えられる対策</a:t>
            </a:r>
          </a:p>
          <a:p>
            <a:r>
              <a:rPr lang="ja-JP" altLang="en-US" dirty="0"/>
              <a:t>肌を清潔にする。抗生物質、抗ウィルス剤を使用する。</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ja-JP" altLang="en-US" dirty="0"/>
              <a:t>④ 「疲労」</a:t>
            </a:r>
          </a:p>
          <a:p>
            <a:r>
              <a:rPr lang="ja-JP" altLang="en-US" dirty="0"/>
              <a:t>生活環境によるストレスや、症状の苦しみによるストレスが体調に影響を与え症状を悪化させてしまいます。このストレス状態がアトピー性皮膚炎の患者様に多く見られ、ストレスに対応して症状発生と悪化を防ぐことが重要と考えられています。</a:t>
            </a:r>
          </a:p>
          <a:p>
            <a:r>
              <a:rPr lang="ja-JP" altLang="en-US" dirty="0"/>
              <a:t>考えられる対策</a:t>
            </a:r>
          </a:p>
          <a:p>
            <a:r>
              <a:rPr lang="ja-JP" altLang="en-US" dirty="0"/>
              <a:t>休養をとってもらう。疲労が重度の場合は点滴を行う。</a:t>
            </a: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検査と診断</a:t>
            </a:r>
            <a:br>
              <a:rPr lang="ja-JP" altLang="en-US" b="1" dirty="0"/>
            </a:br>
            <a:endParaRPr lang="zh-CN" altLang="en-US" dirty="0"/>
          </a:p>
        </p:txBody>
      </p:sp>
      <p:sp>
        <p:nvSpPr>
          <p:cNvPr id="3" name="内容占位符 2"/>
          <p:cNvSpPr>
            <a:spLocks noGrp="1"/>
          </p:cNvSpPr>
          <p:nvPr>
            <p:ph idx="1"/>
          </p:nvPr>
        </p:nvSpPr>
        <p:spPr/>
        <p:txBody>
          <a:bodyPr/>
          <a:lstStyle/>
          <a:p>
            <a:r>
              <a:rPr lang="ja-JP" altLang="en-US" dirty="0"/>
              <a:t>　多くはそれぞれのアレルゲンに反応する免疫グロブリン</a:t>
            </a:r>
            <a:r>
              <a:rPr lang="en-US" altLang="ja-JP" dirty="0"/>
              <a:t>E</a:t>
            </a:r>
            <a:r>
              <a:rPr lang="ja-JP" altLang="en-US" dirty="0"/>
              <a:t>（</a:t>
            </a:r>
            <a:r>
              <a:rPr lang="en-US" altLang="ja-JP" dirty="0" err="1"/>
              <a:t>IgE</a:t>
            </a:r>
            <a:r>
              <a:rPr lang="ja-JP" altLang="en-US" dirty="0"/>
              <a:t>）抗体が上昇し、血液中の総</a:t>
            </a:r>
            <a:r>
              <a:rPr lang="en-US" altLang="ja-JP" dirty="0" err="1"/>
              <a:t>IgE</a:t>
            </a:r>
            <a:r>
              <a:rPr lang="ja-JP" altLang="en-US" dirty="0"/>
              <a:t>抗体量も上昇します。皮膚炎の悪化時には、白血球のうちアレルギー疾患で増加する好酸球の割合が増えています。しかし約</a:t>
            </a:r>
            <a:r>
              <a:rPr lang="en-US" altLang="ja-JP" dirty="0"/>
              <a:t>20</a:t>
            </a:r>
            <a:r>
              <a:rPr lang="ja-JP" altLang="en-US" dirty="0"/>
              <a:t>％は</a:t>
            </a:r>
            <a:r>
              <a:rPr lang="en-US" altLang="ja-JP" dirty="0" err="1"/>
              <a:t>IgE</a:t>
            </a:r>
            <a:r>
              <a:rPr lang="ja-JP" altLang="en-US" dirty="0"/>
              <a:t>が上昇しないアトピー性皮膚炎として存在します。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b="1" dirty="0"/>
              <a:t>３．全身に及ぶ皮疹分布</a:t>
            </a:r>
            <a:endParaRPr lang="zh-CN" altLang="en-US" dirty="0"/>
          </a:p>
        </p:txBody>
      </p:sp>
      <p:sp>
        <p:nvSpPr>
          <p:cNvPr id="3" name="内容占位符 2"/>
          <p:cNvSpPr>
            <a:spLocks noGrp="1"/>
          </p:cNvSpPr>
          <p:nvPr>
            <p:ph idx="1"/>
          </p:nvPr>
        </p:nvSpPr>
        <p:spPr/>
        <p:txBody>
          <a:bodyPr/>
          <a:lstStyle/>
          <a:p>
            <a:r>
              <a:rPr lang="ja-JP" altLang="en-US" dirty="0"/>
              <a:t>幼児期、小児期、成人期と年齢とともに皮膚の湿疹は変化していきますが、広範囲に皮膚炎が及んでいることがほとんどです。また、左右対側性（左右とも似た部位に発症する）であり、好発部位は、前額、眼囲、口囲、口唇、耳介周囲、頚部、四肢関節部、体幹です。</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b="1" dirty="0"/>
              <a:t>年齢による特徴</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descr="C:\Users\海外\Desktop\img3-1[1].png"/>
          <p:cNvPicPr>
            <a:picLocks noChangeAspect="1" noChangeArrowheads="1"/>
          </p:cNvPicPr>
          <p:nvPr/>
        </p:nvPicPr>
        <p:blipFill>
          <a:blip r:embed="rId2" cstate="print"/>
          <a:srcRect/>
          <a:stretch>
            <a:fillRect/>
          </a:stretch>
        </p:blipFill>
        <p:spPr bwMode="auto">
          <a:xfrm>
            <a:off x="500034" y="2071678"/>
            <a:ext cx="2786082" cy="3071834"/>
          </a:xfrm>
          <a:prstGeom prst="rect">
            <a:avLst/>
          </a:prstGeom>
          <a:noFill/>
        </p:spPr>
      </p:pic>
      <p:pic>
        <p:nvPicPr>
          <p:cNvPr id="5123" name="Picture 3" descr="C:\Users\海外\Desktop\img3-2[1].png"/>
          <p:cNvPicPr>
            <a:picLocks noChangeAspect="1" noChangeArrowheads="1"/>
          </p:cNvPicPr>
          <p:nvPr/>
        </p:nvPicPr>
        <p:blipFill>
          <a:blip r:embed="rId3" cstate="print"/>
          <a:srcRect/>
          <a:stretch>
            <a:fillRect/>
          </a:stretch>
        </p:blipFill>
        <p:spPr bwMode="auto">
          <a:xfrm>
            <a:off x="3286116" y="2071678"/>
            <a:ext cx="2643206" cy="3071834"/>
          </a:xfrm>
          <a:prstGeom prst="rect">
            <a:avLst/>
          </a:prstGeom>
          <a:noFill/>
        </p:spPr>
      </p:pic>
      <p:pic>
        <p:nvPicPr>
          <p:cNvPr id="5124" name="Picture 4" descr="C:\Users\海外\Desktop\img3-3[1].png"/>
          <p:cNvPicPr>
            <a:picLocks noChangeAspect="1" noChangeArrowheads="1"/>
          </p:cNvPicPr>
          <p:nvPr/>
        </p:nvPicPr>
        <p:blipFill>
          <a:blip r:embed="rId4" cstate="print"/>
          <a:srcRect/>
          <a:stretch>
            <a:fillRect/>
          </a:stretch>
        </p:blipFill>
        <p:spPr bwMode="auto">
          <a:xfrm>
            <a:off x="6286512" y="2143116"/>
            <a:ext cx="2500330" cy="30003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４．慢性もしくは反復性がある</a:t>
            </a:r>
            <a:br>
              <a:rPr lang="ja-JP" altLang="en-US" b="1" dirty="0"/>
            </a:br>
            <a:endParaRPr lang="zh-CN" altLang="en-US" dirty="0"/>
          </a:p>
        </p:txBody>
      </p:sp>
      <p:sp>
        <p:nvSpPr>
          <p:cNvPr id="3" name="内容占位符 2"/>
          <p:cNvSpPr>
            <a:spLocks noGrp="1"/>
          </p:cNvSpPr>
          <p:nvPr>
            <p:ph idx="1"/>
          </p:nvPr>
        </p:nvSpPr>
        <p:spPr/>
        <p:txBody>
          <a:bodyPr/>
          <a:lstStyle/>
          <a:p>
            <a:r>
              <a:rPr lang="ja-JP" altLang="en-US" dirty="0"/>
              <a:t>乳児は２ヵ月以上、小児期、成人期は６ヵ月以上を慢性とし、症状が軽くなったとしても後に何らかの内因、外因によって再び悪化することが多いとされています。</a:t>
            </a:r>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５．その他特徴</a:t>
            </a:r>
            <a:br>
              <a:rPr lang="ja-JP" altLang="en-US" b="1" dirty="0"/>
            </a:br>
            <a:endParaRPr lang="zh-CN" altLang="en-US" dirty="0"/>
          </a:p>
        </p:txBody>
      </p:sp>
      <p:sp>
        <p:nvSpPr>
          <p:cNvPr id="3" name="内容占位符 2"/>
          <p:cNvSpPr>
            <a:spLocks noGrp="1"/>
          </p:cNvSpPr>
          <p:nvPr>
            <p:ph idx="1"/>
          </p:nvPr>
        </p:nvSpPr>
        <p:spPr/>
        <p:txBody>
          <a:bodyPr/>
          <a:lstStyle/>
          <a:p>
            <a:r>
              <a:rPr lang="ja-JP" altLang="en-US" dirty="0"/>
              <a:t>遺伝的要因 両親共にアトピー性皮膚炎の場合には約８割、片親がアトピー性皮膚炎の場合は約５割強の割合で子がアトピー性皮膚炎を発症しているとのデータがあります。</a:t>
            </a:r>
          </a:p>
          <a:p>
            <a:r>
              <a:rPr lang="ja-JP" altLang="en-US" dirty="0"/>
              <a:t>ＩｇＥ抗体を産生しやすい（炎症反応を起こしやすい）素因をもっている 食環境や生活環境、ストレス過多など様々な要因が考えられます。</a:t>
            </a: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治療</a:t>
            </a:r>
            <a:r>
              <a:rPr lang="ja-JP" altLang="en-US" b="1" dirty="0"/>
              <a:t>の</a:t>
            </a:r>
            <a:r>
              <a:rPr lang="zh-CN" altLang="en-US" b="1" dirty="0"/>
              <a:t>方法</a:t>
            </a:r>
            <a:endParaRPr lang="zh-CN" altLang="en-US" dirty="0"/>
          </a:p>
        </p:txBody>
      </p:sp>
      <p:sp>
        <p:nvSpPr>
          <p:cNvPr id="3" name="内容占位符 2"/>
          <p:cNvSpPr>
            <a:spLocks noGrp="1"/>
          </p:cNvSpPr>
          <p:nvPr>
            <p:ph idx="1"/>
          </p:nvPr>
        </p:nvSpPr>
        <p:spPr/>
        <p:txBody>
          <a:bodyPr>
            <a:normAutofit fontScale="92500"/>
          </a:bodyPr>
          <a:lstStyle/>
          <a:p>
            <a:r>
              <a:rPr lang="ja-JP" altLang="en-US" dirty="0"/>
              <a:t>皮膚のかさつきを抑える目的で白色ワセリンや尿素などを含んだ保湿剤を、炎症を抑える目的でステロイド軟膏を用います。免疫抑制薬の軟膏タクロリムス（プロトピック）も有効ですが、刺激感や感染症などの副作用に注意が必要です。</a:t>
            </a:r>
          </a:p>
          <a:p>
            <a:r>
              <a:rPr lang="ja-JP" altLang="en-US" dirty="0"/>
              <a:t>　内服薬では抗ヒスタミン薬や抗アレルギー薬を用います。細菌や単純</a:t>
            </a:r>
            <a:r>
              <a:rPr lang="ja-JP" altLang="en-US" dirty="0">
                <a:hlinkClick r:id="rId2"/>
              </a:rPr>
              <a:t>ヘルペス</a:t>
            </a:r>
            <a:r>
              <a:rPr lang="ja-JP" altLang="en-US" dirty="0"/>
              <a:t>の感染症を伴った時には、それらに対する治療が必要になります。</a:t>
            </a: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b="1" dirty="0"/>
              <a:t>病気に気づいたらどうする</a:t>
            </a:r>
            <a:endParaRPr lang="zh-CN" altLang="en-US" dirty="0"/>
          </a:p>
        </p:txBody>
      </p:sp>
      <p:sp>
        <p:nvSpPr>
          <p:cNvPr id="3" name="内容占位符 2"/>
          <p:cNvSpPr>
            <a:spLocks noGrp="1"/>
          </p:cNvSpPr>
          <p:nvPr>
            <p:ph idx="1"/>
          </p:nvPr>
        </p:nvSpPr>
        <p:spPr/>
        <p:txBody>
          <a:bodyPr>
            <a:normAutofit fontScale="92500" lnSpcReduction="10000"/>
          </a:bodyPr>
          <a:lstStyle/>
          <a:p>
            <a:r>
              <a:rPr lang="ja-JP" altLang="en-US" dirty="0"/>
              <a:t>原因対策を行います。家のなかのダニ対策や小児では原因食物の除去を行います。ただし、過剰な食物除去は成長障害を来すため注意が必要です。皮膚の清潔を保つことは重要ですが、石鹸の使用により皮膚は乾燥するので、入浴後は保湿を十分に行います。</a:t>
            </a:r>
          </a:p>
          <a:p>
            <a:r>
              <a:rPr lang="ja-JP" altLang="en-US" dirty="0"/>
              <a:t>　掻破によるびらんが著しい場合には、軟膏を塗った上にガーゼや包帯を巻いて掻破から皮膚を守ります。十分な睡眠をとることや胃腸の調子を整えること、精神的安定を図ることも重要です。</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type="body" idx="1"/>
          </p:nvPr>
        </p:nvSpPr>
        <p:spPr>
          <a:xfrm>
            <a:off x="457200" y="1066800"/>
            <a:ext cx="8382000" cy="5181600"/>
          </a:xfrm>
        </p:spPr>
        <p:txBody>
          <a:bodyPr/>
          <a:lstStyle/>
          <a:p>
            <a:r>
              <a:rPr lang="zh-CN" altLang="en-US" sz="2800" dirty="0">
                <a:latin typeface="宋体" pitchFamily="2" charset="-122"/>
              </a:rPr>
              <a:t>中医学</a:t>
            </a:r>
            <a:r>
              <a:rPr lang="ja-JP" altLang="en-US" sz="2800" dirty="0">
                <a:latin typeface="宋体" pitchFamily="2" charset="-122"/>
              </a:rPr>
              <a:t>での呼び方</a:t>
            </a:r>
            <a:endParaRPr lang="zh-CN" altLang="en-US" sz="2800" dirty="0">
              <a:latin typeface="宋体" pitchFamily="2" charset="-122"/>
            </a:endParaRPr>
          </a:p>
          <a:p>
            <a:pPr lvl="1">
              <a:buFont typeface="Wingdings" pitchFamily="2" charset="2"/>
              <a:buChar char="v"/>
            </a:pPr>
            <a:r>
              <a:rPr lang="zh-CN" altLang="en-US" sz="2400" dirty="0">
                <a:latin typeface="宋体" pitchFamily="2" charset="-122"/>
              </a:rPr>
              <a:t>典型症状的描述：</a:t>
            </a:r>
            <a:r>
              <a:rPr lang="en-US" altLang="zh-CN" sz="2400" dirty="0">
                <a:latin typeface="宋体" pitchFamily="2" charset="-122"/>
              </a:rPr>
              <a:t>《</a:t>
            </a:r>
            <a:r>
              <a:rPr lang="zh-CN" altLang="en-US" sz="2400" dirty="0">
                <a:latin typeface="宋体" pitchFamily="2" charset="-122"/>
              </a:rPr>
              <a:t>外科大成</a:t>
            </a:r>
            <a:r>
              <a:rPr lang="en-US" altLang="zh-CN" sz="2400" dirty="0">
                <a:latin typeface="宋体" pitchFamily="2" charset="-122"/>
              </a:rPr>
              <a:t>》</a:t>
            </a:r>
            <a:r>
              <a:rPr lang="zh-CN" altLang="en-US" sz="2400" dirty="0">
                <a:latin typeface="宋体" pitchFamily="2" charset="-122"/>
              </a:rPr>
              <a:t>载</a:t>
            </a:r>
            <a:r>
              <a:rPr lang="zh-CN" altLang="en-US" sz="2400" dirty="0">
                <a:latin typeface="Times New Roman"/>
              </a:rPr>
              <a:t>“</a:t>
            </a:r>
            <a:r>
              <a:rPr lang="zh-CN" altLang="en-US" sz="2400" dirty="0">
                <a:latin typeface="宋体" pitchFamily="2" charset="-122"/>
              </a:rPr>
              <a:t>四弯风</a:t>
            </a:r>
            <a:r>
              <a:rPr lang="en-US" altLang="zh-CN" sz="2400" dirty="0">
                <a:latin typeface="Times New Roman"/>
              </a:rPr>
              <a:t>……</a:t>
            </a:r>
            <a:r>
              <a:rPr lang="zh-CN" altLang="en-US" sz="2400" dirty="0">
                <a:latin typeface="宋体" pitchFamily="2" charset="-122"/>
              </a:rPr>
              <a:t>生于腿弯脚弯，一月一发，痒不可忍，形如风癣，搔破成疮</a:t>
            </a:r>
            <a:r>
              <a:rPr lang="zh-CN" altLang="en-US" sz="2400" dirty="0">
                <a:latin typeface="Times New Roman"/>
              </a:rPr>
              <a:t>”</a:t>
            </a:r>
            <a:endParaRPr lang="zh-CN" altLang="en-US" sz="2400" dirty="0">
              <a:latin typeface="宋体" pitchFamily="2" charset="-122"/>
            </a:endParaRPr>
          </a:p>
          <a:p>
            <a:pPr lvl="1">
              <a:buFont typeface="Wingdings" pitchFamily="2" charset="2"/>
              <a:buChar char="v"/>
            </a:pPr>
            <a:r>
              <a:rPr lang="zh-CN" altLang="en-US" sz="2400" dirty="0">
                <a:latin typeface="宋体" pitchFamily="2" charset="-122"/>
              </a:rPr>
              <a:t>病发于婴幼儿者，有</a:t>
            </a:r>
            <a:r>
              <a:rPr lang="zh-CN" altLang="en-US" sz="2400" dirty="0">
                <a:latin typeface="Times New Roman"/>
              </a:rPr>
              <a:t>“</a:t>
            </a:r>
            <a:r>
              <a:rPr lang="zh-CN" altLang="en-US" sz="2400" dirty="0">
                <a:latin typeface="宋体" pitchFamily="2" charset="-122"/>
              </a:rPr>
              <a:t>奶癣</a:t>
            </a:r>
            <a:r>
              <a:rPr lang="zh-CN" altLang="en-US" sz="2400" dirty="0">
                <a:latin typeface="Times New Roman"/>
              </a:rPr>
              <a:t>”“</a:t>
            </a:r>
            <a:r>
              <a:rPr lang="zh-CN" altLang="en-US" sz="2400" dirty="0">
                <a:latin typeface="宋体" pitchFamily="2" charset="-122"/>
              </a:rPr>
              <a:t>乳癣</a:t>
            </a:r>
            <a:r>
              <a:rPr lang="zh-CN" altLang="en-US" sz="2400" dirty="0">
                <a:latin typeface="Times New Roman"/>
              </a:rPr>
              <a:t>”“</a:t>
            </a:r>
            <a:r>
              <a:rPr lang="zh-CN" altLang="en-US" sz="2400" dirty="0">
                <a:latin typeface="宋体" pitchFamily="2" charset="-122"/>
              </a:rPr>
              <a:t>胎疮</a:t>
            </a:r>
            <a:r>
              <a:rPr lang="zh-CN" altLang="en-US" sz="2400" dirty="0">
                <a:latin typeface="Times New Roman"/>
              </a:rPr>
              <a:t>”</a:t>
            </a:r>
            <a:r>
              <a:rPr lang="zh-CN" altLang="en-US" sz="2400" dirty="0">
                <a:latin typeface="宋体" pitchFamily="2" charset="-122"/>
              </a:rPr>
              <a:t>之名</a:t>
            </a:r>
          </a:p>
          <a:p>
            <a:pPr lvl="1">
              <a:buFont typeface="Wingdings" pitchFamily="2" charset="2"/>
              <a:buChar char="v"/>
            </a:pPr>
            <a:r>
              <a:rPr lang="zh-CN" altLang="en-US" sz="2400" dirty="0">
                <a:latin typeface="宋体" pitchFamily="2" charset="-122"/>
              </a:rPr>
              <a:t>根据皮疹特点及病机不同可分为</a:t>
            </a:r>
            <a:r>
              <a:rPr lang="zh-CN" altLang="en-US" sz="2400" dirty="0">
                <a:latin typeface="Times New Roman"/>
              </a:rPr>
              <a:t>“</a:t>
            </a:r>
            <a:r>
              <a:rPr lang="zh-CN" altLang="en-US" sz="2400" dirty="0">
                <a:latin typeface="宋体" pitchFamily="2" charset="-122"/>
              </a:rPr>
              <a:t>干癣</a:t>
            </a:r>
            <a:r>
              <a:rPr lang="zh-CN" altLang="en-US" sz="2400" dirty="0">
                <a:latin typeface="Times New Roman"/>
              </a:rPr>
              <a:t>”</a:t>
            </a:r>
            <a:r>
              <a:rPr lang="zh-CN" altLang="en-US" sz="2400" dirty="0">
                <a:latin typeface="宋体" pitchFamily="2" charset="-122"/>
              </a:rPr>
              <a:t>、</a:t>
            </a:r>
            <a:r>
              <a:rPr lang="zh-CN" altLang="en-US" sz="2400" dirty="0">
                <a:latin typeface="Times New Roman"/>
              </a:rPr>
              <a:t>“</a:t>
            </a:r>
            <a:r>
              <a:rPr lang="zh-CN" altLang="en-US" sz="2400" dirty="0">
                <a:latin typeface="宋体" pitchFamily="2" charset="-122"/>
              </a:rPr>
              <a:t>湿癣</a:t>
            </a:r>
            <a:r>
              <a:rPr lang="zh-CN" altLang="en-US" sz="2400" dirty="0">
                <a:latin typeface="Times New Roman"/>
              </a:rPr>
              <a:t>”</a:t>
            </a:r>
            <a:r>
              <a:rPr lang="zh-CN" altLang="en-US" sz="2400" dirty="0">
                <a:latin typeface="宋体" pitchFamily="2" charset="-122"/>
              </a:rPr>
              <a:t>、</a:t>
            </a:r>
            <a:r>
              <a:rPr lang="zh-CN" altLang="en-US" sz="2400" dirty="0">
                <a:latin typeface="Times New Roman"/>
              </a:rPr>
              <a:t>“</a:t>
            </a:r>
            <a:r>
              <a:rPr lang="zh-CN" altLang="en-US" sz="2400" dirty="0">
                <a:latin typeface="宋体" pitchFamily="2" charset="-122"/>
              </a:rPr>
              <a:t>风癣</a:t>
            </a:r>
            <a:r>
              <a:rPr lang="zh-CN" altLang="en-US" sz="2400" dirty="0">
                <a:latin typeface="Times New Roman"/>
              </a:rPr>
              <a:t>”</a:t>
            </a:r>
            <a:r>
              <a:rPr lang="zh-CN" altLang="en-US" sz="2400" dirty="0">
                <a:latin typeface="宋体" pitchFamily="2" charset="-122"/>
              </a:rPr>
              <a:t>等</a:t>
            </a:r>
          </a:p>
          <a:p>
            <a:pPr lvl="1">
              <a:buFont typeface="Wingdings" pitchFamily="2" charset="2"/>
              <a:buChar char="v"/>
            </a:pPr>
            <a:r>
              <a:rPr lang="zh-CN" altLang="en-US" sz="2400" dirty="0">
                <a:latin typeface="宋体" pitchFamily="2" charset="-122"/>
              </a:rPr>
              <a:t>该病缠绵难愈，对顽固难治之皮疹统称</a:t>
            </a:r>
            <a:r>
              <a:rPr lang="zh-CN" altLang="en-US" sz="2400" dirty="0">
                <a:latin typeface="Times New Roman"/>
              </a:rPr>
              <a:t>“</a:t>
            </a:r>
            <a:r>
              <a:rPr lang="zh-CN" altLang="en-US" sz="2400" dirty="0">
                <a:latin typeface="宋体" pitchFamily="2" charset="-122"/>
              </a:rPr>
              <a:t>恶疮</a:t>
            </a:r>
            <a:r>
              <a:rPr lang="zh-CN" altLang="en-US" sz="2400" dirty="0">
                <a:latin typeface="Times New Roman"/>
              </a:rPr>
              <a:t>”</a:t>
            </a:r>
            <a:endParaRPr lang="zh-CN" altLang="en-US" sz="2400" dirty="0">
              <a:latin typeface="宋体" pitchFamily="2" charset="-122"/>
            </a:endParaRPr>
          </a:p>
          <a:p>
            <a:pPr lvl="1">
              <a:buFont typeface="Wingdings" pitchFamily="2" charset="2"/>
              <a:buChar char="v"/>
            </a:pPr>
            <a:r>
              <a:rPr lang="zh-CN" altLang="en-US" sz="2400" dirty="0">
                <a:latin typeface="宋体" pitchFamily="2" charset="-122"/>
              </a:rPr>
              <a:t>近代所谓的</a:t>
            </a:r>
            <a:r>
              <a:rPr lang="zh-CN" altLang="en-US" sz="2400" dirty="0">
                <a:latin typeface="Times New Roman"/>
              </a:rPr>
              <a:t>“</a:t>
            </a:r>
            <a:r>
              <a:rPr lang="zh-CN" altLang="en-US" sz="2400" dirty="0">
                <a:latin typeface="宋体" pitchFamily="2" charset="-122"/>
              </a:rPr>
              <a:t>湿疮</a:t>
            </a:r>
            <a:r>
              <a:rPr lang="zh-CN" altLang="en-US" sz="2400" dirty="0">
                <a:latin typeface="Times New Roman"/>
              </a:rPr>
              <a:t>”</a:t>
            </a:r>
            <a:r>
              <a:rPr lang="zh-CN" altLang="en-US" sz="2400" dirty="0">
                <a:latin typeface="宋体" pitchFamily="2" charset="-122"/>
              </a:rPr>
              <a:t>也概括了包括</a:t>
            </a:r>
            <a:r>
              <a:rPr lang="zh-CN" altLang="en-US" sz="2400" dirty="0">
                <a:latin typeface="Times New Roman"/>
              </a:rPr>
              <a:t>“</a:t>
            </a:r>
            <a:r>
              <a:rPr lang="zh-CN" altLang="en-US" sz="2400" dirty="0">
                <a:latin typeface="宋体" pitchFamily="2" charset="-122"/>
              </a:rPr>
              <a:t>特应性皮炎</a:t>
            </a:r>
            <a:r>
              <a:rPr lang="zh-CN" altLang="en-US" sz="2400" dirty="0">
                <a:latin typeface="Times New Roman"/>
              </a:rPr>
              <a:t>”</a:t>
            </a:r>
            <a:r>
              <a:rPr lang="zh-CN" altLang="en-US" sz="2400" dirty="0">
                <a:latin typeface="宋体" pitchFamily="2" charset="-122"/>
              </a:rPr>
              <a:t>在内的湿疹皮炎类皮肤病</a:t>
            </a:r>
            <a:r>
              <a:rPr lang="zh-CN" altLang="en-US" sz="2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228600" y="228600"/>
            <a:ext cx="8272490" cy="1143000"/>
          </a:xfrm>
        </p:spPr>
        <p:txBody>
          <a:bodyPr>
            <a:normAutofit/>
          </a:bodyPr>
          <a:lstStyle/>
          <a:p>
            <a:r>
              <a:rPr lang="ja-JP" altLang="en-US" dirty="0"/>
              <a:t>アトピーとは　</a:t>
            </a:r>
            <a:r>
              <a:rPr lang="ja-JP" altLang="en-US" b="1" dirty="0"/>
              <a:t>どんな病気か</a:t>
            </a:r>
          </a:p>
        </p:txBody>
      </p:sp>
      <p:sp>
        <p:nvSpPr>
          <p:cNvPr id="281603" name="Rectangle 3"/>
          <p:cNvSpPr>
            <a:spLocks noGrp="1" noChangeArrowheads="1"/>
          </p:cNvSpPr>
          <p:nvPr>
            <p:ph type="body" idx="1"/>
          </p:nvPr>
        </p:nvSpPr>
        <p:spPr>
          <a:xfrm>
            <a:off x="304800" y="1524000"/>
            <a:ext cx="8482042" cy="4953000"/>
          </a:xfrm>
        </p:spPr>
        <p:txBody>
          <a:bodyPr>
            <a:normAutofit/>
          </a:bodyPr>
          <a:lstStyle/>
          <a:p>
            <a:r>
              <a:rPr lang="ja-JP" altLang="en-US" sz="2800" dirty="0"/>
              <a:t>　かゆみの強い慢性の湿疹で、増悪（ぞうあく）や軽快を繰り返します。多くの場合、アトピー素因（</a:t>
            </a:r>
            <a:r>
              <a:rPr lang="ja-JP" altLang="en-US" sz="2800" dirty="0">
                <a:hlinkClick r:id="rId3"/>
              </a:rPr>
              <a:t>気管支喘息（ぜんそく）</a:t>
            </a:r>
            <a:r>
              <a:rPr lang="ja-JP" altLang="en-US" sz="2800" dirty="0"/>
              <a:t>、</a:t>
            </a:r>
            <a:r>
              <a:rPr lang="ja-JP" altLang="en-US" sz="2800" dirty="0">
                <a:hlinkClick r:id="rId4"/>
              </a:rPr>
              <a:t>アレルギー性鼻炎</a:t>
            </a:r>
            <a:r>
              <a:rPr lang="ja-JP" altLang="en-US" sz="2800" dirty="0"/>
              <a:t>、</a:t>
            </a:r>
            <a:r>
              <a:rPr lang="ja-JP" altLang="en-US" sz="2800" dirty="0">
                <a:hlinkClick r:id="rId5"/>
              </a:rPr>
              <a:t>結膜炎</a:t>
            </a:r>
            <a:r>
              <a:rPr lang="ja-JP" altLang="en-US" sz="2800" dirty="0"/>
              <a:t>、アトピー性皮膚炎などを生じやすい体質）をもつ人に生じます。主に小児期に発症し、成人では軽快することが多いのですが、成人になって再発したり、重症になることもあります。</a:t>
            </a:r>
          </a:p>
          <a:p>
            <a:pPr>
              <a:buNone/>
            </a:pPr>
            <a:endParaRPr lang="zh-CN" altLang="en-US" sz="2800" dirty="0">
              <a:latin typeface="宋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533400" y="304800"/>
            <a:ext cx="7481888" cy="1143000"/>
          </a:xfrm>
        </p:spPr>
        <p:txBody>
          <a:bodyPr>
            <a:normAutofit/>
          </a:bodyPr>
          <a:lstStyle/>
          <a:p>
            <a:r>
              <a:rPr lang="zh-CN" altLang="en-US" dirty="0"/>
              <a:t>中医</a:t>
            </a:r>
            <a:r>
              <a:rPr lang="ja-JP" altLang="en-US" dirty="0"/>
              <a:t>でアトピーの発症原因は</a:t>
            </a:r>
            <a:endParaRPr lang="zh-CN" altLang="en-US" dirty="0"/>
          </a:p>
        </p:txBody>
      </p:sp>
      <p:sp>
        <p:nvSpPr>
          <p:cNvPr id="291843" name="Rectangle 3"/>
          <p:cNvSpPr>
            <a:spLocks noGrp="1" noChangeArrowheads="1"/>
          </p:cNvSpPr>
          <p:nvPr>
            <p:ph type="body" idx="1"/>
          </p:nvPr>
        </p:nvSpPr>
        <p:spPr>
          <a:xfrm>
            <a:off x="381000" y="1500174"/>
            <a:ext cx="8763000" cy="4800600"/>
          </a:xfrm>
        </p:spPr>
        <p:txBody>
          <a:bodyPr>
            <a:normAutofit fontScale="92500" lnSpcReduction="10000"/>
          </a:bodyPr>
          <a:lstStyle/>
          <a:p>
            <a:r>
              <a:rPr lang="ja-JP" altLang="en-US" sz="3600" i="1" dirty="0">
                <a:solidFill>
                  <a:schemeClr val="tx2"/>
                </a:solidFill>
                <a:latin typeface="Arial" pitchFamily="34" charset="0"/>
                <a:ea typeface="黑体" pitchFamily="49" charset="-122"/>
              </a:rPr>
              <a:t>中医は</a:t>
            </a:r>
            <a:r>
              <a:rPr lang="ja-JP" altLang="en-US" sz="3600" i="1" dirty="0">
                <a:solidFill>
                  <a:schemeClr val="tx2"/>
                </a:solidFill>
                <a:latin typeface="宋体" pitchFamily="2" charset="-122"/>
                <a:ea typeface="黑体" pitchFamily="49" charset="-122"/>
              </a:rPr>
              <a:t>生まれ付きの体の弱さ、免疫力の低下、内臓働きよくない、水分など新陳代謝不良によって湿気が体内で溜まり、発症の原因になる。</a:t>
            </a:r>
            <a:r>
              <a:rPr lang="ja-JP" altLang="en-US" dirty="0">
                <a:latin typeface="宋体" pitchFamily="2" charset="-122"/>
              </a:rPr>
              <a:t>先天</a:t>
            </a:r>
            <a:r>
              <a:rPr lang="zh-CN" altLang="en-US" dirty="0">
                <a:latin typeface="宋体" pitchFamily="2" charset="-122"/>
              </a:rPr>
              <a:t>禀性不耐，脾失健运，易生内湿为</a:t>
            </a:r>
            <a:r>
              <a:rPr lang="en-US" altLang="zh-CN" dirty="0">
                <a:latin typeface="宋体" pitchFamily="2" charset="-122"/>
              </a:rPr>
              <a:t>AD</a:t>
            </a:r>
            <a:r>
              <a:rPr lang="zh-CN" altLang="en-US" dirty="0">
                <a:latin typeface="宋体" pitchFamily="2" charset="-122"/>
              </a:rPr>
              <a:t>的发病基础</a:t>
            </a:r>
          </a:p>
          <a:p>
            <a:pPr lvl="1">
              <a:buFont typeface="Wingdings" pitchFamily="2" charset="2"/>
              <a:buChar char="v"/>
            </a:pPr>
            <a:r>
              <a:rPr lang="ja-JP" altLang="en-US" dirty="0">
                <a:latin typeface="宋体" pitchFamily="2" charset="-122"/>
              </a:rPr>
              <a:t>かゆみは風という邪気</a:t>
            </a:r>
            <a:r>
              <a:rPr lang="zh-CN" altLang="en-US" dirty="0">
                <a:latin typeface="宋体" pitchFamily="2" charset="-122"/>
              </a:rPr>
              <a:t>；</a:t>
            </a:r>
          </a:p>
          <a:p>
            <a:pPr lvl="1">
              <a:buFont typeface="Wingdings" pitchFamily="2" charset="2"/>
              <a:buChar char="v"/>
            </a:pPr>
            <a:r>
              <a:rPr lang="ja-JP" altLang="en-US" dirty="0">
                <a:latin typeface="宋体" pitchFamily="2" charset="-122"/>
              </a:rPr>
              <a:t>浮腫み、滲み液は湿気という邪気</a:t>
            </a:r>
            <a:r>
              <a:rPr lang="zh-CN" altLang="en-US" dirty="0">
                <a:latin typeface="宋体" pitchFamily="2" charset="-122"/>
              </a:rPr>
              <a:t>；</a:t>
            </a:r>
          </a:p>
          <a:p>
            <a:pPr lvl="1">
              <a:buFont typeface="Wingdings" pitchFamily="2" charset="2"/>
              <a:buChar char="v"/>
            </a:pPr>
            <a:r>
              <a:rPr lang="ja-JP" altLang="en-US" dirty="0">
                <a:latin typeface="宋体" pitchFamily="2" charset="-122"/>
              </a:rPr>
              <a:t>皮膚カサカサ</a:t>
            </a:r>
            <a:r>
              <a:rPr lang="zh-CN" altLang="en-US" dirty="0">
                <a:latin typeface="宋体" pitchFamily="2" charset="-122"/>
              </a:rPr>
              <a:t>、</a:t>
            </a:r>
            <a:r>
              <a:rPr lang="ja-JP" altLang="en-US" dirty="0">
                <a:latin typeface="宋体" pitchFamily="2" charset="-122"/>
              </a:rPr>
              <a:t>鱗屑</a:t>
            </a:r>
            <a:r>
              <a:rPr lang="zh-CN" altLang="en-US" dirty="0">
                <a:latin typeface="宋体" pitchFamily="2" charset="-122"/>
              </a:rPr>
              <a:t>、苔藓化</a:t>
            </a:r>
            <a:r>
              <a:rPr lang="ja-JP" altLang="en-US" dirty="0">
                <a:latin typeface="宋体" pitchFamily="2" charset="-122"/>
              </a:rPr>
              <a:t>は</a:t>
            </a:r>
            <a:r>
              <a:rPr lang="zh-CN" altLang="en-US" dirty="0">
                <a:latin typeface="宋体" pitchFamily="2" charset="-122"/>
              </a:rPr>
              <a:t>气血津液</a:t>
            </a:r>
            <a:r>
              <a:rPr lang="ja-JP" altLang="en-US" dirty="0">
                <a:latin typeface="宋体" pitchFamily="2" charset="-122"/>
              </a:rPr>
              <a:t>が虚で弱い</a:t>
            </a:r>
            <a:r>
              <a:rPr lang="zh-CN" altLang="en-US" dirty="0">
                <a:latin typeface="宋体" pitchFamily="2" charset="-122"/>
              </a:rPr>
              <a:t>，</a:t>
            </a:r>
            <a:r>
              <a:rPr lang="ja-JP" altLang="en-US" dirty="0">
                <a:latin typeface="宋体" pitchFamily="2" charset="-122"/>
              </a:rPr>
              <a:t>肌が乾燥栄養不足になる</a:t>
            </a:r>
            <a:r>
              <a:rPr lang="zh-CN" altLang="en-US" dirty="0">
                <a:latin typeface="宋体" pitchFamily="2" charset="-122"/>
              </a:rPr>
              <a:t>；</a:t>
            </a:r>
          </a:p>
          <a:p>
            <a:pPr lvl="1">
              <a:buFont typeface="Wingdings" pitchFamily="2" charset="2"/>
              <a:buChar char="v"/>
            </a:pPr>
            <a:r>
              <a:rPr lang="ja-JP" altLang="en-US" dirty="0">
                <a:latin typeface="宋体" pitchFamily="2" charset="-122"/>
              </a:rPr>
              <a:t>皮膚シミ、</a:t>
            </a:r>
            <a:r>
              <a:rPr lang="zh-CN" altLang="en-US" dirty="0">
                <a:latin typeface="宋体" pitchFamily="2" charset="-122"/>
              </a:rPr>
              <a:t>色素沉着，苔藓化肥厚</a:t>
            </a:r>
            <a:r>
              <a:rPr lang="ja-JP" altLang="en-US" dirty="0">
                <a:latin typeface="宋体" pitchFamily="2" charset="-122"/>
              </a:rPr>
              <a:t>は</a:t>
            </a:r>
            <a:r>
              <a:rPr lang="zh-CN" altLang="en-US" dirty="0">
                <a:latin typeface="宋体" pitchFamily="2" charset="-122"/>
              </a:rPr>
              <a:t>病情</a:t>
            </a:r>
            <a:r>
              <a:rPr lang="ja-JP" altLang="en-US" dirty="0">
                <a:latin typeface="宋体" pitchFamily="2" charset="-122"/>
              </a:rPr>
              <a:t>長引き</a:t>
            </a:r>
            <a:r>
              <a:rPr lang="zh-CN" altLang="en-US" dirty="0">
                <a:latin typeface="宋体" pitchFamily="2" charset="-122"/>
              </a:rPr>
              <a:t>，津血不足，血</a:t>
            </a:r>
            <a:r>
              <a:rPr lang="ja-JP" altLang="en-US" dirty="0">
                <a:latin typeface="宋体" pitchFamily="2" charset="-122"/>
              </a:rPr>
              <a:t>行が詰まり、</a:t>
            </a:r>
            <a:r>
              <a:rPr lang="zh-CN" altLang="en-US" dirty="0">
                <a:latin typeface="宋体" pitchFamily="2" charset="-122"/>
              </a:rPr>
              <a:t>瘀</a:t>
            </a:r>
            <a:r>
              <a:rPr lang="ja-JP" altLang="en-US" dirty="0">
                <a:latin typeface="宋体" pitchFamily="2" charset="-122"/>
              </a:rPr>
              <a:t>血になり、陰</a:t>
            </a:r>
            <a:r>
              <a:rPr lang="zh-CN" altLang="en-US" dirty="0">
                <a:latin typeface="宋体" pitchFamily="2" charset="-122"/>
              </a:rPr>
              <a:t>精</a:t>
            </a:r>
            <a:r>
              <a:rPr lang="ja-JP" altLang="en-US" dirty="0">
                <a:latin typeface="宋体" pitchFamily="2" charset="-122"/>
              </a:rPr>
              <a:t>不足の</a:t>
            </a:r>
            <a:r>
              <a:rPr lang="zh-CN" altLang="en-US" dirty="0">
                <a:latin typeface="宋体" pitchFamily="2" charset="-122"/>
              </a:rPr>
              <a:t>结果。</a:t>
            </a:r>
            <a:endParaRPr lang="zh-CN" altLang="en-US" dirty="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346050"/>
          </a:xfrm>
        </p:spPr>
        <p:txBody>
          <a:bodyPr>
            <a:normAutofit fontScale="90000"/>
          </a:bodyPr>
          <a:lstStyle/>
          <a:p>
            <a:endParaRPr lang="zh-CN" altLang="en-US" dirty="0"/>
          </a:p>
        </p:txBody>
      </p:sp>
      <p:sp>
        <p:nvSpPr>
          <p:cNvPr id="3" name="内容占位符 2"/>
          <p:cNvSpPr>
            <a:spLocks noGrp="1"/>
          </p:cNvSpPr>
          <p:nvPr>
            <p:ph idx="1"/>
          </p:nvPr>
        </p:nvSpPr>
        <p:spPr>
          <a:xfrm>
            <a:off x="457200" y="1124744"/>
            <a:ext cx="8229600" cy="5400600"/>
          </a:xfrm>
        </p:spPr>
        <p:txBody>
          <a:bodyPr>
            <a:normAutofit fontScale="70000" lnSpcReduction="20000"/>
          </a:bodyPr>
          <a:lstStyle/>
          <a:p>
            <a:r>
              <a:rPr lang="ja-JP" altLang="en-US" dirty="0"/>
              <a:t>先天的要因・後天的要因について漢方的に考えると</a:t>
            </a:r>
          </a:p>
          <a:p>
            <a:r>
              <a:rPr lang="ja-JP" altLang="en-US" dirty="0"/>
              <a:t>先天性の体質虚弱は生命維持に必要な根源のエネルギー不足（陽気の不足）です。</a:t>
            </a:r>
            <a:br>
              <a:rPr lang="ja-JP" altLang="en-US" dirty="0"/>
            </a:br>
            <a:r>
              <a:rPr lang="ja-JP" altLang="en-US" dirty="0"/>
              <a:t>発育と共に備わるべき免疫機能も不十分なままで、大人になってもアレルギー疾患が治らなくなります。</a:t>
            </a:r>
            <a:br>
              <a:rPr lang="ja-JP" altLang="en-US" dirty="0"/>
            </a:br>
            <a:r>
              <a:rPr lang="ja-JP" altLang="en-US" dirty="0"/>
              <a:t>後天的要因の大部分は胃腸の要因とされています。飲食物から得られる栄養分から生み出される後天的なエネルギーが不足してしまうのです（胃腸が未熟である乳幼児に多く見られます）。</a:t>
            </a:r>
            <a:br>
              <a:rPr lang="ja-JP" altLang="en-US" dirty="0"/>
            </a:br>
            <a:r>
              <a:rPr lang="ja-JP" altLang="en-US" dirty="0"/>
              <a:t>エネルギー不足におちいると体内から体表部へ栄養を移動させる力も弱まります。また本来、正常な体液として体内で活用しなければならない水分がほかに漏れ出したりしてジクジクした湿疹になります。</a:t>
            </a:r>
            <a:br>
              <a:rPr lang="ja-JP" altLang="en-US" dirty="0"/>
            </a:br>
            <a:r>
              <a:rPr lang="ja-JP" altLang="en-US" dirty="0"/>
              <a:t>さらに、慢性的な栄養不足となると皮膚がどす黒くなったりします（血行のうっ滞が発生）。</a:t>
            </a:r>
            <a:br>
              <a:rPr lang="ja-JP" altLang="en-US" dirty="0"/>
            </a:br>
            <a:r>
              <a:rPr lang="ja-JP" altLang="en-US" dirty="0"/>
              <a:t>こうした後天的要因の場合、おなかを温めたり、胃腸の消化吸収機能を高める方法を行います。</a:t>
            </a:r>
            <a:br>
              <a:rPr lang="ja-JP" altLang="en-US" dirty="0"/>
            </a:br>
            <a:r>
              <a:rPr lang="ja-JP" altLang="en-US" dirty="0"/>
              <a:t>さらに必要に応じて、体液や栄養素を巡らせ、新陳代謝を改善させる方法を行います。</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algn="l"/>
            <a:r>
              <a:rPr kumimoji="1" lang="zh-CN" altLang="en-US" dirty="0">
                <a:solidFill>
                  <a:srgbClr val="800000"/>
                </a:solidFill>
              </a:rPr>
              <a:t>症状</a:t>
            </a:r>
            <a:r>
              <a:rPr kumimoji="1" lang="ja-JP" altLang="en-US" dirty="0">
                <a:solidFill>
                  <a:srgbClr val="800000"/>
                </a:solidFill>
              </a:rPr>
              <a:t>の見分け　中医の考え</a:t>
            </a:r>
            <a:endParaRPr kumimoji="1" lang="zh-CN" altLang="en-US" dirty="0">
              <a:solidFill>
                <a:srgbClr val="800000"/>
              </a:solidFill>
            </a:endParaRPr>
          </a:p>
        </p:txBody>
      </p:sp>
      <p:sp>
        <p:nvSpPr>
          <p:cNvPr id="132099" name="Rectangle 3"/>
          <p:cNvSpPr>
            <a:spLocks noGrp="1" noRot="1" noChangeArrowheads="1"/>
          </p:cNvSpPr>
          <p:nvPr>
            <p:ph type="body" idx="1"/>
          </p:nvPr>
        </p:nvSpPr>
        <p:spPr>
          <a:xfrm>
            <a:off x="609600" y="1196975"/>
            <a:ext cx="8153400" cy="4902200"/>
          </a:xfrm>
        </p:spPr>
        <p:txBody>
          <a:bodyPr/>
          <a:lstStyle/>
          <a:p>
            <a:pPr>
              <a:buFont typeface="Wingdings" pitchFamily="2" charset="2"/>
              <a:buNone/>
            </a:pPr>
            <a:r>
              <a:rPr lang="zh-CN" altLang="en-US" sz="2800" b="1" dirty="0">
                <a:solidFill>
                  <a:srgbClr val="0000FF"/>
                </a:solidFill>
                <a:latin typeface="楷体_GB2312" pitchFamily="49" charset="-122"/>
                <a:ea typeface="楷体_GB2312" pitchFamily="49" charset="-122"/>
              </a:rPr>
              <a:t>一、</a:t>
            </a:r>
            <a:r>
              <a:rPr lang="ja-JP" altLang="en-US" sz="2800" b="1" dirty="0">
                <a:solidFill>
                  <a:srgbClr val="0000FF"/>
                </a:solidFill>
                <a:latin typeface="楷体_GB2312" pitchFamily="49" charset="-122"/>
                <a:ea typeface="楷体_GB2312" pitchFamily="49" charset="-122"/>
              </a:rPr>
              <a:t>自覚</a:t>
            </a:r>
            <a:r>
              <a:rPr lang="zh-CN" altLang="en-US" sz="2800" b="1" dirty="0">
                <a:solidFill>
                  <a:srgbClr val="0000FF"/>
                </a:solidFill>
                <a:latin typeface="楷体_GB2312" pitchFamily="49" charset="-122"/>
                <a:ea typeface="楷体_GB2312" pitchFamily="49" charset="-122"/>
              </a:rPr>
              <a:t>症状</a:t>
            </a:r>
          </a:p>
          <a:p>
            <a:pPr>
              <a:spcBef>
                <a:spcPct val="50000"/>
              </a:spcBef>
              <a:buClrTx/>
              <a:buFontTx/>
              <a:buNone/>
            </a:pPr>
            <a:r>
              <a:rPr kumimoji="1" lang="zh-CN" altLang="en-US" sz="2800" dirty="0">
                <a:solidFill>
                  <a:srgbClr val="0000FF"/>
                </a:solidFill>
                <a:latin typeface="楷体_GB2312" pitchFamily="49" charset="-122"/>
                <a:ea typeface="楷体_GB2312" pitchFamily="49" charset="-122"/>
              </a:rPr>
              <a:t>     </a:t>
            </a:r>
          </a:p>
          <a:p>
            <a:pPr>
              <a:spcBef>
                <a:spcPct val="50000"/>
              </a:spcBef>
              <a:buClrTx/>
              <a:buFontTx/>
              <a:buNone/>
            </a:pPr>
            <a:r>
              <a:rPr kumimoji="1" lang="zh-CN" altLang="en-US" sz="2800" b="1" dirty="0">
                <a:solidFill>
                  <a:srgbClr val="0000FF"/>
                </a:solidFill>
                <a:latin typeface="楷体_GB2312" pitchFamily="49" charset="-122"/>
                <a:ea typeface="楷体_GB2312" pitchFamily="49" charset="-122"/>
              </a:rPr>
              <a:t>（一）</a:t>
            </a:r>
            <a:r>
              <a:rPr kumimoji="1" lang="ja-JP" altLang="en-US" sz="2800" b="1" dirty="0">
                <a:solidFill>
                  <a:srgbClr val="0000FF"/>
                </a:solidFill>
                <a:latin typeface="楷体_GB2312" pitchFamily="49" charset="-122"/>
                <a:ea typeface="楷体_GB2312" pitchFamily="49" charset="-122"/>
              </a:rPr>
              <a:t>痒み</a:t>
            </a:r>
            <a:endParaRPr kumimoji="1" lang="zh-CN" altLang="en-US" sz="2800" b="1" dirty="0">
              <a:solidFill>
                <a:srgbClr val="0000FF"/>
              </a:solidFill>
              <a:latin typeface="楷体_GB2312" pitchFamily="49" charset="-122"/>
              <a:ea typeface="楷体_GB2312" pitchFamily="49" charset="-122"/>
            </a:endParaRPr>
          </a:p>
          <a:p>
            <a:pPr>
              <a:spcBef>
                <a:spcPct val="50000"/>
              </a:spcBef>
              <a:buClrTx/>
              <a:buFontTx/>
              <a:buNone/>
            </a:pPr>
            <a:r>
              <a:rPr kumimoji="1" lang="zh-CN" altLang="en-US" sz="2800" dirty="0">
                <a:solidFill>
                  <a:srgbClr val="0000FF"/>
                </a:solidFill>
                <a:latin typeface="楷体_GB2312" pitchFamily="49" charset="-122"/>
                <a:ea typeface="楷体_GB2312" pitchFamily="49" charset="-122"/>
              </a:rPr>
              <a:t>      瘙痒是一种可诱发搔抓和摩擦的不愉快的皮肤感觉。是最常见、最痛苦的。</a:t>
            </a:r>
            <a:r>
              <a:rPr lang="zh-CN" altLang="en-US" sz="2800" dirty="0">
                <a:solidFill>
                  <a:srgbClr val="0000FF"/>
                </a:solidFill>
                <a:latin typeface="楷体_GB2312" pitchFamily="49" charset="-122"/>
                <a:ea typeface="楷体_GB2312" pitchFamily="49" charset="-122"/>
              </a:rPr>
              <a:t>可由多种因素引起，有风、湿、热、虫、血虚、血瘀等。</a:t>
            </a:r>
          </a:p>
          <a:p>
            <a:pPr>
              <a:spcBef>
                <a:spcPct val="50000"/>
              </a:spcBef>
              <a:buClrTx/>
              <a:buFontTx/>
              <a:buNone/>
            </a:pPr>
            <a:r>
              <a:rPr lang="zh-CN" altLang="en-US" sz="2800" dirty="0">
                <a:solidFill>
                  <a:srgbClr val="0000FF"/>
                </a:solidFill>
                <a:latin typeface="楷体_GB2312" pitchFamily="49" charset="-122"/>
                <a:ea typeface="楷体_GB2312" pitchFamily="49" charset="-122"/>
              </a:rPr>
              <a:t>  </a:t>
            </a:r>
            <a:r>
              <a:rPr lang="ja-JP" altLang="en-US" sz="2800" b="1" dirty="0">
                <a:solidFill>
                  <a:srgbClr val="0000FF"/>
                </a:solidFill>
                <a:latin typeface="楷体_GB2312" pitchFamily="49" charset="-122"/>
                <a:ea typeface="楷体_GB2312" pitchFamily="49" charset="-122"/>
              </a:rPr>
              <a:t>原因</a:t>
            </a:r>
            <a:r>
              <a:rPr lang="zh-CN" altLang="en-US" sz="2800" b="1" dirty="0">
                <a:solidFill>
                  <a:srgbClr val="0000FF"/>
                </a:solidFill>
                <a:latin typeface="楷体_GB2312" pitchFamily="49" charset="-122"/>
                <a:ea typeface="楷体_GB2312" pitchFamily="49" charset="-122"/>
              </a:rPr>
              <a:t>：</a:t>
            </a:r>
            <a:r>
              <a:rPr lang="zh-CN" altLang="en-US" sz="2800" dirty="0">
                <a:solidFill>
                  <a:srgbClr val="0000FF"/>
                </a:solidFill>
                <a:latin typeface="楷体_GB2312" pitchFamily="49" charset="-122"/>
                <a:ea typeface="楷体_GB2312" pitchFamily="49" charset="-122"/>
              </a:rPr>
              <a:t>风</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痒、湿</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痒、热</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、虫</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痒、血虚血燥</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痒、血瘀</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痒。</a:t>
            </a:r>
          </a:p>
          <a:p>
            <a:pPr>
              <a:spcBef>
                <a:spcPct val="50000"/>
              </a:spcBef>
              <a:buClrTx/>
              <a:buFontTx/>
              <a:buNone/>
            </a:pPr>
            <a:endParaRPr lang="en-US" altLang="zh-CN" sz="2800" dirty="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Rot="1" noChangeArrowheads="1"/>
          </p:cNvSpPr>
          <p:nvPr>
            <p:ph type="body" idx="1"/>
          </p:nvPr>
        </p:nvSpPr>
        <p:spPr>
          <a:xfrm>
            <a:off x="323850" y="836613"/>
            <a:ext cx="8208963" cy="5616575"/>
          </a:xfrm>
        </p:spPr>
        <p:txBody>
          <a:bodyPr>
            <a:normAutofit fontScale="92500"/>
          </a:bodyPr>
          <a:lstStyle/>
          <a:p>
            <a:pPr>
              <a:spcBef>
                <a:spcPct val="50000"/>
              </a:spcBef>
              <a:buClrTx/>
              <a:buFontTx/>
              <a:buNone/>
            </a:pPr>
            <a:r>
              <a:rPr lang="zh-CN" altLang="en-US" sz="2800" b="1" dirty="0">
                <a:solidFill>
                  <a:srgbClr val="0000FF"/>
                </a:solidFill>
                <a:latin typeface="楷体_GB2312" pitchFamily="49" charset="-122"/>
                <a:ea typeface="楷体_GB2312" pitchFamily="49" charset="-122"/>
              </a:rPr>
              <a:t>（二）</a:t>
            </a:r>
            <a:r>
              <a:rPr lang="ja-JP" altLang="en-US" sz="2800" b="1" dirty="0">
                <a:solidFill>
                  <a:srgbClr val="0000FF"/>
                </a:solidFill>
                <a:latin typeface="楷体_GB2312" pitchFamily="49" charset="-122"/>
                <a:ea typeface="楷体_GB2312" pitchFamily="49" charset="-122"/>
              </a:rPr>
              <a:t>痛み</a:t>
            </a:r>
            <a:endParaRPr lang="zh-CN" altLang="en-US" sz="2800" b="1" dirty="0">
              <a:solidFill>
                <a:srgbClr val="0000FF"/>
              </a:solidFill>
              <a:latin typeface="楷体_GB2312" pitchFamily="49" charset="-122"/>
              <a:ea typeface="楷体_GB2312" pitchFamily="49" charset="-122"/>
            </a:endParaRPr>
          </a:p>
          <a:p>
            <a:pPr>
              <a:spcBef>
                <a:spcPct val="50000"/>
              </a:spcBef>
              <a:buClrTx/>
              <a:buFontTx/>
              <a:buNone/>
            </a:pPr>
            <a:r>
              <a:rPr lang="zh-CN" altLang="en-US" sz="2800" dirty="0">
                <a:solidFill>
                  <a:srgbClr val="0000FF"/>
                </a:solidFill>
                <a:latin typeface="楷体_GB2312" pitchFamily="49" charset="-122"/>
                <a:ea typeface="楷体_GB2312" pitchFamily="49" charset="-122"/>
              </a:rPr>
              <a:t>        </a:t>
            </a:r>
            <a:r>
              <a:rPr lang="ja-JP" altLang="en-US" sz="2800" dirty="0">
                <a:solidFill>
                  <a:srgbClr val="0000FF"/>
                </a:solidFill>
                <a:latin typeface="楷体_GB2312" pitchFamily="49" charset="-122"/>
                <a:ea typeface="楷体_GB2312" pitchFamily="49" charset="-122"/>
              </a:rPr>
              <a:t>皮膚病で痛みがあるのは多くない</a:t>
            </a:r>
            <a:r>
              <a:rPr lang="zh-CN" altLang="en-US" sz="2800" dirty="0">
                <a:solidFill>
                  <a:srgbClr val="0000FF"/>
                </a:solidFill>
                <a:latin typeface="楷体_GB2312" pitchFamily="49" charset="-122"/>
                <a:ea typeface="楷体_GB2312" pitchFamily="49" charset="-122"/>
              </a:rPr>
              <a:t>，一般</a:t>
            </a:r>
            <a:r>
              <a:rPr lang="ja-JP" altLang="en-US" sz="2800" dirty="0">
                <a:solidFill>
                  <a:srgbClr val="0000FF"/>
                </a:solidFill>
                <a:latin typeface="楷体_GB2312" pitchFamily="49" charset="-122"/>
                <a:ea typeface="楷体_GB2312" pitchFamily="49" charset="-122"/>
              </a:rPr>
              <a:t>的に</a:t>
            </a:r>
            <a:r>
              <a:rPr lang="zh-CN" altLang="en-US" sz="2800" dirty="0">
                <a:solidFill>
                  <a:srgbClr val="0000FF"/>
                </a:solidFill>
                <a:latin typeface="楷体_GB2312" pitchFamily="49" charset="-122"/>
                <a:ea typeface="楷体_GB2312" pitchFamily="49" charset="-122"/>
              </a:rPr>
              <a:t>热邪</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（热甚则痛），寒邪</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、气滞</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血瘀</a:t>
            </a:r>
            <a:r>
              <a:rPr lang="ja-JP" altLang="en-US" sz="2800" dirty="0">
                <a:solidFill>
                  <a:srgbClr val="0000FF"/>
                </a:solidFill>
                <a:latin typeface="楷体_GB2312" pitchFamily="49" charset="-122"/>
                <a:ea typeface="楷体_GB2312" pitchFamily="49" charset="-122"/>
              </a:rPr>
              <a:t>で</a:t>
            </a:r>
            <a:r>
              <a:rPr lang="en-US" altLang="zh-CN" sz="2800" dirty="0">
                <a:solidFill>
                  <a:srgbClr val="0000FF"/>
                </a:solidFill>
                <a:latin typeface="楷体_GB2312" pitchFamily="49" charset="-122"/>
                <a:ea typeface="楷体_GB2312" pitchFamily="49" charset="-122"/>
              </a:rPr>
              <a:t>(</a:t>
            </a:r>
            <a:r>
              <a:rPr lang="zh-CN" altLang="en-US" sz="2800" dirty="0">
                <a:solidFill>
                  <a:srgbClr val="0000FF"/>
                </a:solidFill>
                <a:latin typeface="楷体_GB2312" pitchFamily="49" charset="-122"/>
                <a:ea typeface="楷体_GB2312" pitchFamily="49" charset="-122"/>
              </a:rPr>
              <a:t>痛则不通）</a:t>
            </a:r>
            <a:r>
              <a:rPr lang="ja-JP" altLang="en-US" sz="2800" dirty="0">
                <a:solidFill>
                  <a:srgbClr val="0000FF"/>
                </a:solidFill>
                <a:latin typeface="楷体_GB2312" pitchFamily="49" charset="-122"/>
                <a:ea typeface="楷体_GB2312" pitchFamily="49" charset="-122"/>
              </a:rPr>
              <a:t>痛みが感じる</a:t>
            </a:r>
            <a:r>
              <a:rPr lang="zh-CN" altLang="en-US" sz="2800" dirty="0">
                <a:solidFill>
                  <a:srgbClr val="0000FF"/>
                </a:solidFill>
                <a:latin typeface="楷体_GB2312" pitchFamily="49" charset="-122"/>
                <a:ea typeface="楷体_GB2312" pitchFamily="49" charset="-122"/>
              </a:rPr>
              <a:t>。</a:t>
            </a:r>
          </a:p>
          <a:p>
            <a:pPr>
              <a:spcBef>
                <a:spcPct val="50000"/>
              </a:spcBef>
              <a:buClrTx/>
              <a:buFontTx/>
              <a:buNone/>
            </a:pPr>
            <a:r>
              <a:rPr lang="zh-CN" altLang="en-US" sz="2800" b="1" dirty="0">
                <a:solidFill>
                  <a:srgbClr val="0000FF"/>
                </a:solidFill>
                <a:latin typeface="楷体_GB2312" pitchFamily="49" charset="-122"/>
                <a:ea typeface="楷体_GB2312" pitchFamily="49" charset="-122"/>
              </a:rPr>
              <a:t>（三）</a:t>
            </a:r>
            <a:r>
              <a:rPr lang="ja-JP" altLang="en-US" sz="2800" b="1" dirty="0">
                <a:solidFill>
                  <a:srgbClr val="0000FF"/>
                </a:solidFill>
                <a:latin typeface="楷体_GB2312" pitchFamily="49" charset="-122"/>
                <a:ea typeface="楷体_GB2312" pitchFamily="49" charset="-122"/>
              </a:rPr>
              <a:t>皮膚の熱</a:t>
            </a:r>
            <a:r>
              <a:rPr lang="zh-CN" altLang="en-US" sz="2800" b="1" dirty="0">
                <a:solidFill>
                  <a:srgbClr val="0000FF"/>
                </a:solidFill>
                <a:latin typeface="楷体_GB2312" pitchFamily="49" charset="-122"/>
                <a:ea typeface="楷体_GB2312" pitchFamily="49" charset="-122"/>
              </a:rPr>
              <a:t>：</a:t>
            </a:r>
            <a:r>
              <a:rPr lang="zh-CN" altLang="en-US" sz="2800" dirty="0">
                <a:solidFill>
                  <a:srgbClr val="0000FF"/>
                </a:solidFill>
                <a:latin typeface="楷体_GB2312" pitchFamily="49" charset="-122"/>
                <a:ea typeface="楷体_GB2312" pitchFamily="49" charset="-122"/>
              </a:rPr>
              <a:t>热邪或火邪炽盛，炙灼肌肤所致。</a:t>
            </a:r>
          </a:p>
          <a:p>
            <a:pPr>
              <a:spcBef>
                <a:spcPct val="50000"/>
              </a:spcBef>
              <a:buClrTx/>
              <a:buFontTx/>
              <a:buNone/>
            </a:pPr>
            <a:r>
              <a:rPr lang="zh-CN" altLang="en-US" sz="2800" b="1" dirty="0">
                <a:solidFill>
                  <a:srgbClr val="0000FF"/>
                </a:solidFill>
                <a:latin typeface="楷体_GB2312" pitchFamily="49" charset="-122"/>
                <a:ea typeface="楷体_GB2312" pitchFamily="49" charset="-122"/>
              </a:rPr>
              <a:t>（四）</a:t>
            </a:r>
            <a:r>
              <a:rPr lang="ja-JP" altLang="en-US" sz="2800" b="1" dirty="0">
                <a:solidFill>
                  <a:srgbClr val="0000FF"/>
                </a:solidFill>
                <a:latin typeface="楷体_GB2312" pitchFamily="49" charset="-122"/>
                <a:ea typeface="楷体_GB2312" pitchFamily="49" charset="-122"/>
              </a:rPr>
              <a:t>痺れみたいの違和感　</a:t>
            </a:r>
            <a:r>
              <a:rPr lang="zh-CN" altLang="en-US" sz="2800" b="1" dirty="0">
                <a:solidFill>
                  <a:srgbClr val="0000FF"/>
                </a:solidFill>
                <a:latin typeface="楷体_GB2312" pitchFamily="49" charset="-122"/>
                <a:ea typeface="楷体_GB2312" pitchFamily="49" charset="-122"/>
              </a:rPr>
              <a:t>蚁走感、麻木感：</a:t>
            </a:r>
          </a:p>
          <a:p>
            <a:pPr>
              <a:spcBef>
                <a:spcPct val="50000"/>
              </a:spcBef>
              <a:buClrTx/>
              <a:buFontTx/>
              <a:buNone/>
            </a:pPr>
            <a:r>
              <a:rPr lang="zh-CN" altLang="en-US" sz="2800" dirty="0">
                <a:solidFill>
                  <a:srgbClr val="0000FF"/>
                </a:solidFill>
                <a:latin typeface="楷体_GB2312" pitchFamily="49" charset="-122"/>
                <a:ea typeface="楷体_GB2312" pitchFamily="49" charset="-122"/>
              </a:rPr>
              <a:t>      </a:t>
            </a:r>
            <a:r>
              <a:rPr lang="ja-JP" altLang="en-US" sz="2800" dirty="0">
                <a:solidFill>
                  <a:srgbClr val="0000FF"/>
                </a:solidFill>
                <a:latin typeface="楷体_GB2312" pitchFamily="49" charset="-122"/>
                <a:ea typeface="楷体_GB2312" pitchFamily="49" charset="-122"/>
              </a:rPr>
              <a:t>やや痒い</a:t>
            </a:r>
            <a:r>
              <a:rPr lang="zh-CN" altLang="en-US" sz="2800" b="1" dirty="0">
                <a:solidFill>
                  <a:srgbClr val="0000FF"/>
                </a:solidFill>
                <a:latin typeface="楷体_GB2312" pitchFamily="49" charset="-122"/>
                <a:ea typeface="楷体_GB2312" pitchFamily="49" charset="-122"/>
              </a:rPr>
              <a:t>蚁走感：</a:t>
            </a:r>
            <a:r>
              <a:rPr lang="zh-CN" altLang="en-US" sz="2800" dirty="0">
                <a:solidFill>
                  <a:srgbClr val="0000FF"/>
                </a:solidFill>
                <a:latin typeface="楷体_GB2312" pitchFamily="49" charset="-122"/>
                <a:ea typeface="楷体_GB2312" pitchFamily="49" charset="-122"/>
              </a:rPr>
              <a:t>与瘙痒感近似，但程度较轻，由虫</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或气血不和</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所致；</a:t>
            </a:r>
          </a:p>
          <a:p>
            <a:pPr>
              <a:spcBef>
                <a:spcPct val="50000"/>
              </a:spcBef>
              <a:buClrTx/>
              <a:buFontTx/>
              <a:buNone/>
            </a:pPr>
            <a:r>
              <a:rPr lang="zh-CN" altLang="en-US" sz="2800" dirty="0">
                <a:solidFill>
                  <a:srgbClr val="0000FF"/>
                </a:solidFill>
                <a:latin typeface="楷体_GB2312" pitchFamily="49" charset="-122"/>
                <a:ea typeface="楷体_GB2312" pitchFamily="49" charset="-122"/>
              </a:rPr>
              <a:t>      </a:t>
            </a:r>
            <a:r>
              <a:rPr lang="ja-JP" altLang="en-US" sz="2800" dirty="0">
                <a:solidFill>
                  <a:srgbClr val="0000FF"/>
                </a:solidFill>
                <a:latin typeface="楷体_GB2312" pitchFamily="49" charset="-122"/>
                <a:ea typeface="楷体_GB2312" pitchFamily="49" charset="-122"/>
              </a:rPr>
              <a:t>感覚渋い</a:t>
            </a:r>
            <a:r>
              <a:rPr lang="zh-CN" altLang="en-US" sz="2800" b="1" dirty="0">
                <a:solidFill>
                  <a:srgbClr val="0000FF"/>
                </a:solidFill>
                <a:latin typeface="楷体_GB2312" pitchFamily="49" charset="-122"/>
                <a:ea typeface="楷体_GB2312" pitchFamily="49" charset="-122"/>
              </a:rPr>
              <a:t>麻木感：</a:t>
            </a:r>
            <a:r>
              <a:rPr lang="zh-CN" altLang="en-US" sz="2800" dirty="0">
                <a:solidFill>
                  <a:srgbClr val="0000FF"/>
                </a:solidFill>
                <a:latin typeface="楷体_GB2312" pitchFamily="49" charset="-122"/>
                <a:ea typeface="楷体_GB2312" pitchFamily="49" charset="-122"/>
              </a:rPr>
              <a:t>常见于一些特殊的皮肤病如麻风病的皮损，为血虚</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或湿痰败血阻络</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，经脉</a:t>
            </a:r>
            <a:r>
              <a:rPr lang="ja-JP" altLang="en-US" sz="2800" dirty="0">
                <a:solidFill>
                  <a:srgbClr val="0000FF"/>
                </a:solidFill>
                <a:latin typeface="楷体_GB2312" pitchFamily="49" charset="-122"/>
                <a:ea typeface="楷体_GB2312" pitchFamily="49" charset="-122"/>
              </a:rPr>
              <a:t>が</a:t>
            </a:r>
            <a:r>
              <a:rPr lang="zh-CN" altLang="en-US" sz="2800" dirty="0">
                <a:solidFill>
                  <a:srgbClr val="0000FF"/>
                </a:solidFill>
                <a:latin typeface="楷体_GB2312" pitchFamily="49" charset="-122"/>
                <a:ea typeface="楷体_GB2312" pitchFamily="49" charset="-122"/>
              </a:rPr>
              <a:t>失养，</a:t>
            </a:r>
            <a:r>
              <a:rPr lang="ja-JP" altLang="en-US" sz="2800" dirty="0">
                <a:solidFill>
                  <a:srgbClr val="0000FF"/>
                </a:solidFill>
                <a:latin typeface="楷体_GB2312" pitchFamily="49" charset="-122"/>
                <a:ea typeface="楷体_GB2312" pitchFamily="49" charset="-122"/>
              </a:rPr>
              <a:t>または</a:t>
            </a:r>
            <a:r>
              <a:rPr lang="zh-CN" altLang="en-US" sz="2800" dirty="0">
                <a:solidFill>
                  <a:srgbClr val="0000FF"/>
                </a:solidFill>
                <a:latin typeface="楷体_GB2312" pitchFamily="49" charset="-122"/>
                <a:ea typeface="楷体_GB2312" pitchFamily="49" charset="-122"/>
              </a:rPr>
              <a:t>气血凝滞</a:t>
            </a:r>
            <a:r>
              <a:rPr lang="ja-JP" altLang="en-US" sz="2800" dirty="0">
                <a:solidFill>
                  <a:srgbClr val="0000FF"/>
                </a:solidFill>
                <a:latin typeface="楷体_GB2312" pitchFamily="49" charset="-122"/>
                <a:ea typeface="楷体_GB2312" pitchFamily="49" charset="-122"/>
              </a:rPr>
              <a:t>で</a:t>
            </a:r>
            <a:r>
              <a:rPr lang="zh-CN" altLang="en-US" sz="2800" dirty="0">
                <a:solidFill>
                  <a:srgbClr val="0000FF"/>
                </a:solidFill>
                <a:latin typeface="楷体_GB2312" pitchFamily="49" charset="-122"/>
                <a:ea typeface="楷体_GB2312" pitchFamily="49" charset="-122"/>
              </a:rPr>
              <a:t>，经络不通</a:t>
            </a:r>
            <a:r>
              <a:rPr lang="ja-JP" altLang="en-US" sz="2800" dirty="0">
                <a:solidFill>
                  <a:srgbClr val="0000FF"/>
                </a:solidFill>
                <a:latin typeface="楷体_GB2312" pitchFamily="49" charset="-122"/>
                <a:ea typeface="楷体_GB2312" pitchFamily="49" charset="-122"/>
              </a:rPr>
              <a:t>になる</a:t>
            </a:r>
            <a:r>
              <a:rPr lang="zh-CN" altLang="en-US" sz="2800" dirty="0">
                <a:solidFill>
                  <a:srgbClr val="0000FF"/>
                </a:solidFill>
                <a:latin typeface="楷体_GB2312" pitchFamily="49" charset="-122"/>
                <a:ea typeface="楷体_GB2312" pitchFamily="49" charset="-122"/>
              </a:rPr>
              <a:t>。</a:t>
            </a:r>
            <a:endParaRPr lang="zh-CN" altLang="en-US" b="1" dirty="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pPr algn="l"/>
            <a:r>
              <a:rPr kumimoji="1" lang="en-US" altLang="zh-CN" dirty="0">
                <a:solidFill>
                  <a:srgbClr val="800000"/>
                </a:solidFill>
                <a:latin typeface="楷体_GB2312" pitchFamily="49" charset="-122"/>
                <a:ea typeface="楷体_GB2312" pitchFamily="49" charset="-122"/>
              </a:rPr>
              <a:t>1.</a:t>
            </a:r>
            <a:r>
              <a:rPr kumimoji="1" lang="zh-CN" altLang="en-US" dirty="0">
                <a:solidFill>
                  <a:srgbClr val="800000"/>
                </a:solidFill>
                <a:latin typeface="楷体_GB2312" pitchFamily="49" charset="-122"/>
                <a:ea typeface="楷体_GB2312" pitchFamily="49" charset="-122"/>
              </a:rPr>
              <a:t>斑疹</a:t>
            </a:r>
            <a:r>
              <a:rPr kumimoji="1" lang="ja-JP" altLang="en-US" dirty="0">
                <a:solidFill>
                  <a:srgbClr val="800000"/>
                </a:solidFill>
                <a:latin typeface="楷体_GB2312" pitchFamily="49" charset="-122"/>
                <a:ea typeface="楷体_GB2312" pitchFamily="49" charset="-122"/>
              </a:rPr>
              <a:t>　紅疹</a:t>
            </a:r>
            <a:endParaRPr kumimoji="1" lang="zh-CN" altLang="en-US" dirty="0">
              <a:solidFill>
                <a:srgbClr val="800000"/>
              </a:solidFill>
              <a:latin typeface="楷体_GB2312" pitchFamily="49" charset="-122"/>
              <a:ea typeface="楷体_GB2312" pitchFamily="49" charset="-122"/>
            </a:endParaRPr>
          </a:p>
        </p:txBody>
      </p:sp>
      <p:sp>
        <p:nvSpPr>
          <p:cNvPr id="177155" name="Rectangle 3"/>
          <p:cNvSpPr>
            <a:spLocks noGrp="1" noRot="1" noChangeArrowheads="1"/>
          </p:cNvSpPr>
          <p:nvPr>
            <p:ph type="body" sz="half" idx="1"/>
          </p:nvPr>
        </p:nvSpPr>
        <p:spPr>
          <a:xfrm>
            <a:off x="539750" y="1125538"/>
            <a:ext cx="7920038" cy="5543550"/>
          </a:xfrm>
        </p:spPr>
        <p:txBody>
          <a:bodyPr/>
          <a:lstStyle/>
          <a:p>
            <a:pPr>
              <a:lnSpc>
                <a:spcPct val="90000"/>
              </a:lnSpc>
              <a:buFont typeface="Wingdings" pitchFamily="2" charset="2"/>
              <a:buNone/>
            </a:pPr>
            <a:r>
              <a:rPr kumimoji="1" lang="en-US" altLang="zh-CN" sz="2400" b="1">
                <a:solidFill>
                  <a:srgbClr val="0000FF"/>
                </a:solidFill>
                <a:latin typeface="楷体_GB2312" pitchFamily="49" charset="-122"/>
                <a:ea typeface="楷体_GB2312" pitchFamily="49" charset="-122"/>
              </a:rPr>
              <a:t>     </a:t>
            </a:r>
            <a:r>
              <a:rPr kumimoji="1" lang="zh-CN" altLang="en-US">
                <a:solidFill>
                  <a:srgbClr val="0000FF"/>
                </a:solidFill>
                <a:latin typeface="楷体_GB2312" pitchFamily="49" charset="-122"/>
                <a:ea typeface="楷体_GB2312" pitchFamily="49" charset="-122"/>
              </a:rPr>
              <a:t>为局限性皮肤明显的色素变化，既不高起，也不凹下，抚之不碍手。大而成片的称斑片。</a:t>
            </a:r>
          </a:p>
          <a:p>
            <a:pPr>
              <a:lnSpc>
                <a:spcPct val="90000"/>
              </a:lnSpc>
            </a:pPr>
            <a:endParaRPr kumimoji="1" lang="zh-CN" altLang="en-US">
              <a:solidFill>
                <a:srgbClr val="0000FF"/>
              </a:solidFill>
              <a:latin typeface="楷体_GB2312" pitchFamily="49" charset="-122"/>
              <a:ea typeface="楷体_GB2312" pitchFamily="49" charset="-122"/>
            </a:endParaRPr>
          </a:p>
          <a:p>
            <a:pPr>
              <a:lnSpc>
                <a:spcPct val="90000"/>
              </a:lnSpc>
            </a:pPr>
            <a:endParaRPr kumimoji="1" lang="zh-CN" altLang="en-US">
              <a:solidFill>
                <a:srgbClr val="0000FF"/>
              </a:solidFill>
              <a:latin typeface="楷体_GB2312" pitchFamily="49" charset="-122"/>
              <a:ea typeface="楷体_GB2312" pitchFamily="49" charset="-122"/>
            </a:endParaRPr>
          </a:p>
          <a:p>
            <a:pPr>
              <a:lnSpc>
                <a:spcPct val="90000"/>
              </a:lnSpc>
            </a:pPr>
            <a:endParaRPr kumimoji="1" lang="zh-CN" altLang="en-US">
              <a:solidFill>
                <a:srgbClr val="0000FF"/>
              </a:solidFill>
              <a:latin typeface="楷体_GB2312" pitchFamily="49" charset="-122"/>
              <a:ea typeface="楷体_GB2312" pitchFamily="49" charset="-122"/>
            </a:endParaRPr>
          </a:p>
          <a:p>
            <a:pPr>
              <a:lnSpc>
                <a:spcPct val="90000"/>
              </a:lnSpc>
            </a:pPr>
            <a:endParaRPr kumimoji="1" lang="zh-CN" altLang="en-US">
              <a:solidFill>
                <a:srgbClr val="0000FF"/>
              </a:solidFill>
              <a:latin typeface="楷体_GB2312" pitchFamily="49" charset="-122"/>
              <a:ea typeface="楷体_GB2312" pitchFamily="49" charset="-122"/>
            </a:endParaRPr>
          </a:p>
          <a:p>
            <a:pPr>
              <a:lnSpc>
                <a:spcPct val="90000"/>
              </a:lnSpc>
            </a:pPr>
            <a:endParaRPr kumimoji="1" lang="zh-CN" altLang="en-US">
              <a:solidFill>
                <a:srgbClr val="0000FF"/>
              </a:solidFill>
              <a:latin typeface="楷体_GB2312" pitchFamily="49" charset="-122"/>
              <a:ea typeface="楷体_GB2312" pitchFamily="49" charset="-122"/>
            </a:endParaRPr>
          </a:p>
          <a:p>
            <a:pPr>
              <a:lnSpc>
                <a:spcPct val="90000"/>
              </a:lnSpc>
            </a:pPr>
            <a:endParaRPr kumimoji="1" lang="zh-CN" altLang="en-US">
              <a:solidFill>
                <a:srgbClr val="0000FF"/>
              </a:solidFill>
              <a:latin typeface="楷体_GB2312" pitchFamily="49" charset="-122"/>
              <a:ea typeface="楷体_GB2312" pitchFamily="49" charset="-122"/>
            </a:endParaRPr>
          </a:p>
          <a:p>
            <a:pPr>
              <a:lnSpc>
                <a:spcPct val="90000"/>
              </a:lnSpc>
              <a:buFont typeface="Wingdings" pitchFamily="2" charset="2"/>
              <a:buNone/>
            </a:pPr>
            <a:r>
              <a:rPr kumimoji="1" lang="zh-CN" altLang="en-US">
                <a:solidFill>
                  <a:srgbClr val="0000FF"/>
                </a:solidFill>
                <a:latin typeface="楷体_GB2312" pitchFamily="49" charset="-122"/>
                <a:ea typeface="楷体_GB2312" pitchFamily="49" charset="-122"/>
              </a:rPr>
              <a:t>有红斑、白斑（色素减退斑）、褐色斑。</a:t>
            </a:r>
          </a:p>
        </p:txBody>
      </p:sp>
      <p:graphicFrame>
        <p:nvGraphicFramePr>
          <p:cNvPr id="177156" name="Object 4"/>
          <p:cNvGraphicFramePr>
            <a:graphicFrameLocks noGrp="1" noChangeAspect="1"/>
          </p:cNvGraphicFramePr>
          <p:nvPr>
            <p:ph sz="half" idx="2"/>
          </p:nvPr>
        </p:nvGraphicFramePr>
        <p:xfrm>
          <a:off x="1258888" y="2636838"/>
          <a:ext cx="5976937" cy="2868612"/>
        </p:xfrm>
        <a:graphic>
          <a:graphicData uri="http://schemas.openxmlformats.org/presentationml/2006/ole">
            <mc:AlternateContent xmlns:mc="http://schemas.openxmlformats.org/markup-compatibility/2006">
              <mc:Choice xmlns:v="urn:schemas-microsoft-com:vml" Requires="v">
                <p:oleObj spid="_x0000_s1026" name="Image" r:id="rId3" imgW="3023366" imgH="1450482" progId="">
                  <p:embed/>
                </p:oleObj>
              </mc:Choice>
              <mc:Fallback>
                <p:oleObj name="Image" r:id="rId3" imgW="3023366" imgH="1450482" progId="">
                  <p:embed/>
                  <p:pic>
                    <p:nvPicPr>
                      <p:cNvPr id="0" name="Picture 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258888" y="2636838"/>
                        <a:ext cx="5976937"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ssolve">
                                      <p:cBhvr>
                                        <p:cTn id="7"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755650" y="1125538"/>
            <a:ext cx="7859713" cy="519112"/>
          </a:xfrm>
          <a:prstGeom prst="rect">
            <a:avLst/>
          </a:prstGeom>
          <a:noFill/>
          <a:ln w="9525">
            <a:noFill/>
            <a:miter lim="800000"/>
            <a:headEnd/>
            <a:tailEnd/>
          </a:ln>
          <a:effectLst/>
        </p:spPr>
        <p:txBody>
          <a:bodyPr>
            <a:spAutoFit/>
          </a:bodyPr>
          <a:lstStyle/>
          <a:p>
            <a:pPr>
              <a:spcBef>
                <a:spcPct val="50000"/>
              </a:spcBef>
            </a:pPr>
            <a:endParaRPr kumimoji="1" lang="zh-CN" altLang="zh-CN" sz="2800" b="1">
              <a:solidFill>
                <a:srgbClr val="FFFF00"/>
              </a:solidFill>
              <a:latin typeface="Times New Roman" pitchFamily="18" charset="0"/>
            </a:endParaRPr>
          </a:p>
        </p:txBody>
      </p:sp>
      <p:sp>
        <p:nvSpPr>
          <p:cNvPr id="11269" name="Text Box 5"/>
          <p:cNvSpPr txBox="1">
            <a:spLocks noChangeArrowheads="1"/>
          </p:cNvSpPr>
          <p:nvPr/>
        </p:nvSpPr>
        <p:spPr bwMode="auto">
          <a:xfrm>
            <a:off x="684213" y="1341438"/>
            <a:ext cx="8064500" cy="4237037"/>
          </a:xfrm>
          <a:prstGeom prst="rect">
            <a:avLst/>
          </a:prstGeom>
          <a:noFill/>
          <a:ln w="9525">
            <a:noFill/>
            <a:miter lim="800000"/>
            <a:headEnd/>
            <a:tailEnd/>
          </a:ln>
          <a:effectLst/>
        </p:spPr>
        <p:txBody>
          <a:bodyPr>
            <a:spAutoFit/>
          </a:bodyPr>
          <a:lstStyle/>
          <a:p>
            <a:pPr>
              <a:spcBef>
                <a:spcPct val="50000"/>
              </a:spcBef>
            </a:pPr>
            <a:r>
              <a:rPr lang="zh-CN" altLang="en-US" sz="3200" b="1" dirty="0">
                <a:solidFill>
                  <a:srgbClr val="0000FF"/>
                </a:solidFill>
                <a:latin typeface="楷体_GB2312" pitchFamily="49" charset="-122"/>
                <a:ea typeface="楷体_GB2312" pitchFamily="49" charset="-122"/>
              </a:rPr>
              <a:t>辨证</a:t>
            </a:r>
          </a:p>
          <a:p>
            <a:pPr>
              <a:spcBef>
                <a:spcPct val="50000"/>
              </a:spcBef>
            </a:pPr>
            <a:r>
              <a:rPr lang="zh-CN" altLang="en-US" sz="3200" dirty="0">
                <a:solidFill>
                  <a:srgbClr val="FF0000"/>
                </a:solidFill>
                <a:latin typeface="楷体_GB2312" pitchFamily="49" charset="-122"/>
                <a:ea typeface="楷体_GB2312" pitchFamily="49" charset="-122"/>
              </a:rPr>
              <a:t>红斑：压之褪色，淡红斑多属风热</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；鲜红斑属血热</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。压之不褪色者，色红为血热；暗红属血瘀</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。红斑稀疏为热轻，密集为热重；深红、紫红为热毒炽盛。</a:t>
            </a:r>
          </a:p>
          <a:p>
            <a:pPr>
              <a:spcBef>
                <a:spcPct val="50000"/>
              </a:spcBef>
            </a:pPr>
            <a:r>
              <a:rPr lang="zh-CN" altLang="en-US" sz="3200" dirty="0">
                <a:solidFill>
                  <a:srgbClr val="0000FF"/>
                </a:solidFill>
                <a:latin typeface="楷体_GB2312" pitchFamily="49" charset="-122"/>
                <a:ea typeface="楷体_GB2312" pitchFamily="49" charset="-122"/>
              </a:rPr>
              <a:t>白斑：多由气血凝滞或血虚风邪所致。</a:t>
            </a:r>
          </a:p>
          <a:p>
            <a:pPr>
              <a:spcBef>
                <a:spcPct val="50000"/>
              </a:spcBef>
            </a:pPr>
            <a:r>
              <a:rPr lang="ja-JP" altLang="en-US" sz="3200" dirty="0">
                <a:solidFill>
                  <a:srgbClr val="FF0000"/>
                </a:solidFill>
                <a:latin typeface="楷体_GB2312" pitchFamily="49" charset="-122"/>
                <a:ea typeface="楷体_GB2312" pitchFamily="49" charset="-122"/>
              </a:rPr>
              <a:t>シミ</a:t>
            </a:r>
            <a:r>
              <a:rPr lang="zh-CN" altLang="en-US" sz="3200" dirty="0">
                <a:solidFill>
                  <a:srgbClr val="FF0000"/>
                </a:solidFill>
                <a:latin typeface="楷体_GB2312" pitchFamily="49" charset="-122"/>
                <a:ea typeface="楷体_GB2312" pitchFamily="49" charset="-122"/>
              </a:rPr>
              <a:t>褐色斑：肝肾不足</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，或气滞血瘀</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a:t>
            </a:r>
          </a:p>
        </p:txBody>
      </p:sp>
      <p:sp>
        <p:nvSpPr>
          <p:cNvPr id="11271" name="Text Box 7"/>
          <p:cNvSpPr txBox="1">
            <a:spLocks noChangeArrowheads="1"/>
          </p:cNvSpPr>
          <p:nvPr/>
        </p:nvSpPr>
        <p:spPr bwMode="auto">
          <a:xfrm>
            <a:off x="1835150" y="333375"/>
            <a:ext cx="5257800" cy="701675"/>
          </a:xfrm>
          <a:prstGeom prst="rect">
            <a:avLst/>
          </a:prstGeom>
          <a:noFill/>
          <a:ln w="9525">
            <a:noFill/>
            <a:miter lim="800000"/>
            <a:headEnd/>
            <a:tailEnd/>
          </a:ln>
          <a:effectLst/>
        </p:spPr>
        <p:txBody>
          <a:bodyPr>
            <a:spAutoFit/>
          </a:bodyPr>
          <a:lstStyle/>
          <a:p>
            <a:pPr algn="ctr">
              <a:spcBef>
                <a:spcPct val="50000"/>
              </a:spcBef>
            </a:pPr>
            <a:endParaRPr kumimoji="1" lang="zh-CN" altLang="zh-CN" sz="4000" b="1">
              <a:solidFill>
                <a:srgbClr val="CC0000"/>
              </a:solidFill>
              <a:latin typeface="Times New Roman" pitchFamily="18" charset="0"/>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755650" y="476250"/>
            <a:ext cx="2057400" cy="701675"/>
          </a:xfrm>
          <a:prstGeom prst="rect">
            <a:avLst/>
          </a:prstGeom>
          <a:noFill/>
          <a:ln w="9525">
            <a:noFill/>
            <a:miter lim="800000"/>
            <a:headEnd/>
            <a:tailEnd/>
          </a:ln>
          <a:effectLst/>
        </p:spPr>
        <p:txBody>
          <a:bodyPr>
            <a:spAutoFit/>
          </a:bodyPr>
          <a:lstStyle/>
          <a:p>
            <a:pPr>
              <a:spcBef>
                <a:spcPct val="50000"/>
              </a:spcBef>
            </a:pPr>
            <a:r>
              <a:rPr kumimoji="1" lang="en-US" altLang="zh-CN" sz="4000" b="1">
                <a:solidFill>
                  <a:srgbClr val="800000"/>
                </a:solidFill>
                <a:latin typeface="楷体_GB2312" pitchFamily="49" charset="-122"/>
                <a:ea typeface="楷体_GB2312" pitchFamily="49" charset="-122"/>
              </a:rPr>
              <a:t>2.</a:t>
            </a:r>
            <a:r>
              <a:rPr kumimoji="1" lang="zh-CN" altLang="en-US" sz="4000" b="1">
                <a:solidFill>
                  <a:srgbClr val="800000"/>
                </a:solidFill>
                <a:latin typeface="楷体_GB2312" pitchFamily="49" charset="-122"/>
                <a:ea typeface="楷体_GB2312" pitchFamily="49" charset="-122"/>
              </a:rPr>
              <a:t>丘疹</a:t>
            </a:r>
          </a:p>
        </p:txBody>
      </p:sp>
      <p:sp>
        <p:nvSpPr>
          <p:cNvPr id="147459" name="Text Box 3"/>
          <p:cNvSpPr txBox="1">
            <a:spLocks noChangeArrowheads="1"/>
          </p:cNvSpPr>
          <p:nvPr/>
        </p:nvSpPr>
        <p:spPr bwMode="auto">
          <a:xfrm>
            <a:off x="395288" y="1196975"/>
            <a:ext cx="8153400" cy="2041525"/>
          </a:xfrm>
          <a:prstGeom prst="rect">
            <a:avLst/>
          </a:prstGeom>
          <a:noFill/>
          <a:ln w="9525">
            <a:noFill/>
            <a:miter lim="800000"/>
            <a:headEnd/>
            <a:tailEnd/>
          </a:ln>
          <a:effectLst/>
        </p:spPr>
        <p:txBody>
          <a:bodyPr>
            <a:spAutoFit/>
          </a:bodyPr>
          <a:lstStyle/>
          <a:p>
            <a:pPr>
              <a:spcBef>
                <a:spcPct val="50000"/>
              </a:spcBef>
            </a:pPr>
            <a:r>
              <a:rPr kumimoji="1" lang="en-US" altLang="zh-CN" sz="2400" b="1">
                <a:solidFill>
                  <a:srgbClr val="000000"/>
                </a:solidFill>
                <a:latin typeface="Times New Roman" pitchFamily="18" charset="0"/>
                <a:ea typeface="楷体_GB2312" pitchFamily="49" charset="-122"/>
              </a:rPr>
              <a:t>        </a:t>
            </a:r>
            <a:r>
              <a:rPr lang="zh-CN" altLang="en-US" sz="3200">
                <a:solidFill>
                  <a:srgbClr val="0000FF"/>
                </a:solidFill>
                <a:latin typeface="楷体_GB2312" pitchFamily="49" charset="-122"/>
                <a:ea typeface="楷体_GB2312" pitchFamily="49" charset="-122"/>
              </a:rPr>
              <a:t>为高出皮面的实质性损害，形如小山丘，直径一般小于</a:t>
            </a:r>
            <a:r>
              <a:rPr lang="en-US" altLang="zh-CN" sz="3200">
                <a:solidFill>
                  <a:srgbClr val="0000FF"/>
                </a:solidFill>
                <a:latin typeface="楷体_GB2312" pitchFamily="49" charset="-122"/>
                <a:ea typeface="楷体_GB2312" pitchFamily="49" charset="-122"/>
              </a:rPr>
              <a:t>0.5cm</a:t>
            </a:r>
            <a:r>
              <a:rPr lang="zh-CN" altLang="en-US" sz="3200">
                <a:solidFill>
                  <a:srgbClr val="0000FF"/>
                </a:solidFill>
                <a:latin typeface="楷体_GB2312" pitchFamily="49" charset="-122"/>
                <a:ea typeface="楷体_GB2312" pitchFamily="49" charset="-122"/>
              </a:rPr>
              <a:t>，相互融合成扩大称为斑块。介于丘疹和斑疹之间的称为斑丘疹。丘疹顶端有小水疱称为丘疱疹。</a:t>
            </a:r>
          </a:p>
        </p:txBody>
      </p:sp>
      <p:graphicFrame>
        <p:nvGraphicFramePr>
          <p:cNvPr id="147460" name="Object 4"/>
          <p:cNvGraphicFramePr>
            <a:graphicFrameLocks noChangeAspect="1"/>
          </p:cNvGraphicFramePr>
          <p:nvPr/>
        </p:nvGraphicFramePr>
        <p:xfrm>
          <a:off x="323850" y="3284538"/>
          <a:ext cx="4191000" cy="2138362"/>
        </p:xfrm>
        <a:graphic>
          <a:graphicData uri="http://schemas.openxmlformats.org/presentationml/2006/ole">
            <mc:AlternateContent xmlns:mc="http://schemas.openxmlformats.org/markup-compatibility/2006">
              <mc:Choice xmlns:v="urn:schemas-microsoft-com:vml" Requires="v">
                <p:oleObj spid="_x0000_s2050" name="Image" r:id="rId3" imgW="2651541" imgH="1352971" progId="">
                  <p:embed/>
                </p:oleObj>
              </mc:Choice>
              <mc:Fallback>
                <p:oleObj name="Image" r:id="rId3" imgW="2651541" imgH="1352971" progId="">
                  <p:embed/>
                  <p:pic>
                    <p:nvPicPr>
                      <p:cNvPr id="0" name="Picture 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23850" y="3284538"/>
                        <a:ext cx="4191000" cy="213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4572000" y="3284538"/>
          <a:ext cx="4343400" cy="2122487"/>
        </p:xfrm>
        <a:graphic>
          <a:graphicData uri="http://schemas.openxmlformats.org/presentationml/2006/ole">
            <mc:AlternateContent xmlns:mc="http://schemas.openxmlformats.org/markup-compatibility/2006">
              <mc:Choice xmlns:v="urn:schemas-microsoft-com:vml" Requires="v">
                <p:oleObj spid="_x0000_s2051" name="Image" r:id="rId5" imgW="2816119" imgH="1377349" progId="">
                  <p:embed/>
                </p:oleObj>
              </mc:Choice>
              <mc:Fallback>
                <p:oleObj name="Image" r:id="rId5" imgW="2816119" imgH="1377349" progId="">
                  <p:embed/>
                  <p:pic>
                    <p:nvPicPr>
                      <p:cNvPr id="0" name="Picture 3"/>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4572000" y="3284538"/>
                        <a:ext cx="4343400" cy="21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62" name="Text Box 6"/>
          <p:cNvSpPr txBox="1">
            <a:spLocks noChangeArrowheads="1"/>
          </p:cNvSpPr>
          <p:nvPr/>
        </p:nvSpPr>
        <p:spPr bwMode="auto">
          <a:xfrm>
            <a:off x="323850" y="5516563"/>
            <a:ext cx="8424863" cy="1066800"/>
          </a:xfrm>
          <a:prstGeom prst="rect">
            <a:avLst/>
          </a:prstGeom>
          <a:noFill/>
          <a:ln w="9525" algn="ctr">
            <a:noFill/>
            <a:miter lim="800000"/>
            <a:headEnd/>
            <a:tailEnd/>
          </a:ln>
          <a:effectLst/>
        </p:spPr>
        <p:txBody>
          <a:bodyPr>
            <a:spAutoFit/>
          </a:bodyPr>
          <a:lstStyle/>
          <a:p>
            <a:pPr>
              <a:spcBef>
                <a:spcPct val="50000"/>
              </a:spcBef>
            </a:pPr>
            <a:r>
              <a:rPr lang="zh-CN" altLang="en-US" sz="3200" dirty="0">
                <a:solidFill>
                  <a:srgbClr val="0000FF"/>
                </a:solidFill>
                <a:latin typeface="楷体_GB2312" pitchFamily="49" charset="-122"/>
                <a:ea typeface="楷体_GB2312" pitchFamily="49" charset="-122"/>
              </a:rPr>
              <a:t>辨证：</a:t>
            </a:r>
            <a:r>
              <a:rPr lang="zh-CN" altLang="en-US" sz="3200" dirty="0">
                <a:solidFill>
                  <a:srgbClr val="FF0000"/>
                </a:solidFill>
                <a:latin typeface="楷体_GB2312" pitchFamily="49" charset="-122"/>
                <a:ea typeface="楷体_GB2312" pitchFamily="49" charset="-122"/>
              </a:rPr>
              <a:t>淡红色丘疹为风热</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，鲜红色为血热</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，皮色或淡褐色属风湿</a:t>
            </a:r>
            <a:r>
              <a:rPr lang="ja-JP" altLang="en-US" sz="3200" dirty="0">
                <a:solidFill>
                  <a:srgbClr val="FF0000"/>
                </a:solidFill>
                <a:latin typeface="楷体_GB2312" pitchFamily="49" charset="-122"/>
                <a:ea typeface="楷体_GB2312" pitchFamily="49" charset="-122"/>
              </a:rPr>
              <a:t>で、</a:t>
            </a:r>
            <a:r>
              <a:rPr lang="zh-CN" altLang="en-US" sz="3200" dirty="0">
                <a:solidFill>
                  <a:srgbClr val="FF0000"/>
                </a:solidFill>
                <a:latin typeface="楷体_GB2312" pitchFamily="49" charset="-122"/>
                <a:ea typeface="楷体_GB2312" pitchFamily="49" charset="-122"/>
              </a:rPr>
              <a:t>脾虚湿蕴</a:t>
            </a:r>
            <a:r>
              <a:rPr lang="ja-JP" altLang="en-US" sz="3200" dirty="0">
                <a:solidFill>
                  <a:srgbClr val="FF0000"/>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slide(fromRight)">
                                      <p:cBhvr>
                                        <p:cTn id="7" dur="500"/>
                                        <p:tgtEl>
                                          <p:spTgt spid="147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7459"/>
                                        </p:tgtEl>
                                        <p:attrNameLst>
                                          <p:attrName>style.visibility</p:attrName>
                                        </p:attrNameLst>
                                      </p:cBhvr>
                                      <p:to>
                                        <p:strVal val="visible"/>
                                      </p:to>
                                    </p:set>
                                    <p:animEffect transition="in" filter="box(in)">
                                      <p:cBhvr>
                                        <p:cTn id="12" dur="500"/>
                                        <p:tgtEl>
                                          <p:spTgt spid="14745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7460"/>
                                        </p:tgtEl>
                                        <p:attrNameLst>
                                          <p:attrName>style.visibility</p:attrName>
                                        </p:attrNameLst>
                                      </p:cBhvr>
                                      <p:to>
                                        <p:strVal val="visible"/>
                                      </p:to>
                                    </p:set>
                                    <p:animEffect transition="in" filter="dissolve">
                                      <p:cBhvr>
                                        <p:cTn id="17" dur="500"/>
                                        <p:tgtEl>
                                          <p:spTgt spid="1474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7461"/>
                                        </p:tgtEl>
                                        <p:attrNameLst>
                                          <p:attrName>style.visibility</p:attrName>
                                        </p:attrNameLst>
                                      </p:cBhvr>
                                      <p:to>
                                        <p:strVal val="visible"/>
                                      </p:to>
                                    </p:set>
                                    <p:animEffect transition="in" filter="dissolve">
                                      <p:cBhvr>
                                        <p:cTn id="22" dur="500"/>
                                        <p:tgtEl>
                                          <p:spTgt spid="1474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7462"/>
                                        </p:tgtEl>
                                        <p:attrNameLst>
                                          <p:attrName>style.visibility</p:attrName>
                                        </p:attrNameLst>
                                      </p:cBhvr>
                                      <p:to>
                                        <p:strVal val="visible"/>
                                      </p:to>
                                    </p:set>
                                    <p:animEffect transition="in" filter="blinds(horizontal)">
                                      <p:cBhvr>
                                        <p:cTn id="27" dur="5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P spid="147459" grpId="0" autoUpdateAnimBg="0"/>
      <p:bldP spid="1474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684213" y="762000"/>
            <a:ext cx="4878387" cy="701675"/>
          </a:xfrm>
          <a:prstGeom prst="rect">
            <a:avLst/>
          </a:prstGeom>
          <a:noFill/>
          <a:ln w="9525">
            <a:noFill/>
            <a:miter lim="800000"/>
            <a:headEnd/>
            <a:tailEnd/>
          </a:ln>
          <a:effectLst/>
        </p:spPr>
        <p:txBody>
          <a:bodyPr>
            <a:spAutoFit/>
          </a:bodyPr>
          <a:lstStyle/>
          <a:p>
            <a:pPr>
              <a:spcBef>
                <a:spcPct val="50000"/>
              </a:spcBef>
            </a:pPr>
            <a:r>
              <a:rPr kumimoji="1" lang="en-US" altLang="zh-CN" sz="4000" b="1" dirty="0">
                <a:solidFill>
                  <a:srgbClr val="800000"/>
                </a:solidFill>
                <a:latin typeface="楷体_GB2312" pitchFamily="49" charset="-122"/>
                <a:ea typeface="楷体_GB2312" pitchFamily="49" charset="-122"/>
              </a:rPr>
              <a:t>3.</a:t>
            </a:r>
            <a:r>
              <a:rPr kumimoji="1" lang="zh-CN" altLang="en-US" sz="4000" b="1" dirty="0">
                <a:solidFill>
                  <a:srgbClr val="800000"/>
                </a:solidFill>
                <a:latin typeface="楷体_GB2312" pitchFamily="49" charset="-122"/>
                <a:ea typeface="楷体_GB2312" pitchFamily="49" charset="-122"/>
              </a:rPr>
              <a:t>风团</a:t>
            </a:r>
            <a:r>
              <a:rPr kumimoji="1" lang="ja-JP" altLang="en-US" sz="4000" b="1" dirty="0">
                <a:solidFill>
                  <a:srgbClr val="800000"/>
                </a:solidFill>
                <a:latin typeface="楷体_GB2312" pitchFamily="49" charset="-122"/>
                <a:ea typeface="楷体_GB2312" pitchFamily="49" charset="-122"/>
              </a:rPr>
              <a:t>　蕁麻疹</a:t>
            </a:r>
            <a:endParaRPr kumimoji="1" lang="zh-CN" altLang="en-US" sz="4000" b="1" dirty="0">
              <a:solidFill>
                <a:srgbClr val="800000"/>
              </a:solidFill>
              <a:latin typeface="楷体_GB2312" pitchFamily="49" charset="-122"/>
              <a:ea typeface="楷体_GB2312" pitchFamily="49" charset="-122"/>
            </a:endParaRPr>
          </a:p>
        </p:txBody>
      </p:sp>
      <p:sp>
        <p:nvSpPr>
          <p:cNvPr id="146435" name="Text Box 3"/>
          <p:cNvSpPr txBox="1">
            <a:spLocks noChangeArrowheads="1"/>
          </p:cNvSpPr>
          <p:nvPr/>
        </p:nvSpPr>
        <p:spPr bwMode="auto">
          <a:xfrm>
            <a:off x="609600" y="1524000"/>
            <a:ext cx="8153400" cy="1554163"/>
          </a:xfrm>
          <a:prstGeom prst="rect">
            <a:avLst/>
          </a:prstGeom>
          <a:noFill/>
          <a:ln w="9525">
            <a:noFill/>
            <a:miter lim="800000"/>
            <a:headEnd/>
            <a:tailEnd/>
          </a:ln>
          <a:effectLst/>
        </p:spPr>
        <p:txBody>
          <a:bodyPr>
            <a:spAutoFit/>
          </a:bodyPr>
          <a:lstStyle/>
          <a:p>
            <a:pPr>
              <a:spcBef>
                <a:spcPct val="50000"/>
              </a:spcBef>
            </a:pPr>
            <a:r>
              <a:rPr lang="en-US" altLang="zh-CN" sz="3200">
                <a:solidFill>
                  <a:srgbClr val="0000FF"/>
                </a:solidFill>
                <a:latin typeface="楷体_GB2312" pitchFamily="49" charset="-122"/>
                <a:ea typeface="楷体_GB2312" pitchFamily="49" charset="-122"/>
              </a:rPr>
              <a:t>   </a:t>
            </a:r>
            <a:r>
              <a:rPr lang="zh-CN" altLang="en-US" sz="3200">
                <a:solidFill>
                  <a:srgbClr val="0000FF"/>
                </a:solidFill>
                <a:latin typeface="楷体_GB2312" pitchFamily="49" charset="-122"/>
                <a:ea typeface="楷体_GB2312" pitchFamily="49" charset="-122"/>
              </a:rPr>
              <a:t>为皮肤暂时性、局限性水肿，呈扁平隆起，常突然发生，迅速消退，消退后不留痕迹。</a:t>
            </a:r>
          </a:p>
        </p:txBody>
      </p:sp>
      <p:graphicFrame>
        <p:nvGraphicFramePr>
          <p:cNvPr id="146436" name="Object 4"/>
          <p:cNvGraphicFramePr>
            <a:graphicFrameLocks noChangeAspect="1"/>
          </p:cNvGraphicFramePr>
          <p:nvPr/>
        </p:nvGraphicFramePr>
        <p:xfrm>
          <a:off x="2484438" y="2708275"/>
          <a:ext cx="4321175" cy="2362200"/>
        </p:xfrm>
        <a:graphic>
          <a:graphicData uri="http://schemas.openxmlformats.org/presentationml/2006/ole">
            <mc:AlternateContent xmlns:mc="http://schemas.openxmlformats.org/markup-compatibility/2006">
              <mc:Choice xmlns:v="urn:schemas-microsoft-com:vml" Requires="v">
                <p:oleObj spid="_x0000_s3074" name="Image" r:id="rId2" imgW="3321483" imgH="1816150" progId="">
                  <p:embed/>
                </p:oleObj>
              </mc:Choice>
              <mc:Fallback>
                <p:oleObj name="Image" r:id="rId2" imgW="3321483" imgH="1816150"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708275"/>
                        <a:ext cx="43211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37" name="Text Box 5"/>
          <p:cNvSpPr txBox="1">
            <a:spLocks noChangeArrowheads="1"/>
          </p:cNvSpPr>
          <p:nvPr/>
        </p:nvSpPr>
        <p:spPr bwMode="auto">
          <a:xfrm>
            <a:off x="395288" y="5300663"/>
            <a:ext cx="7920037" cy="1066800"/>
          </a:xfrm>
          <a:prstGeom prst="rect">
            <a:avLst/>
          </a:prstGeom>
          <a:noFill/>
          <a:ln w="9525" algn="ctr">
            <a:noFill/>
            <a:miter lim="800000"/>
            <a:headEnd/>
            <a:tailEnd/>
          </a:ln>
          <a:effectLst/>
        </p:spPr>
        <p:txBody>
          <a:bodyPr>
            <a:spAutoFit/>
          </a:bodyPr>
          <a:lstStyle/>
          <a:p>
            <a:r>
              <a:rPr lang="zh-CN" altLang="en-US" sz="3200" dirty="0">
                <a:solidFill>
                  <a:srgbClr val="0000FF"/>
                </a:solidFill>
                <a:latin typeface="楷体_GB2312" pitchFamily="49" charset="-122"/>
                <a:ea typeface="楷体_GB2312" pitchFamily="49" charset="-122"/>
              </a:rPr>
              <a:t>辨证：色红为风热</a:t>
            </a:r>
            <a:r>
              <a:rPr lang="ja-JP" altLang="en-US" sz="3200" dirty="0">
                <a:solidFill>
                  <a:srgbClr val="0000FF"/>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；色淡白者为风寒</a:t>
            </a:r>
            <a:r>
              <a:rPr lang="ja-JP" altLang="en-US" sz="3200" dirty="0">
                <a:solidFill>
                  <a:srgbClr val="0000FF"/>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血虚受风</a:t>
            </a:r>
            <a:r>
              <a:rPr lang="ja-JP" altLang="en-US" sz="3200" dirty="0">
                <a:solidFill>
                  <a:srgbClr val="0000FF"/>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slide(fromRight)">
                                      <p:cBhvr>
                                        <p:cTn id="7" dur="500"/>
                                        <p:tgtEl>
                                          <p:spTgt spid="146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5"/>
                                        </p:tgtEl>
                                        <p:attrNameLst>
                                          <p:attrName>style.visibility</p:attrName>
                                        </p:attrNameLst>
                                      </p:cBhvr>
                                      <p:to>
                                        <p:strVal val="visible"/>
                                      </p:to>
                                    </p:set>
                                    <p:animEffect transition="in" filter="box(in)">
                                      <p:cBhvr>
                                        <p:cTn id="12" dur="500"/>
                                        <p:tgtEl>
                                          <p:spTgt spid="1464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6436"/>
                                        </p:tgtEl>
                                        <p:attrNameLst>
                                          <p:attrName>style.visibility</p:attrName>
                                        </p:attrNameLst>
                                      </p:cBhvr>
                                      <p:to>
                                        <p:strVal val="visible"/>
                                      </p:to>
                                    </p:set>
                                    <p:animEffect transition="in" filter="dissolve">
                                      <p:cBhvr>
                                        <p:cTn id="17" dur="500"/>
                                        <p:tgtEl>
                                          <p:spTgt spid="1464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6437"/>
                                        </p:tgtEl>
                                        <p:attrNameLst>
                                          <p:attrName>style.visibility</p:attrName>
                                        </p:attrNameLst>
                                      </p:cBhvr>
                                      <p:to>
                                        <p:strVal val="visible"/>
                                      </p:to>
                                    </p:set>
                                    <p:animEffect transition="in" filter="blinds(horizontal)">
                                      <p:cBhvr>
                                        <p:cTn id="22"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5" grpId="0" autoUpdateAnimBg="0"/>
      <p:bldP spid="1464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9750" y="1628775"/>
            <a:ext cx="7993063" cy="2923877"/>
          </a:xfrm>
          <a:prstGeom prst="rect">
            <a:avLst/>
          </a:prstGeom>
          <a:noFill/>
          <a:ln w="9525">
            <a:noFill/>
            <a:miter lim="800000"/>
            <a:headEnd/>
            <a:tailEnd/>
          </a:ln>
          <a:effectLst/>
        </p:spPr>
        <p:txBody>
          <a:bodyPr>
            <a:spAutoFit/>
          </a:bodyPr>
          <a:lstStyle/>
          <a:p>
            <a:pPr>
              <a:spcBef>
                <a:spcPct val="50000"/>
              </a:spcBef>
            </a:pPr>
            <a:r>
              <a:rPr kumimoji="1" lang="zh-CN" altLang="en-US" sz="4000" b="1" dirty="0">
                <a:solidFill>
                  <a:srgbClr val="800000"/>
                </a:solidFill>
                <a:latin typeface="楷体_GB2312" pitchFamily="49" charset="-122"/>
                <a:ea typeface="楷体_GB2312" pitchFamily="49" charset="-122"/>
              </a:rPr>
              <a:t>（二）</a:t>
            </a:r>
            <a:r>
              <a:rPr kumimoji="1" lang="ja-JP" altLang="en-US" sz="4000" b="1" dirty="0">
                <a:solidFill>
                  <a:srgbClr val="800000"/>
                </a:solidFill>
                <a:latin typeface="楷体_GB2312" pitchFamily="49" charset="-122"/>
                <a:ea typeface="楷体_GB2312" pitchFamily="49" charset="-122"/>
              </a:rPr>
              <a:t>継続性皮膚損傷</a:t>
            </a:r>
            <a:endParaRPr kumimoji="1" lang="zh-CN" altLang="en-US" sz="1600" dirty="0">
              <a:solidFill>
                <a:srgbClr val="800000"/>
              </a:solidFill>
              <a:latin typeface="Times New Roman" pitchFamily="18" charset="0"/>
              <a:ea typeface="隶书" pitchFamily="49" charset="-122"/>
            </a:endParaRPr>
          </a:p>
          <a:p>
            <a:pPr>
              <a:spcBef>
                <a:spcPct val="50000"/>
              </a:spcBef>
            </a:pPr>
            <a:r>
              <a:rPr lang="zh-CN" altLang="en-US" sz="3200" b="1" dirty="0">
                <a:solidFill>
                  <a:srgbClr val="0000FF"/>
                </a:solidFill>
                <a:latin typeface="楷体_GB2312" pitchFamily="49" charset="-122"/>
                <a:ea typeface="楷体_GB2312" pitchFamily="49" charset="-122"/>
              </a:rPr>
              <a:t>继发性皮损：</a:t>
            </a:r>
            <a:r>
              <a:rPr lang="ja-JP" altLang="en-US" sz="3200" b="1" dirty="0">
                <a:solidFill>
                  <a:srgbClr val="0000FF"/>
                </a:solidFill>
                <a:latin typeface="楷体_GB2312" pitchFamily="49" charset="-122"/>
                <a:ea typeface="楷体_GB2312" pitchFamily="49" charset="-122"/>
              </a:rPr>
              <a:t>原発性皮膚損傷から</a:t>
            </a:r>
            <a:r>
              <a:rPr lang="zh-CN" altLang="en-US" sz="3200" dirty="0">
                <a:solidFill>
                  <a:srgbClr val="0000FF"/>
                </a:solidFill>
                <a:latin typeface="楷体_GB2312" pitchFamily="49" charset="-122"/>
                <a:ea typeface="楷体_GB2312" pitchFamily="49" charset="-122"/>
              </a:rPr>
              <a:t>，</a:t>
            </a:r>
            <a:r>
              <a:rPr lang="ja-JP" altLang="en-US" sz="3200" dirty="0">
                <a:solidFill>
                  <a:srgbClr val="0000FF"/>
                </a:solidFill>
                <a:latin typeface="楷体_GB2312" pitchFamily="49" charset="-122"/>
                <a:ea typeface="楷体_GB2312" pitchFamily="49" charset="-122"/>
              </a:rPr>
              <a:t>繰り返し治療</a:t>
            </a:r>
            <a:r>
              <a:rPr lang="zh-CN" altLang="en-US" sz="3200" dirty="0">
                <a:solidFill>
                  <a:srgbClr val="0000FF"/>
                </a:solidFill>
                <a:latin typeface="楷体_GB2312" pitchFamily="49" charset="-122"/>
                <a:ea typeface="楷体_GB2312" pitchFamily="49" charset="-122"/>
              </a:rPr>
              <a:t>、</a:t>
            </a:r>
            <a:r>
              <a:rPr lang="ja-JP" altLang="en-US" sz="3200" dirty="0">
                <a:solidFill>
                  <a:srgbClr val="0000FF"/>
                </a:solidFill>
                <a:latin typeface="楷体_GB2312" pitchFamily="49" charset="-122"/>
                <a:ea typeface="楷体_GB2312" pitchFamily="49" charset="-122"/>
              </a:rPr>
              <a:t>掻き後から</a:t>
            </a:r>
            <a:r>
              <a:rPr lang="zh-CN" altLang="en-US" sz="3200" dirty="0">
                <a:solidFill>
                  <a:srgbClr val="0000FF"/>
                </a:solidFill>
                <a:latin typeface="楷体_GB2312" pitchFamily="49" charset="-122"/>
                <a:ea typeface="楷体_GB2312" pitchFamily="49" charset="-122"/>
              </a:rPr>
              <a:t>。</a:t>
            </a:r>
            <a:r>
              <a:rPr lang="ja-JP" altLang="en-US" sz="3200" dirty="0">
                <a:solidFill>
                  <a:srgbClr val="0000FF"/>
                </a:solidFill>
                <a:latin typeface="楷体_GB2312" pitchFamily="49" charset="-122"/>
                <a:ea typeface="楷体_GB2312" pitchFamily="49" charset="-122"/>
              </a:rPr>
              <a:t>皮膚損傷は</a:t>
            </a:r>
            <a:r>
              <a:rPr lang="zh-CN" altLang="en-US" sz="3200" dirty="0">
                <a:solidFill>
                  <a:srgbClr val="0000FF"/>
                </a:solidFill>
                <a:latin typeface="楷体_GB2312" pitchFamily="49" charset="-122"/>
                <a:ea typeface="楷体_GB2312" pitchFamily="49" charset="-122"/>
              </a:rPr>
              <a:t>鳞屑、糜烂、溃疡、痂、抓痕、皲裂、苔藓样变、疤痕、色素沉着、皮肤萎缩</a:t>
            </a:r>
            <a:r>
              <a:rPr lang="ja-JP" altLang="en-US" sz="3200" dirty="0">
                <a:solidFill>
                  <a:srgbClr val="0000FF"/>
                </a:solidFill>
                <a:latin typeface="楷体_GB2312" pitchFamily="49" charset="-122"/>
                <a:ea typeface="楷体_GB2312" pitchFamily="49" charset="-122"/>
              </a:rPr>
              <a:t>など</a:t>
            </a:r>
            <a:r>
              <a:rPr lang="zh-CN" altLang="en-US" sz="3200" dirty="0">
                <a:solidFill>
                  <a:srgbClr val="0000FF"/>
                </a:solidFill>
                <a:latin typeface="楷体_GB2312" pitchFamily="49" charset="-122"/>
                <a:ea typeface="楷体_GB2312"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slide(fromRight)">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611188" y="620713"/>
            <a:ext cx="7777162" cy="1920875"/>
          </a:xfrm>
          <a:prstGeom prst="rect">
            <a:avLst/>
          </a:prstGeom>
          <a:noFill/>
          <a:ln w="9525">
            <a:noFill/>
            <a:miter lim="800000"/>
            <a:headEnd/>
            <a:tailEnd/>
          </a:ln>
          <a:effectLst/>
        </p:spPr>
        <p:txBody>
          <a:bodyPr>
            <a:spAutoFit/>
          </a:bodyPr>
          <a:lstStyle/>
          <a:p>
            <a:pPr>
              <a:spcBef>
                <a:spcPct val="50000"/>
              </a:spcBef>
            </a:pPr>
            <a:r>
              <a:rPr kumimoji="1" lang="en-US" altLang="zh-CN" sz="4000" b="1">
                <a:solidFill>
                  <a:srgbClr val="800000"/>
                </a:solidFill>
                <a:latin typeface="楷体_GB2312" pitchFamily="49" charset="-122"/>
                <a:ea typeface="楷体_GB2312" pitchFamily="49" charset="-122"/>
              </a:rPr>
              <a:t>1.</a:t>
            </a:r>
            <a:r>
              <a:rPr kumimoji="1" lang="zh-CN" altLang="en-US" sz="4000" b="1">
                <a:solidFill>
                  <a:srgbClr val="800000"/>
                </a:solidFill>
                <a:latin typeface="楷体_GB2312" pitchFamily="49" charset="-122"/>
                <a:ea typeface="楷体_GB2312" pitchFamily="49" charset="-122"/>
              </a:rPr>
              <a:t>鳞屑</a:t>
            </a:r>
          </a:p>
          <a:p>
            <a:pPr>
              <a:spcBef>
                <a:spcPct val="50000"/>
              </a:spcBef>
            </a:pPr>
            <a:r>
              <a:rPr lang="zh-CN" altLang="en-US" sz="3200">
                <a:solidFill>
                  <a:srgbClr val="0000FF"/>
                </a:solidFill>
                <a:latin typeface="楷体_GB2312" pitchFamily="49" charset="-122"/>
                <a:ea typeface="楷体_GB2312" pitchFamily="49" charset="-122"/>
              </a:rPr>
              <a:t>为表皮角质层细胞已脱落或即将脱落的鳞片状碎屑。</a:t>
            </a:r>
          </a:p>
        </p:txBody>
      </p:sp>
      <p:graphicFrame>
        <p:nvGraphicFramePr>
          <p:cNvPr id="149507" name="Object 3"/>
          <p:cNvGraphicFramePr>
            <a:graphicFrameLocks noChangeAspect="1"/>
          </p:cNvGraphicFramePr>
          <p:nvPr/>
        </p:nvGraphicFramePr>
        <p:xfrm>
          <a:off x="2843213" y="2205038"/>
          <a:ext cx="4895850" cy="2465387"/>
        </p:xfrm>
        <a:graphic>
          <a:graphicData uri="http://schemas.openxmlformats.org/presentationml/2006/ole">
            <mc:AlternateContent xmlns:mc="http://schemas.openxmlformats.org/markup-compatibility/2006">
              <mc:Choice xmlns:v="urn:schemas-microsoft-com:vml" Requires="v">
                <p:oleObj spid="_x0000_s7170" name="Image" r:id="rId2" imgW="2980193" imgH="1499492" progId="">
                  <p:embed/>
                </p:oleObj>
              </mc:Choice>
              <mc:Fallback>
                <p:oleObj name="Image" r:id="rId2" imgW="2980193" imgH="1499492" progId="">
                  <p:embed/>
                  <p:pic>
                    <p:nvPicPr>
                      <p:cNvPr id="0"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843213" y="2205038"/>
                        <a:ext cx="489585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9508" name="Text Box 4"/>
          <p:cNvSpPr txBox="1">
            <a:spLocks noChangeArrowheads="1"/>
          </p:cNvSpPr>
          <p:nvPr/>
        </p:nvSpPr>
        <p:spPr bwMode="auto">
          <a:xfrm>
            <a:off x="323850" y="4797425"/>
            <a:ext cx="8208963" cy="1569660"/>
          </a:xfrm>
          <a:prstGeom prst="rect">
            <a:avLst/>
          </a:prstGeom>
          <a:noFill/>
          <a:ln w="9525" algn="ctr">
            <a:noFill/>
            <a:miter lim="800000"/>
            <a:headEnd/>
            <a:tailEnd/>
          </a:ln>
          <a:effectLst/>
        </p:spPr>
        <p:txBody>
          <a:bodyPr>
            <a:spAutoFit/>
          </a:bodyPr>
          <a:lstStyle/>
          <a:p>
            <a:r>
              <a:rPr lang="zh-CN" altLang="en-US" sz="3200" dirty="0">
                <a:solidFill>
                  <a:srgbClr val="0000FF"/>
                </a:solidFill>
                <a:latin typeface="楷体_GB2312" pitchFamily="49" charset="-122"/>
                <a:ea typeface="楷体_GB2312" pitchFamily="49" charset="-122"/>
              </a:rPr>
              <a:t>辨证：红斑上鳞屑</a:t>
            </a:r>
            <a:r>
              <a:rPr lang="ja-JP" altLang="en-US" sz="3200" dirty="0">
                <a:solidFill>
                  <a:srgbClr val="0000FF"/>
                </a:solidFill>
                <a:latin typeface="楷体_GB2312" pitchFamily="49" charset="-122"/>
                <a:ea typeface="楷体_GB2312" pitchFamily="49" charset="-122"/>
              </a:rPr>
              <a:t>は</a:t>
            </a:r>
            <a:r>
              <a:rPr lang="zh-CN" altLang="en-US" sz="3200" dirty="0">
                <a:solidFill>
                  <a:srgbClr val="0000FF"/>
                </a:solidFill>
                <a:latin typeface="楷体_GB2312" pitchFamily="49" charset="-122"/>
                <a:ea typeface="楷体_GB2312" pitchFamily="49" charset="-122"/>
              </a:rPr>
              <a:t>热盛生风</a:t>
            </a:r>
            <a:r>
              <a:rPr lang="ja-JP" altLang="en-US" sz="3200" dirty="0">
                <a:solidFill>
                  <a:srgbClr val="0000FF"/>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；干燥性鳞屑</a:t>
            </a:r>
            <a:r>
              <a:rPr lang="ja-JP" altLang="en-US" sz="3200" dirty="0">
                <a:solidFill>
                  <a:srgbClr val="0000FF"/>
                </a:solidFill>
                <a:latin typeface="楷体_GB2312" pitchFamily="49" charset="-122"/>
                <a:ea typeface="楷体_GB2312" pitchFamily="49" charset="-122"/>
              </a:rPr>
              <a:t>は</a:t>
            </a:r>
            <a:r>
              <a:rPr lang="zh-CN" altLang="en-US" sz="3200" dirty="0">
                <a:solidFill>
                  <a:srgbClr val="0000FF"/>
                </a:solidFill>
                <a:latin typeface="楷体_GB2312" pitchFamily="49" charset="-122"/>
                <a:ea typeface="楷体_GB2312" pitchFamily="49" charset="-122"/>
              </a:rPr>
              <a:t>血虚</a:t>
            </a:r>
            <a:r>
              <a:rPr lang="ja-JP" altLang="en-US" sz="3200" dirty="0">
                <a:solidFill>
                  <a:srgbClr val="0000FF"/>
                </a:solidFill>
                <a:latin typeface="楷体_GB2312" pitchFamily="49" charset="-122"/>
                <a:ea typeface="楷体_GB2312" pitchFamily="49" charset="-122"/>
              </a:rPr>
              <a:t>か</a:t>
            </a:r>
            <a:r>
              <a:rPr lang="zh-CN" altLang="en-US" sz="3200" dirty="0">
                <a:solidFill>
                  <a:srgbClr val="0000FF"/>
                </a:solidFill>
                <a:latin typeface="楷体_GB2312" pitchFamily="49" charset="-122"/>
                <a:ea typeface="楷体_GB2312" pitchFamily="49" charset="-122"/>
              </a:rPr>
              <a:t>燥</a:t>
            </a:r>
            <a:r>
              <a:rPr lang="ja-JP" altLang="en-US" sz="3200" dirty="0">
                <a:solidFill>
                  <a:srgbClr val="0000FF"/>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；油腻性的</a:t>
            </a:r>
            <a:r>
              <a:rPr lang="ja-JP" altLang="en-US" sz="3200" dirty="0">
                <a:solidFill>
                  <a:srgbClr val="0000FF"/>
                </a:solidFill>
                <a:latin typeface="楷体_GB2312" pitchFamily="49" charset="-122"/>
                <a:ea typeface="楷体_GB2312" pitchFamily="49" charset="-122"/>
              </a:rPr>
              <a:t>な</a:t>
            </a:r>
            <a:r>
              <a:rPr lang="zh-CN" altLang="en-US" sz="3200" dirty="0">
                <a:solidFill>
                  <a:srgbClr val="0000FF"/>
                </a:solidFill>
                <a:latin typeface="楷体_GB2312" pitchFamily="49" charset="-122"/>
                <a:ea typeface="楷体_GB2312" pitchFamily="49" charset="-122"/>
              </a:rPr>
              <a:t>鳞屑</a:t>
            </a:r>
            <a:r>
              <a:rPr lang="ja-JP" altLang="en-US" sz="3200" dirty="0">
                <a:solidFill>
                  <a:srgbClr val="0000FF"/>
                </a:solidFill>
                <a:latin typeface="楷体_GB2312" pitchFamily="49" charset="-122"/>
                <a:ea typeface="楷体_GB2312" pitchFamily="49" charset="-122"/>
              </a:rPr>
              <a:t>か</a:t>
            </a:r>
            <a:r>
              <a:rPr lang="zh-CN" altLang="en-US" sz="3200" dirty="0">
                <a:solidFill>
                  <a:srgbClr val="0000FF"/>
                </a:solidFill>
                <a:latin typeface="楷体_GB2312" pitchFamily="49" charset="-122"/>
                <a:ea typeface="楷体_GB2312" pitchFamily="49" charset="-122"/>
              </a:rPr>
              <a:t>痂屑属</a:t>
            </a:r>
            <a:r>
              <a:rPr lang="ja-JP" altLang="en-US" sz="3200" dirty="0">
                <a:solidFill>
                  <a:srgbClr val="0000FF"/>
                </a:solidFill>
                <a:latin typeface="楷体_GB2312" pitchFamily="49" charset="-122"/>
                <a:ea typeface="楷体_GB2312" pitchFamily="49" charset="-122"/>
              </a:rPr>
              <a:t>は</a:t>
            </a:r>
            <a:r>
              <a:rPr lang="zh-CN" altLang="en-US" sz="3200" dirty="0">
                <a:solidFill>
                  <a:srgbClr val="0000FF"/>
                </a:solidFill>
                <a:latin typeface="楷体_GB2312" pitchFamily="49" charset="-122"/>
                <a:ea typeface="楷体_GB2312" pitchFamily="49" charset="-122"/>
              </a:rPr>
              <a:t>湿热</a:t>
            </a:r>
            <a:r>
              <a:rPr lang="ja-JP" altLang="en-US" sz="3200" dirty="0">
                <a:solidFill>
                  <a:srgbClr val="0000FF"/>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slide(fromRight)">
                                      <p:cBhvr>
                                        <p:cTn id="7" dur="500"/>
                                        <p:tgtEl>
                                          <p:spTgt spid="1495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9507"/>
                                        </p:tgtEl>
                                        <p:attrNameLst>
                                          <p:attrName>style.visibility</p:attrName>
                                        </p:attrNameLst>
                                      </p:cBhvr>
                                      <p:to>
                                        <p:strVal val="visible"/>
                                      </p:to>
                                    </p:set>
                                    <p:animEffect transition="in" filter="dissolve">
                                      <p:cBhvr>
                                        <p:cTn id="12" dur="500"/>
                                        <p:tgtEl>
                                          <p:spTgt spid="1495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9508"/>
                                        </p:tgtEl>
                                        <p:attrNameLst>
                                          <p:attrName>style.visibility</p:attrName>
                                        </p:attrNameLst>
                                      </p:cBhvr>
                                      <p:to>
                                        <p:strVal val="visible"/>
                                      </p:to>
                                    </p:set>
                                    <p:animEffect transition="in" filter="blinds(horizontal)">
                                      <p:cBhvr>
                                        <p:cTn id="17"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原因</a:t>
            </a:r>
            <a:r>
              <a:rPr lang="ja-JP" altLang="en-US" b="1" dirty="0"/>
              <a:t>は</a:t>
            </a:r>
            <a:r>
              <a:rPr lang="zh-CN" altLang="en-US" b="1" dirty="0"/>
              <a:t>何</a:t>
            </a:r>
            <a:r>
              <a:rPr lang="ja-JP" altLang="en-US" b="1" dirty="0"/>
              <a:t>か</a:t>
            </a:r>
            <a:endParaRPr lang="zh-CN" altLang="en-US" dirty="0"/>
          </a:p>
        </p:txBody>
      </p:sp>
      <p:sp>
        <p:nvSpPr>
          <p:cNvPr id="3" name="内容占位符 2"/>
          <p:cNvSpPr>
            <a:spLocks noGrp="1"/>
          </p:cNvSpPr>
          <p:nvPr>
            <p:ph idx="1"/>
          </p:nvPr>
        </p:nvSpPr>
        <p:spPr/>
        <p:txBody>
          <a:bodyPr/>
          <a:lstStyle/>
          <a:p>
            <a:r>
              <a:rPr lang="ja-JP" altLang="en-US" dirty="0"/>
              <a:t>多くは環境中のダニや食べ物などの成分がアレルゲン（アレルギーの原因物質）となり、それらに対する免疫グロブリン</a:t>
            </a:r>
            <a:r>
              <a:rPr lang="en-US" altLang="ja-JP" dirty="0"/>
              <a:t>E</a:t>
            </a:r>
            <a:r>
              <a:rPr lang="ja-JP" altLang="en-US" dirty="0"/>
              <a:t>（</a:t>
            </a:r>
            <a:r>
              <a:rPr lang="en-US" altLang="ja-JP" dirty="0" err="1"/>
              <a:t>IgE</a:t>
            </a:r>
            <a:r>
              <a:rPr lang="ja-JP" altLang="en-US" dirty="0"/>
              <a:t>）抗体がつくられて、皮膚にアレルギー性の炎症を起こします</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539750" y="692150"/>
            <a:ext cx="7993063" cy="1920875"/>
          </a:xfrm>
          <a:prstGeom prst="rect">
            <a:avLst/>
          </a:prstGeom>
          <a:noFill/>
          <a:ln w="9525">
            <a:noFill/>
            <a:miter lim="800000"/>
            <a:headEnd/>
            <a:tailEnd/>
          </a:ln>
          <a:effectLst/>
        </p:spPr>
        <p:txBody>
          <a:bodyPr>
            <a:spAutoFit/>
          </a:bodyPr>
          <a:lstStyle/>
          <a:p>
            <a:pPr>
              <a:spcBef>
                <a:spcPct val="50000"/>
              </a:spcBef>
            </a:pPr>
            <a:r>
              <a:rPr kumimoji="1" lang="en-US" altLang="zh-CN" sz="4000" b="1">
                <a:solidFill>
                  <a:srgbClr val="800000"/>
                </a:solidFill>
                <a:latin typeface="楷体_GB2312" pitchFamily="49" charset="-122"/>
                <a:ea typeface="楷体_GB2312" pitchFamily="49" charset="-122"/>
              </a:rPr>
              <a:t>6.</a:t>
            </a:r>
            <a:r>
              <a:rPr kumimoji="1" lang="zh-CN" altLang="en-US" sz="4000" b="1">
                <a:solidFill>
                  <a:srgbClr val="800000"/>
                </a:solidFill>
                <a:latin typeface="楷体_GB2312" pitchFamily="49" charset="-122"/>
                <a:ea typeface="楷体_GB2312" pitchFamily="49" charset="-122"/>
              </a:rPr>
              <a:t>抓痕</a:t>
            </a:r>
          </a:p>
          <a:p>
            <a:pPr>
              <a:spcBef>
                <a:spcPct val="50000"/>
              </a:spcBef>
            </a:pPr>
            <a:r>
              <a:rPr lang="zh-CN" altLang="en-US" sz="3200">
                <a:solidFill>
                  <a:srgbClr val="0000FF"/>
                </a:solidFill>
                <a:latin typeface="楷体_GB2312" pitchFamily="49" charset="-122"/>
                <a:ea typeface="楷体_GB2312" pitchFamily="49" charset="-122"/>
              </a:rPr>
              <a:t>   由搔抓将表皮抓破、擦伤而形成的点状或线状损害。</a:t>
            </a:r>
          </a:p>
        </p:txBody>
      </p:sp>
      <p:graphicFrame>
        <p:nvGraphicFramePr>
          <p:cNvPr id="153603" name="Object 3"/>
          <p:cNvGraphicFramePr>
            <a:graphicFrameLocks noChangeAspect="1"/>
          </p:cNvGraphicFramePr>
          <p:nvPr/>
        </p:nvGraphicFramePr>
        <p:xfrm>
          <a:off x="1692275" y="2565400"/>
          <a:ext cx="4895850" cy="2347913"/>
        </p:xfrm>
        <a:graphic>
          <a:graphicData uri="http://schemas.openxmlformats.org/presentationml/2006/ole">
            <mc:AlternateContent xmlns:mc="http://schemas.openxmlformats.org/markup-compatibility/2006">
              <mc:Choice xmlns:v="urn:schemas-microsoft-com:vml" Requires="v">
                <p:oleObj spid="_x0000_s11266" name="Image" r:id="rId2" imgW="2998984" imgH="1438294" progId="">
                  <p:embed/>
                </p:oleObj>
              </mc:Choice>
              <mc:Fallback>
                <p:oleObj name="Image" r:id="rId2" imgW="2998984" imgH="1438294" progId="">
                  <p:embed/>
                  <p:pic>
                    <p:nvPicPr>
                      <p:cNvPr id="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692275" y="2565400"/>
                        <a:ext cx="489585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4" name="Text Box 4"/>
          <p:cNvSpPr txBox="1">
            <a:spLocks noChangeArrowheads="1"/>
          </p:cNvSpPr>
          <p:nvPr/>
        </p:nvSpPr>
        <p:spPr bwMode="auto">
          <a:xfrm>
            <a:off x="395288" y="4868863"/>
            <a:ext cx="8208962" cy="584775"/>
          </a:xfrm>
          <a:prstGeom prst="rect">
            <a:avLst/>
          </a:prstGeom>
          <a:noFill/>
          <a:ln w="9525">
            <a:noFill/>
            <a:miter lim="800000"/>
            <a:headEnd/>
            <a:tailEnd/>
          </a:ln>
          <a:effectLst/>
        </p:spPr>
        <p:txBody>
          <a:bodyPr>
            <a:spAutoFit/>
          </a:bodyPr>
          <a:lstStyle/>
          <a:p>
            <a:pPr>
              <a:spcBef>
                <a:spcPct val="50000"/>
              </a:spcBef>
            </a:pPr>
            <a:r>
              <a:rPr lang="zh-CN" altLang="en-US" sz="3200" dirty="0">
                <a:solidFill>
                  <a:srgbClr val="0000FF"/>
                </a:solidFill>
                <a:latin typeface="楷体_GB2312" pitchFamily="49" charset="-122"/>
                <a:ea typeface="楷体_GB2312" pitchFamily="49" charset="-122"/>
              </a:rPr>
              <a:t>辨证：风盛、血热、虫毒、血虚风燥</a:t>
            </a:r>
            <a:r>
              <a:rPr lang="ja-JP" altLang="en-US" sz="3200" dirty="0">
                <a:solidFill>
                  <a:srgbClr val="0000FF"/>
                </a:solidFill>
                <a:latin typeface="楷体_GB2312" pitchFamily="49" charset="-122"/>
                <a:ea typeface="楷体_GB2312" pitchFamily="49" charset="-122"/>
              </a:rPr>
              <a:t>から</a:t>
            </a:r>
            <a:r>
              <a:rPr lang="zh-CN" altLang="en-US" sz="3200" dirty="0">
                <a:solidFill>
                  <a:srgbClr val="0000FF"/>
                </a:solidFill>
                <a:latin typeface="楷体_GB2312" pitchFamily="49" charset="-122"/>
                <a:ea typeface="楷体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barn(outVertical)">
                                      <p:cBhvr>
                                        <p:cTn id="7" dur="500"/>
                                        <p:tgtEl>
                                          <p:spTgt spid="153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3602">
                                            <p:txEl>
                                              <p:pRg st="1" end="1"/>
                                            </p:txEl>
                                          </p:spTgt>
                                        </p:tgtEl>
                                        <p:attrNameLst>
                                          <p:attrName>style.visibility</p:attrName>
                                        </p:attrNameLst>
                                      </p:cBhvr>
                                      <p:to>
                                        <p:strVal val="visible"/>
                                      </p:to>
                                    </p:set>
                                    <p:animEffect transition="in" filter="barn(outVertical)">
                                      <p:cBhvr>
                                        <p:cTn id="12" dur="500"/>
                                        <p:tgtEl>
                                          <p:spTgt spid="153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03"/>
                                        </p:tgtEl>
                                        <p:attrNameLst>
                                          <p:attrName>style.visibility</p:attrName>
                                        </p:attrNameLst>
                                      </p:cBhvr>
                                      <p:to>
                                        <p:strVal val="visible"/>
                                      </p:to>
                                    </p:set>
                                    <p:animEffect transition="in" filter="dissolve">
                                      <p:cBhvr>
                                        <p:cTn id="17" dur="500"/>
                                        <p:tgtEl>
                                          <p:spTgt spid="15360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53604"/>
                                        </p:tgtEl>
                                        <p:attrNameLst>
                                          <p:attrName>style.visibility</p:attrName>
                                        </p:attrNameLst>
                                      </p:cBhvr>
                                      <p:to>
                                        <p:strVal val="visible"/>
                                      </p:to>
                                    </p:set>
                                    <p:animEffect transition="in" filter="slide(fromRight)">
                                      <p:cBhvr>
                                        <p:cTn id="22" dur="5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utoUpdateAnimBg="0"/>
      <p:bldP spid="15360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395288" y="476250"/>
            <a:ext cx="8424862" cy="2408238"/>
          </a:xfrm>
          <a:prstGeom prst="rect">
            <a:avLst/>
          </a:prstGeom>
          <a:noFill/>
          <a:ln w="9525">
            <a:noFill/>
            <a:miter lim="800000"/>
            <a:headEnd/>
            <a:tailEnd/>
          </a:ln>
          <a:effectLst/>
        </p:spPr>
        <p:txBody>
          <a:bodyPr>
            <a:spAutoFit/>
          </a:bodyPr>
          <a:lstStyle/>
          <a:p>
            <a:pPr>
              <a:spcBef>
                <a:spcPct val="50000"/>
              </a:spcBef>
            </a:pPr>
            <a:r>
              <a:rPr kumimoji="1" lang="en-US" altLang="zh-CN" sz="4000" b="1">
                <a:solidFill>
                  <a:srgbClr val="800000"/>
                </a:solidFill>
                <a:latin typeface="楷体_GB2312" pitchFamily="49" charset="-122"/>
                <a:ea typeface="楷体_GB2312" pitchFamily="49" charset="-122"/>
              </a:rPr>
              <a:t>8.</a:t>
            </a:r>
            <a:r>
              <a:rPr kumimoji="1" lang="zh-CN" altLang="en-US" sz="4000" b="1">
                <a:solidFill>
                  <a:srgbClr val="800000"/>
                </a:solidFill>
                <a:latin typeface="楷体_GB2312" pitchFamily="49" charset="-122"/>
                <a:ea typeface="楷体_GB2312" pitchFamily="49" charset="-122"/>
              </a:rPr>
              <a:t>苔藓样变</a:t>
            </a:r>
          </a:p>
          <a:p>
            <a:pPr>
              <a:spcBef>
                <a:spcPct val="50000"/>
              </a:spcBef>
            </a:pPr>
            <a:r>
              <a:rPr lang="zh-CN" altLang="en-US" sz="3200">
                <a:solidFill>
                  <a:srgbClr val="0000FF"/>
                </a:solidFill>
                <a:latin typeface="楷体_GB2312" pitchFamily="49" charset="-122"/>
                <a:ea typeface="楷体_GB2312" pitchFamily="49" charset="-122"/>
              </a:rPr>
              <a:t>   为局限性皮肤增厚、粗糙，皮沟加宽、加深，形如皮革的损害，外形像苔藓。多由反复搔抓、摩擦引起。</a:t>
            </a:r>
          </a:p>
        </p:txBody>
      </p:sp>
      <p:graphicFrame>
        <p:nvGraphicFramePr>
          <p:cNvPr id="155651" name="Object 3"/>
          <p:cNvGraphicFramePr>
            <a:graphicFrameLocks noChangeAspect="1"/>
          </p:cNvGraphicFramePr>
          <p:nvPr/>
        </p:nvGraphicFramePr>
        <p:xfrm>
          <a:off x="2339975" y="2492375"/>
          <a:ext cx="4968875" cy="2517775"/>
        </p:xfrm>
        <a:graphic>
          <a:graphicData uri="http://schemas.openxmlformats.org/presentationml/2006/ole">
            <mc:AlternateContent xmlns:mc="http://schemas.openxmlformats.org/markup-compatibility/2006">
              <mc:Choice xmlns:v="urn:schemas-microsoft-com:vml" Requires="v">
                <p:oleObj spid="_x0000_s13314" name="Image" r:id="rId2" imgW="2992889" imgH="1517779" progId="">
                  <p:embed/>
                </p:oleObj>
              </mc:Choice>
              <mc:Fallback>
                <p:oleObj name="Image" r:id="rId2" imgW="2992889" imgH="1517779" progId="">
                  <p:embed/>
                  <p:pic>
                    <p:nvPicPr>
                      <p:cNvPr id="0"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339975" y="2492375"/>
                        <a:ext cx="49688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5652" name="Text Box 4"/>
          <p:cNvSpPr txBox="1">
            <a:spLocks noChangeArrowheads="1"/>
          </p:cNvSpPr>
          <p:nvPr/>
        </p:nvSpPr>
        <p:spPr bwMode="auto">
          <a:xfrm>
            <a:off x="755650" y="5084763"/>
            <a:ext cx="6211888" cy="579437"/>
          </a:xfrm>
          <a:prstGeom prst="rect">
            <a:avLst/>
          </a:prstGeom>
          <a:noFill/>
          <a:ln w="9525">
            <a:noFill/>
            <a:miter lim="800000"/>
            <a:headEnd/>
            <a:tailEnd/>
          </a:ln>
          <a:effectLst/>
        </p:spPr>
        <p:txBody>
          <a:bodyPr>
            <a:spAutoFit/>
          </a:bodyPr>
          <a:lstStyle/>
          <a:p>
            <a:pPr>
              <a:spcBef>
                <a:spcPct val="50000"/>
              </a:spcBef>
            </a:pPr>
            <a:r>
              <a:rPr lang="zh-CN" altLang="en-US" sz="3200" dirty="0">
                <a:solidFill>
                  <a:srgbClr val="0000FF"/>
                </a:solidFill>
                <a:latin typeface="楷体_GB2312" pitchFamily="49" charset="-122"/>
                <a:ea typeface="楷体_GB2312" pitchFamily="49" charset="-122"/>
              </a:rPr>
              <a:t>辨证：血虚风燥</a:t>
            </a:r>
            <a:r>
              <a:rPr lang="ja-JP" altLang="en-US" sz="3200" dirty="0">
                <a:solidFill>
                  <a:srgbClr val="0000FF"/>
                </a:solidFill>
                <a:latin typeface="楷体_GB2312" pitchFamily="49" charset="-122"/>
                <a:ea typeface="楷体_GB2312" pitchFamily="49" charset="-122"/>
              </a:rPr>
              <a:t>で</a:t>
            </a:r>
            <a:r>
              <a:rPr lang="zh-CN" altLang="en-US" sz="3200" dirty="0">
                <a:solidFill>
                  <a:srgbClr val="0000FF"/>
                </a:solidFill>
                <a:latin typeface="楷体_GB2312" pitchFamily="49" charset="-122"/>
                <a:ea typeface="楷体_GB2312" pitchFamily="49" charset="-122"/>
              </a:rPr>
              <a:t>。</a:t>
            </a:r>
            <a:r>
              <a:rPr kumimoji="1" lang="zh-CN" altLang="en-US" sz="2400" dirty="0">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Effect transition="in" filter="barn(outVertical)">
                                      <p:cBhvr>
                                        <p:cTn id="7" dur="500"/>
                                        <p:tgtEl>
                                          <p:spTgt spid="155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5650">
                                            <p:txEl>
                                              <p:pRg st="1" end="1"/>
                                            </p:txEl>
                                          </p:spTgt>
                                        </p:tgtEl>
                                        <p:attrNameLst>
                                          <p:attrName>style.visibility</p:attrName>
                                        </p:attrNameLst>
                                      </p:cBhvr>
                                      <p:to>
                                        <p:strVal val="visible"/>
                                      </p:to>
                                    </p:set>
                                    <p:animEffect transition="in" filter="barn(outVertical)">
                                      <p:cBhvr>
                                        <p:cTn id="12" dur="500"/>
                                        <p:tgtEl>
                                          <p:spTgt spid="155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5651"/>
                                        </p:tgtEl>
                                        <p:attrNameLst>
                                          <p:attrName>style.visibility</p:attrName>
                                        </p:attrNameLst>
                                      </p:cBhvr>
                                      <p:to>
                                        <p:strVal val="visible"/>
                                      </p:to>
                                    </p:set>
                                    <p:animEffect transition="in" filter="dissolve">
                                      <p:cBhvr>
                                        <p:cTn id="17" dur="500"/>
                                        <p:tgtEl>
                                          <p:spTgt spid="15565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55652"/>
                                        </p:tgtEl>
                                        <p:attrNameLst>
                                          <p:attrName>style.visibility</p:attrName>
                                        </p:attrNameLst>
                                      </p:cBhvr>
                                      <p:to>
                                        <p:strVal val="visible"/>
                                      </p:to>
                                    </p:set>
                                    <p:animEffect transition="in" filter="slide(fromRight)">
                                      <p:cBhvr>
                                        <p:cTn id="22"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build="p" autoUpdateAnimBg="0"/>
      <p:bldP spid="15565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CN" altLang="en-US" b="1"/>
              <a:t>辩证取穴</a:t>
            </a:r>
          </a:p>
        </p:txBody>
      </p:sp>
      <p:sp>
        <p:nvSpPr>
          <p:cNvPr id="40963" name="Rectangle 3"/>
          <p:cNvSpPr>
            <a:spLocks noGrp="1" noChangeArrowheads="1"/>
          </p:cNvSpPr>
          <p:nvPr>
            <p:ph type="body" idx="1"/>
          </p:nvPr>
        </p:nvSpPr>
        <p:spPr>
          <a:xfrm>
            <a:off x="1600200" y="2006601"/>
            <a:ext cx="7086600" cy="4119033"/>
          </a:xfrm>
        </p:spPr>
        <p:txBody>
          <a:bodyPr/>
          <a:lstStyle/>
          <a:p>
            <a:r>
              <a:rPr lang="zh-CN" altLang="en-US" b="1" dirty="0"/>
              <a:t>祛风</a:t>
            </a:r>
            <a:r>
              <a:rPr lang="en-US" altLang="zh-CN" b="1" dirty="0"/>
              <a:t>——</a:t>
            </a:r>
            <a:r>
              <a:rPr lang="zh-CN" altLang="en-US" b="1" dirty="0"/>
              <a:t>风池、曲池、风市、风门</a:t>
            </a:r>
          </a:p>
          <a:p>
            <a:r>
              <a:rPr lang="zh-CN" altLang="en-US" b="1" dirty="0"/>
              <a:t>清热</a:t>
            </a:r>
            <a:r>
              <a:rPr lang="en-US" altLang="zh-CN" b="1" dirty="0"/>
              <a:t>——</a:t>
            </a:r>
            <a:r>
              <a:rPr lang="zh-CN" altLang="en-US" b="1" dirty="0"/>
              <a:t>曲池、二间、内庭、行间</a:t>
            </a:r>
          </a:p>
          <a:p>
            <a:r>
              <a:rPr lang="zh-CN" altLang="en-US" b="1" dirty="0"/>
              <a:t>祛湿</a:t>
            </a:r>
            <a:r>
              <a:rPr lang="en-US" altLang="zh-CN" b="1" dirty="0"/>
              <a:t>——</a:t>
            </a:r>
            <a:r>
              <a:rPr lang="zh-CN" altLang="en-US" b="1" dirty="0"/>
              <a:t>水分、阴陵泉、地机</a:t>
            </a:r>
          </a:p>
          <a:p>
            <a:r>
              <a:rPr lang="zh-CN" altLang="en-US" b="1" dirty="0"/>
              <a:t>活血</a:t>
            </a:r>
            <a:r>
              <a:rPr lang="en-US" altLang="zh-CN" b="1" dirty="0"/>
              <a:t>——</a:t>
            </a:r>
            <a:r>
              <a:rPr lang="zh-CN" altLang="en-US" b="1" dirty="0"/>
              <a:t>血海、膈腧、阴经的郄穴</a:t>
            </a:r>
          </a:p>
          <a:p>
            <a:endParaRPr lang="zh-CN" alt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792088"/>
          </a:xfrm>
        </p:spPr>
        <p:txBody>
          <a:bodyPr>
            <a:normAutofit/>
          </a:bodyPr>
          <a:lstStyle/>
          <a:p>
            <a:r>
              <a:rPr lang="ja-JP" altLang="en-US" dirty="0"/>
              <a:t>風の邪気を取り除くツボ</a:t>
            </a:r>
            <a:endParaRPr lang="zh-CN" altLang="en-US" dirty="0"/>
          </a:p>
        </p:txBody>
      </p:sp>
      <p:pic>
        <p:nvPicPr>
          <p:cNvPr id="77826" name="Picture 2" descr="C:\Documents and Settings\Administrator\桌面\timg.jpg"/>
          <p:cNvPicPr>
            <a:picLocks noGrp="1" noChangeAspect="1" noChangeArrowheads="1"/>
          </p:cNvPicPr>
          <p:nvPr>
            <p:ph idx="1"/>
          </p:nvPr>
        </p:nvPicPr>
        <p:blipFill>
          <a:blip r:embed="rId2" cstate="print"/>
          <a:srcRect/>
          <a:stretch>
            <a:fillRect/>
          </a:stretch>
        </p:blipFill>
        <p:spPr bwMode="auto">
          <a:xfrm>
            <a:off x="0" y="2636912"/>
            <a:ext cx="3810000" cy="3606800"/>
          </a:xfrm>
          <a:prstGeom prst="rect">
            <a:avLst/>
          </a:prstGeom>
          <a:noFill/>
        </p:spPr>
      </p:pic>
      <p:sp>
        <p:nvSpPr>
          <p:cNvPr id="5" name="矩形 4"/>
          <p:cNvSpPr/>
          <p:nvPr/>
        </p:nvSpPr>
        <p:spPr>
          <a:xfrm>
            <a:off x="179512" y="2564904"/>
            <a:ext cx="646331" cy="369332"/>
          </a:xfrm>
          <a:prstGeom prst="rect">
            <a:avLst/>
          </a:prstGeom>
        </p:spPr>
        <p:txBody>
          <a:bodyPr wrap="none">
            <a:spAutoFit/>
          </a:bodyPr>
          <a:lstStyle/>
          <a:p>
            <a:r>
              <a:rPr lang="ja-JP" altLang="en-US" dirty="0"/>
              <a:t>風池</a:t>
            </a:r>
            <a:endParaRPr lang="zh-CN" altLang="en-US" dirty="0"/>
          </a:p>
        </p:txBody>
      </p:sp>
      <p:pic>
        <p:nvPicPr>
          <p:cNvPr id="77827" name="Picture 3" descr="C:\Documents and Settings\Administrator\桌面\detail.jpg"/>
          <p:cNvPicPr>
            <a:picLocks noChangeAspect="1" noChangeArrowheads="1"/>
          </p:cNvPicPr>
          <p:nvPr/>
        </p:nvPicPr>
        <p:blipFill>
          <a:blip r:embed="rId3" cstate="print"/>
          <a:srcRect/>
          <a:stretch>
            <a:fillRect/>
          </a:stretch>
        </p:blipFill>
        <p:spPr bwMode="auto">
          <a:xfrm>
            <a:off x="3923928" y="4005064"/>
            <a:ext cx="2952750" cy="2200275"/>
          </a:xfrm>
          <a:prstGeom prst="rect">
            <a:avLst/>
          </a:prstGeom>
          <a:noFill/>
        </p:spPr>
      </p:pic>
      <p:pic>
        <p:nvPicPr>
          <p:cNvPr id="77828" name="Picture 4" descr="C:\Documents and Settings\Administrator\桌面\detail.jpg"/>
          <p:cNvPicPr>
            <a:picLocks noChangeAspect="1" noChangeArrowheads="1"/>
          </p:cNvPicPr>
          <p:nvPr/>
        </p:nvPicPr>
        <p:blipFill>
          <a:blip r:embed="rId4" cstate="print"/>
          <a:srcRect/>
          <a:stretch>
            <a:fillRect/>
          </a:stretch>
        </p:blipFill>
        <p:spPr bwMode="auto">
          <a:xfrm>
            <a:off x="7020272" y="1844824"/>
            <a:ext cx="1842815" cy="4399161"/>
          </a:xfrm>
          <a:prstGeom prst="rect">
            <a:avLst/>
          </a:prstGeom>
          <a:noFill/>
        </p:spPr>
      </p:pic>
      <p:pic>
        <p:nvPicPr>
          <p:cNvPr id="77829" name="Picture 5" descr="C:\Documents and Settings\Administrator\桌面\detail.jpg"/>
          <p:cNvPicPr>
            <a:picLocks noChangeAspect="1" noChangeArrowheads="1"/>
          </p:cNvPicPr>
          <p:nvPr/>
        </p:nvPicPr>
        <p:blipFill>
          <a:blip r:embed="rId5" cstate="print"/>
          <a:srcRect/>
          <a:stretch>
            <a:fillRect/>
          </a:stretch>
        </p:blipFill>
        <p:spPr bwMode="auto">
          <a:xfrm>
            <a:off x="3491880" y="1268760"/>
            <a:ext cx="3384376" cy="26414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解熱効果があるツボ</a:t>
            </a:r>
            <a:endParaRPr lang="zh-CN" altLang="en-US" dirty="0"/>
          </a:p>
        </p:txBody>
      </p:sp>
      <p:pic>
        <p:nvPicPr>
          <p:cNvPr id="4" name="Picture 3" descr="C:\Documents and Settings\Administrator\桌面\detail.jpg"/>
          <p:cNvPicPr>
            <a:picLocks noGrp="1" noChangeAspect="1" noChangeArrowheads="1"/>
          </p:cNvPicPr>
          <p:nvPr>
            <p:ph idx="1"/>
          </p:nvPr>
        </p:nvPicPr>
        <p:blipFill>
          <a:blip r:embed="rId2" cstate="print"/>
          <a:srcRect/>
          <a:stretch>
            <a:fillRect/>
          </a:stretch>
        </p:blipFill>
        <p:spPr bwMode="auto">
          <a:xfrm>
            <a:off x="323528" y="1772816"/>
            <a:ext cx="2952750" cy="2200275"/>
          </a:xfrm>
          <a:prstGeom prst="rect">
            <a:avLst/>
          </a:prstGeom>
          <a:noFill/>
        </p:spPr>
      </p:pic>
      <p:sp>
        <p:nvSpPr>
          <p:cNvPr id="78850" name="AutoShape 2" descr="https://timgsa.baidu.com/timg?image&amp;quality=80&amp;size=b9999_10000&amp;sec=1269764952196&amp;di=f68858483fdf97be6878cb367eca962c&amp;imgtype=0&amp;src=http%3A%2F%2Fh.hiphotos.baidu.com%2Fexp%2Fw%3D500%2Fsign%3D925e2ce2950a304e5222a0fae1c9a7c3%2Fb7fd5266d0160924c459fafdd60735fae7cd34d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78851" name="Picture 3" descr="C:\Documents and Settings\Administrator\桌面\timg.jpg"/>
          <p:cNvPicPr>
            <a:picLocks noChangeAspect="1" noChangeArrowheads="1"/>
          </p:cNvPicPr>
          <p:nvPr/>
        </p:nvPicPr>
        <p:blipFill>
          <a:blip r:embed="rId3" cstate="print"/>
          <a:srcRect/>
          <a:stretch>
            <a:fillRect/>
          </a:stretch>
        </p:blipFill>
        <p:spPr bwMode="auto">
          <a:xfrm>
            <a:off x="3275856" y="1772816"/>
            <a:ext cx="3096344" cy="1512168"/>
          </a:xfrm>
          <a:prstGeom prst="rect">
            <a:avLst/>
          </a:prstGeom>
          <a:noFill/>
        </p:spPr>
      </p:pic>
      <p:pic>
        <p:nvPicPr>
          <p:cNvPr id="78852" name="Picture 4" descr="C:\Documents and Settings\Administrator\桌面\detail.jpg"/>
          <p:cNvPicPr>
            <a:picLocks noChangeAspect="1" noChangeArrowheads="1"/>
          </p:cNvPicPr>
          <p:nvPr/>
        </p:nvPicPr>
        <p:blipFill>
          <a:blip r:embed="rId4" cstate="print"/>
          <a:srcRect/>
          <a:stretch>
            <a:fillRect/>
          </a:stretch>
        </p:blipFill>
        <p:spPr bwMode="auto">
          <a:xfrm>
            <a:off x="6253708" y="1700808"/>
            <a:ext cx="2890292" cy="2160240"/>
          </a:xfrm>
          <a:prstGeom prst="rect">
            <a:avLst/>
          </a:prstGeom>
          <a:noFill/>
        </p:spPr>
      </p:pic>
      <p:pic>
        <p:nvPicPr>
          <p:cNvPr id="78853" name="Picture 5" descr="C:\Documents and Settings\Administrator\桌面\detail.jpg"/>
          <p:cNvPicPr>
            <a:picLocks noChangeAspect="1" noChangeArrowheads="1"/>
          </p:cNvPicPr>
          <p:nvPr/>
        </p:nvPicPr>
        <p:blipFill>
          <a:blip r:embed="rId5" cstate="print"/>
          <a:srcRect/>
          <a:stretch>
            <a:fillRect/>
          </a:stretch>
        </p:blipFill>
        <p:spPr bwMode="auto">
          <a:xfrm>
            <a:off x="323528" y="4077072"/>
            <a:ext cx="2664296" cy="2492897"/>
          </a:xfrm>
          <a:prstGeom prst="rect">
            <a:avLst/>
          </a:prstGeom>
          <a:noFill/>
        </p:spPr>
      </p:pic>
      <p:pic>
        <p:nvPicPr>
          <p:cNvPr id="78854" name="Picture 6" descr="C:\Documents and Settings\Administrator\桌面\detail.jpg"/>
          <p:cNvPicPr>
            <a:picLocks noChangeAspect="1" noChangeArrowheads="1"/>
          </p:cNvPicPr>
          <p:nvPr/>
        </p:nvPicPr>
        <p:blipFill>
          <a:blip r:embed="rId6" cstate="print"/>
          <a:srcRect/>
          <a:stretch>
            <a:fillRect/>
          </a:stretch>
        </p:blipFill>
        <p:spPr bwMode="auto">
          <a:xfrm>
            <a:off x="3275856" y="4404221"/>
            <a:ext cx="2968352" cy="245377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湿気を取り除くツボ</a:t>
            </a:r>
            <a:endParaRPr lang="zh-CN" altLang="en-US" dirty="0"/>
          </a:p>
        </p:txBody>
      </p:sp>
      <p:sp>
        <p:nvSpPr>
          <p:cNvPr id="3" name="内容占位符 2"/>
          <p:cNvSpPr>
            <a:spLocks noGrp="1"/>
          </p:cNvSpPr>
          <p:nvPr>
            <p:ph idx="1"/>
          </p:nvPr>
        </p:nvSpPr>
        <p:spPr>
          <a:xfrm>
            <a:off x="0" y="1340768"/>
            <a:ext cx="8686800" cy="4785395"/>
          </a:xfrm>
        </p:spPr>
        <p:txBody>
          <a:bodyPr/>
          <a:lstStyle/>
          <a:p>
            <a:endParaRPr lang="zh-CN" altLang="en-US" dirty="0"/>
          </a:p>
        </p:txBody>
      </p:sp>
      <p:pic>
        <p:nvPicPr>
          <p:cNvPr id="118787" name="Picture 3" descr="C:\Documents and Settings\Administrator\桌面\detail.jpg"/>
          <p:cNvPicPr>
            <a:picLocks noChangeAspect="1" noChangeArrowheads="1"/>
          </p:cNvPicPr>
          <p:nvPr/>
        </p:nvPicPr>
        <p:blipFill>
          <a:blip r:embed="rId2" cstate="print"/>
          <a:srcRect/>
          <a:stretch>
            <a:fillRect/>
          </a:stretch>
        </p:blipFill>
        <p:spPr bwMode="auto">
          <a:xfrm>
            <a:off x="0" y="1412776"/>
            <a:ext cx="4211960" cy="2376264"/>
          </a:xfrm>
          <a:prstGeom prst="rect">
            <a:avLst/>
          </a:prstGeom>
          <a:noFill/>
        </p:spPr>
      </p:pic>
      <p:pic>
        <p:nvPicPr>
          <p:cNvPr id="118788" name="Picture 4" descr="C:\Documents and Settings\Administrator\桌面\detail.jpg"/>
          <p:cNvPicPr>
            <a:picLocks noChangeAspect="1" noChangeArrowheads="1"/>
          </p:cNvPicPr>
          <p:nvPr/>
        </p:nvPicPr>
        <p:blipFill>
          <a:blip r:embed="rId3" cstate="print"/>
          <a:srcRect/>
          <a:stretch>
            <a:fillRect/>
          </a:stretch>
        </p:blipFill>
        <p:spPr bwMode="auto">
          <a:xfrm>
            <a:off x="251520" y="3789040"/>
            <a:ext cx="3253680" cy="2376264"/>
          </a:xfrm>
          <a:prstGeom prst="rect">
            <a:avLst/>
          </a:prstGeom>
          <a:noFill/>
        </p:spPr>
      </p:pic>
      <p:pic>
        <p:nvPicPr>
          <p:cNvPr id="118789" name="Picture 5" descr="C:\Documents and Settings\Administrator\桌面\detail.jpg"/>
          <p:cNvPicPr>
            <a:picLocks noChangeAspect="1" noChangeArrowheads="1"/>
          </p:cNvPicPr>
          <p:nvPr/>
        </p:nvPicPr>
        <p:blipFill>
          <a:blip r:embed="rId4" cstate="print"/>
          <a:srcRect/>
          <a:stretch>
            <a:fillRect/>
          </a:stretch>
        </p:blipFill>
        <p:spPr bwMode="auto">
          <a:xfrm>
            <a:off x="3851920" y="1556792"/>
            <a:ext cx="3216226" cy="1932732"/>
          </a:xfrm>
          <a:prstGeom prst="rect">
            <a:avLst/>
          </a:prstGeom>
          <a:noFill/>
        </p:spPr>
      </p:pic>
      <p:pic>
        <p:nvPicPr>
          <p:cNvPr id="118790" name="Picture 6" descr="C:\Documents and Settings\Administrator\桌面\detail.jpg"/>
          <p:cNvPicPr>
            <a:picLocks noChangeAspect="1" noChangeArrowheads="1"/>
          </p:cNvPicPr>
          <p:nvPr/>
        </p:nvPicPr>
        <p:blipFill>
          <a:blip r:embed="rId5" cstate="print"/>
          <a:srcRect/>
          <a:stretch>
            <a:fillRect/>
          </a:stretch>
        </p:blipFill>
        <p:spPr bwMode="auto">
          <a:xfrm>
            <a:off x="3275856" y="4149080"/>
            <a:ext cx="2736304" cy="1872208"/>
          </a:xfrm>
          <a:prstGeom prst="rect">
            <a:avLst/>
          </a:prstGeom>
          <a:noFill/>
        </p:spPr>
      </p:pic>
      <p:pic>
        <p:nvPicPr>
          <p:cNvPr id="118791" name="Picture 7" descr="C:\Documents and Settings\Administrator\桌面\detail.jpg"/>
          <p:cNvPicPr>
            <a:picLocks noChangeAspect="1" noChangeArrowheads="1"/>
          </p:cNvPicPr>
          <p:nvPr/>
        </p:nvPicPr>
        <p:blipFill>
          <a:blip r:embed="rId6" cstate="print"/>
          <a:srcRect/>
          <a:stretch>
            <a:fillRect/>
          </a:stretch>
        </p:blipFill>
        <p:spPr bwMode="auto">
          <a:xfrm>
            <a:off x="7095455" y="1340768"/>
            <a:ext cx="1869033" cy="2376264"/>
          </a:xfrm>
          <a:prstGeom prst="rect">
            <a:avLst/>
          </a:prstGeom>
          <a:noFill/>
        </p:spPr>
      </p:pic>
      <p:pic>
        <p:nvPicPr>
          <p:cNvPr id="118792" name="Picture 8" descr="C:\Documents and Settings\Administrator\桌面\detail.jpg"/>
          <p:cNvPicPr>
            <a:picLocks noChangeAspect="1" noChangeArrowheads="1"/>
          </p:cNvPicPr>
          <p:nvPr/>
        </p:nvPicPr>
        <p:blipFill>
          <a:blip r:embed="rId7" cstate="print"/>
          <a:srcRect/>
          <a:stretch>
            <a:fillRect/>
          </a:stretch>
        </p:blipFill>
        <p:spPr bwMode="auto">
          <a:xfrm>
            <a:off x="6226646" y="3861048"/>
            <a:ext cx="2917354" cy="216024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血液循環をよくするツボ</a:t>
            </a:r>
            <a:endParaRPr lang="zh-CN" altLang="en-US" dirty="0"/>
          </a:p>
        </p:txBody>
      </p:sp>
      <p:sp>
        <p:nvSpPr>
          <p:cNvPr id="3" name="内容占位符 2"/>
          <p:cNvSpPr>
            <a:spLocks noGrp="1"/>
          </p:cNvSpPr>
          <p:nvPr>
            <p:ph idx="1"/>
          </p:nvPr>
        </p:nvSpPr>
        <p:spPr>
          <a:xfrm>
            <a:off x="457200" y="1600200"/>
            <a:ext cx="8229600" cy="4853136"/>
          </a:xfrm>
        </p:spPr>
        <p:txBody>
          <a:bodyPr/>
          <a:lstStyle/>
          <a:p>
            <a:endParaRPr lang="zh-CN" altLang="en-US" dirty="0"/>
          </a:p>
        </p:txBody>
      </p:sp>
      <p:pic>
        <p:nvPicPr>
          <p:cNvPr id="119810" name="Picture 2" descr="C:\Documents and Settings\Administrator\桌面\detail.jpg"/>
          <p:cNvPicPr>
            <a:picLocks noChangeAspect="1" noChangeArrowheads="1"/>
          </p:cNvPicPr>
          <p:nvPr/>
        </p:nvPicPr>
        <p:blipFill>
          <a:blip r:embed="rId2" cstate="print"/>
          <a:srcRect/>
          <a:stretch>
            <a:fillRect/>
          </a:stretch>
        </p:blipFill>
        <p:spPr bwMode="auto">
          <a:xfrm>
            <a:off x="323528" y="1484784"/>
            <a:ext cx="2857500" cy="2857500"/>
          </a:xfrm>
          <a:prstGeom prst="rect">
            <a:avLst/>
          </a:prstGeom>
          <a:noFill/>
        </p:spPr>
      </p:pic>
      <p:pic>
        <p:nvPicPr>
          <p:cNvPr id="119811" name="Picture 3" descr="C:\Documents and Settings\Administrator\桌面\detail.jpg"/>
          <p:cNvPicPr>
            <a:picLocks noChangeAspect="1" noChangeArrowheads="1"/>
          </p:cNvPicPr>
          <p:nvPr/>
        </p:nvPicPr>
        <p:blipFill>
          <a:blip r:embed="rId3" cstate="print"/>
          <a:srcRect/>
          <a:stretch>
            <a:fillRect/>
          </a:stretch>
        </p:blipFill>
        <p:spPr bwMode="auto">
          <a:xfrm>
            <a:off x="2915816" y="1628801"/>
            <a:ext cx="3528392" cy="2376264"/>
          </a:xfrm>
          <a:prstGeom prst="rect">
            <a:avLst/>
          </a:prstGeom>
          <a:noFill/>
        </p:spPr>
      </p:pic>
      <p:pic>
        <p:nvPicPr>
          <p:cNvPr id="119813" name="Picture 5" descr="C:\Documents and Settings\Administrator\桌面\detail.jpg"/>
          <p:cNvPicPr>
            <a:picLocks noChangeAspect="1" noChangeArrowheads="1"/>
          </p:cNvPicPr>
          <p:nvPr/>
        </p:nvPicPr>
        <p:blipFill>
          <a:blip r:embed="rId4" cstate="print"/>
          <a:srcRect/>
          <a:stretch>
            <a:fillRect/>
          </a:stretch>
        </p:blipFill>
        <p:spPr bwMode="auto">
          <a:xfrm>
            <a:off x="179512" y="4077072"/>
            <a:ext cx="3790950" cy="22288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b="1" dirty="0"/>
              <a:t>辩证取穴</a:t>
            </a:r>
          </a:p>
        </p:txBody>
      </p:sp>
      <p:sp>
        <p:nvSpPr>
          <p:cNvPr id="41987" name="Rectangle 3"/>
          <p:cNvSpPr>
            <a:spLocks noGrp="1" noChangeArrowheads="1"/>
          </p:cNvSpPr>
          <p:nvPr>
            <p:ph type="body" idx="1"/>
          </p:nvPr>
        </p:nvSpPr>
        <p:spPr>
          <a:xfrm>
            <a:off x="2133600" y="1600201"/>
            <a:ext cx="6553200" cy="4525433"/>
          </a:xfrm>
        </p:spPr>
        <p:txBody>
          <a:bodyPr/>
          <a:lstStyle/>
          <a:p>
            <a:r>
              <a:rPr lang="zh-CN" altLang="en-US" b="1" dirty="0"/>
              <a:t>疏</a:t>
            </a:r>
            <a:r>
              <a:rPr lang="zh-CN" altLang="en-US" sz="3600" b="1" dirty="0"/>
              <a:t>调肝胆</a:t>
            </a:r>
            <a:r>
              <a:rPr lang="en-US" altLang="zh-CN" sz="3600" b="1" dirty="0"/>
              <a:t>——</a:t>
            </a:r>
            <a:r>
              <a:rPr lang="zh-CN" altLang="en-US" sz="3600" b="1" dirty="0"/>
              <a:t>支沟</a:t>
            </a:r>
            <a:r>
              <a:rPr lang="zh-CN" altLang="en-US" b="1" dirty="0"/>
              <a:t>、太冲、丘墟</a:t>
            </a:r>
          </a:p>
          <a:p>
            <a:r>
              <a:rPr lang="zh-CN" altLang="en-US" b="1" dirty="0"/>
              <a:t>宁心安神</a:t>
            </a:r>
            <a:r>
              <a:rPr lang="en-US" altLang="zh-CN" b="1" dirty="0"/>
              <a:t>——</a:t>
            </a:r>
            <a:r>
              <a:rPr lang="zh-CN" altLang="en-US" b="1" dirty="0"/>
              <a:t>印堂、神门、三阴交</a:t>
            </a:r>
          </a:p>
          <a:p>
            <a:r>
              <a:rPr lang="zh-CN" altLang="en-US" b="1" dirty="0"/>
              <a:t>健脾益气</a:t>
            </a:r>
            <a:r>
              <a:rPr lang="en-US" altLang="zh-CN" b="1" dirty="0"/>
              <a:t>——</a:t>
            </a:r>
            <a:r>
              <a:rPr lang="zh-CN" altLang="en-US" b="1" dirty="0"/>
              <a:t>百会、气海、足三里</a:t>
            </a:r>
          </a:p>
          <a:p>
            <a:r>
              <a:rPr lang="zh-CN" altLang="en-US" b="1" dirty="0"/>
              <a:t>宣散肺气</a:t>
            </a:r>
            <a:r>
              <a:rPr lang="en-US" altLang="zh-CN" b="1" dirty="0"/>
              <a:t>——</a:t>
            </a:r>
            <a:r>
              <a:rPr lang="zh-CN" altLang="en-US" b="1" dirty="0"/>
              <a:t>列缺、中府、膻中</a:t>
            </a:r>
          </a:p>
          <a:p>
            <a:r>
              <a:rPr lang="zh-CN" altLang="en-US" b="1" dirty="0"/>
              <a:t>滋阴潜阳</a:t>
            </a:r>
            <a:r>
              <a:rPr lang="en-US" altLang="zh-CN" b="1" dirty="0"/>
              <a:t>——</a:t>
            </a:r>
            <a:r>
              <a:rPr lang="zh-CN" altLang="en-US" b="1" dirty="0"/>
              <a:t>列缺、照海、太溪</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疏调肝胆</a:t>
            </a:r>
            <a:r>
              <a:rPr lang="ja-JP" altLang="en-US" dirty="0"/>
              <a:t>ストレス解消に効くツボ</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7826" name="Picture 2" descr="C:\Documents and Settings\Administrator\桌面\u=2011686792,2153305763&amp;fm=27&amp;gp=0.jpg"/>
          <p:cNvPicPr>
            <a:picLocks noChangeAspect="1" noChangeArrowheads="1"/>
          </p:cNvPicPr>
          <p:nvPr/>
        </p:nvPicPr>
        <p:blipFill>
          <a:blip r:embed="rId2" cstate="print"/>
          <a:srcRect/>
          <a:stretch>
            <a:fillRect/>
          </a:stretch>
        </p:blipFill>
        <p:spPr bwMode="auto">
          <a:xfrm>
            <a:off x="539552" y="1484784"/>
            <a:ext cx="2581275" cy="2857500"/>
          </a:xfrm>
          <a:prstGeom prst="rect">
            <a:avLst/>
          </a:prstGeom>
          <a:noFill/>
        </p:spPr>
      </p:pic>
      <p:pic>
        <p:nvPicPr>
          <p:cNvPr id="77828" name="Picture 4" descr="C:\Documents and Settings\Administrator\桌面\u=1637504889,2743511562&amp;fm=27&amp;gp=0.jpg"/>
          <p:cNvPicPr>
            <a:picLocks noChangeAspect="1" noChangeArrowheads="1"/>
          </p:cNvPicPr>
          <p:nvPr/>
        </p:nvPicPr>
        <p:blipFill>
          <a:blip r:embed="rId3" cstate="print"/>
          <a:srcRect/>
          <a:stretch>
            <a:fillRect/>
          </a:stretch>
        </p:blipFill>
        <p:spPr bwMode="auto">
          <a:xfrm>
            <a:off x="3203848" y="1556792"/>
            <a:ext cx="2713757" cy="2920801"/>
          </a:xfrm>
          <a:prstGeom prst="rect">
            <a:avLst/>
          </a:prstGeom>
          <a:noFill/>
        </p:spPr>
      </p:pic>
      <p:pic>
        <p:nvPicPr>
          <p:cNvPr id="77829" name="Picture 5" descr="C:\Documents and Settings\Administrator\桌面\u=2835776964,1718796286&amp;fm=85&amp;s=31A1F91551564DCC5C4064F003004035.jpg"/>
          <p:cNvPicPr>
            <a:picLocks noChangeAspect="1" noChangeArrowheads="1"/>
          </p:cNvPicPr>
          <p:nvPr/>
        </p:nvPicPr>
        <p:blipFill>
          <a:blip r:embed="rId4" cstate="print"/>
          <a:srcRect/>
          <a:stretch>
            <a:fillRect/>
          </a:stretch>
        </p:blipFill>
        <p:spPr bwMode="auto">
          <a:xfrm>
            <a:off x="5940153" y="1844824"/>
            <a:ext cx="2119586" cy="1758801"/>
          </a:xfrm>
          <a:prstGeom prst="rect">
            <a:avLst/>
          </a:prstGeom>
          <a:noFill/>
        </p:spPr>
      </p:pic>
      <p:pic>
        <p:nvPicPr>
          <p:cNvPr id="77830" name="Picture 6" descr="C:\Documents and Settings\Administrator\桌面\u=1858370256,597973332&amp;fm=27&amp;gp=0.jpg"/>
          <p:cNvPicPr>
            <a:picLocks noChangeAspect="1" noChangeArrowheads="1"/>
          </p:cNvPicPr>
          <p:nvPr/>
        </p:nvPicPr>
        <p:blipFill>
          <a:blip r:embed="rId5" cstate="print"/>
          <a:srcRect/>
          <a:stretch>
            <a:fillRect/>
          </a:stretch>
        </p:blipFill>
        <p:spPr bwMode="auto">
          <a:xfrm>
            <a:off x="467544" y="4437112"/>
            <a:ext cx="4371975" cy="18764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a:t>宁心安神</a:t>
            </a:r>
            <a:r>
              <a:rPr lang="ja-JP" altLang="en-US" sz="3200" dirty="0"/>
              <a:t>自律神経バランスをよくさせるツボ</a:t>
            </a:r>
            <a:endParaRPr lang="zh-CN" altLang="en-US" sz="3200" dirty="0"/>
          </a:p>
        </p:txBody>
      </p:sp>
      <p:sp>
        <p:nvSpPr>
          <p:cNvPr id="3" name="内容占位符 2"/>
          <p:cNvSpPr>
            <a:spLocks noGrp="1"/>
          </p:cNvSpPr>
          <p:nvPr>
            <p:ph idx="1"/>
          </p:nvPr>
        </p:nvSpPr>
        <p:spPr>
          <a:xfrm>
            <a:off x="457200" y="1600200"/>
            <a:ext cx="8229600" cy="4997152"/>
          </a:xfrm>
        </p:spPr>
        <p:txBody>
          <a:bodyPr/>
          <a:lstStyle/>
          <a:p>
            <a:endParaRPr lang="zh-CN" altLang="en-US" dirty="0"/>
          </a:p>
        </p:txBody>
      </p:sp>
      <p:pic>
        <p:nvPicPr>
          <p:cNvPr id="78850" name="Picture 2" descr="C:\Documents and Settings\Administrator\桌面\u=441320775,4106197147&amp;fm=27&amp;gp=0.jpg"/>
          <p:cNvPicPr>
            <a:picLocks noChangeAspect="1" noChangeArrowheads="1"/>
          </p:cNvPicPr>
          <p:nvPr/>
        </p:nvPicPr>
        <p:blipFill>
          <a:blip r:embed="rId2" cstate="print"/>
          <a:srcRect/>
          <a:stretch>
            <a:fillRect/>
          </a:stretch>
        </p:blipFill>
        <p:spPr bwMode="auto">
          <a:xfrm>
            <a:off x="539552" y="1340768"/>
            <a:ext cx="3048000" cy="2857500"/>
          </a:xfrm>
          <a:prstGeom prst="rect">
            <a:avLst/>
          </a:prstGeom>
          <a:noFill/>
        </p:spPr>
      </p:pic>
      <p:pic>
        <p:nvPicPr>
          <p:cNvPr id="78851" name="Picture 3" descr="C:\Documents and Settings\Administrator\桌面\detail.jpg"/>
          <p:cNvPicPr>
            <a:picLocks noChangeAspect="1" noChangeArrowheads="1"/>
          </p:cNvPicPr>
          <p:nvPr/>
        </p:nvPicPr>
        <p:blipFill>
          <a:blip r:embed="rId3" cstate="print"/>
          <a:srcRect/>
          <a:stretch>
            <a:fillRect/>
          </a:stretch>
        </p:blipFill>
        <p:spPr bwMode="auto">
          <a:xfrm>
            <a:off x="3635896" y="1844824"/>
            <a:ext cx="3875906" cy="2509689"/>
          </a:xfrm>
          <a:prstGeom prst="rect">
            <a:avLst/>
          </a:prstGeom>
          <a:noFill/>
        </p:spPr>
      </p:pic>
      <p:pic>
        <p:nvPicPr>
          <p:cNvPr id="78852" name="Picture 4" descr="C:\Documents and Settings\Administrator\桌面\detail.jpg"/>
          <p:cNvPicPr>
            <a:picLocks noChangeAspect="1" noChangeArrowheads="1"/>
          </p:cNvPicPr>
          <p:nvPr/>
        </p:nvPicPr>
        <p:blipFill>
          <a:blip r:embed="rId4" cstate="print"/>
          <a:srcRect/>
          <a:stretch>
            <a:fillRect/>
          </a:stretch>
        </p:blipFill>
        <p:spPr bwMode="auto">
          <a:xfrm>
            <a:off x="539552" y="4437112"/>
            <a:ext cx="3247405" cy="20970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よく見られる原因</a:t>
            </a:r>
            <a:endParaRPr lang="zh-CN" altLang="en-US" dirty="0"/>
          </a:p>
        </p:txBody>
      </p:sp>
      <p:pic>
        <p:nvPicPr>
          <p:cNvPr id="1027" name="Picture 3" descr="C:\Users\海外\Desktop\280212000_07[1].jpg"/>
          <p:cNvPicPr>
            <a:picLocks noGrp="1" noChangeAspect="1" noChangeArrowheads="1"/>
          </p:cNvPicPr>
          <p:nvPr>
            <p:ph idx="1"/>
          </p:nvPr>
        </p:nvPicPr>
        <p:blipFill>
          <a:blip r:embed="rId2" cstate="print"/>
          <a:srcRect/>
          <a:stretch>
            <a:fillRect/>
          </a:stretch>
        </p:blipFill>
        <p:spPr bwMode="auto">
          <a:xfrm>
            <a:off x="0" y="1643050"/>
            <a:ext cx="9144000" cy="521494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健脾益气</a:t>
            </a:r>
            <a:r>
              <a:rPr lang="ja-JP" altLang="en-US" dirty="0"/>
              <a:t>免疫力を高めるツボ</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9874" name="Picture 2" descr="C:\Documents and Settings\Administrator\桌面\detail.jpg"/>
          <p:cNvPicPr>
            <a:picLocks noChangeAspect="1" noChangeArrowheads="1"/>
          </p:cNvPicPr>
          <p:nvPr/>
        </p:nvPicPr>
        <p:blipFill>
          <a:blip r:embed="rId2" cstate="print"/>
          <a:srcRect/>
          <a:stretch>
            <a:fillRect/>
          </a:stretch>
        </p:blipFill>
        <p:spPr bwMode="auto">
          <a:xfrm>
            <a:off x="467544" y="1556792"/>
            <a:ext cx="3024336" cy="2376264"/>
          </a:xfrm>
          <a:prstGeom prst="rect">
            <a:avLst/>
          </a:prstGeom>
          <a:noFill/>
        </p:spPr>
      </p:pic>
      <p:pic>
        <p:nvPicPr>
          <p:cNvPr id="79875" name="Picture 3" descr="C:\Documents and Settings\Administrator\桌面\u=3831449391,2469318489&amp;fm=27&amp;gp=0.jpg"/>
          <p:cNvPicPr>
            <a:picLocks noChangeAspect="1" noChangeArrowheads="1"/>
          </p:cNvPicPr>
          <p:nvPr/>
        </p:nvPicPr>
        <p:blipFill>
          <a:blip r:embed="rId3" cstate="print"/>
          <a:srcRect/>
          <a:stretch>
            <a:fillRect/>
          </a:stretch>
        </p:blipFill>
        <p:spPr bwMode="auto">
          <a:xfrm>
            <a:off x="827584" y="4005064"/>
            <a:ext cx="2880321" cy="2250926"/>
          </a:xfrm>
          <a:prstGeom prst="rect">
            <a:avLst/>
          </a:prstGeom>
          <a:noFill/>
        </p:spPr>
      </p:pic>
      <p:pic>
        <p:nvPicPr>
          <p:cNvPr id="79876" name="Picture 4" descr="C:\Documents and Settings\Administrator\桌面\detail.jpg"/>
          <p:cNvPicPr>
            <a:picLocks noChangeAspect="1" noChangeArrowheads="1"/>
          </p:cNvPicPr>
          <p:nvPr/>
        </p:nvPicPr>
        <p:blipFill>
          <a:blip r:embed="rId4" cstate="print"/>
          <a:srcRect/>
          <a:stretch>
            <a:fillRect/>
          </a:stretch>
        </p:blipFill>
        <p:spPr bwMode="auto">
          <a:xfrm>
            <a:off x="4283968" y="1412776"/>
            <a:ext cx="3168352" cy="2367185"/>
          </a:xfrm>
          <a:prstGeom prst="rect">
            <a:avLst/>
          </a:prstGeom>
          <a:noFill/>
        </p:spPr>
      </p:pic>
      <p:pic>
        <p:nvPicPr>
          <p:cNvPr id="79877" name="Picture 5" descr="C:\Documents and Settings\Administrator\桌面\detail.jpg"/>
          <p:cNvPicPr>
            <a:picLocks noChangeAspect="1" noChangeArrowheads="1"/>
          </p:cNvPicPr>
          <p:nvPr/>
        </p:nvPicPr>
        <p:blipFill>
          <a:blip r:embed="rId5" cstate="print"/>
          <a:srcRect/>
          <a:stretch>
            <a:fillRect/>
          </a:stretch>
        </p:blipFill>
        <p:spPr bwMode="auto">
          <a:xfrm>
            <a:off x="3851920" y="4005064"/>
            <a:ext cx="4762500" cy="20955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a:t>宣散肺气</a:t>
            </a:r>
            <a:r>
              <a:rPr lang="ja-JP" altLang="en-US" sz="3200" b="1" dirty="0"/>
              <a:t>呼吸器官機能をよくさせるツボ</a:t>
            </a:r>
            <a:endParaRPr lang="zh-CN" altLang="en-US" sz="3200" dirty="0"/>
          </a:p>
        </p:txBody>
      </p:sp>
      <p:sp>
        <p:nvSpPr>
          <p:cNvPr id="3" name="内容占位符 2"/>
          <p:cNvSpPr>
            <a:spLocks noGrp="1"/>
          </p:cNvSpPr>
          <p:nvPr>
            <p:ph idx="1"/>
          </p:nvPr>
        </p:nvSpPr>
        <p:spPr/>
        <p:txBody>
          <a:bodyPr/>
          <a:lstStyle/>
          <a:p>
            <a:endParaRPr lang="zh-CN" altLang="en-US" dirty="0"/>
          </a:p>
        </p:txBody>
      </p:sp>
      <p:pic>
        <p:nvPicPr>
          <p:cNvPr id="80898" name="Picture 2" descr="C:\Documents and Settings\Administrator\桌面\detail.jpg"/>
          <p:cNvPicPr>
            <a:picLocks noChangeAspect="1" noChangeArrowheads="1"/>
          </p:cNvPicPr>
          <p:nvPr/>
        </p:nvPicPr>
        <p:blipFill>
          <a:blip r:embed="rId2" cstate="print"/>
          <a:srcRect/>
          <a:stretch>
            <a:fillRect/>
          </a:stretch>
        </p:blipFill>
        <p:spPr bwMode="auto">
          <a:xfrm>
            <a:off x="539552" y="1628800"/>
            <a:ext cx="3603575" cy="2391767"/>
          </a:xfrm>
          <a:prstGeom prst="rect">
            <a:avLst/>
          </a:prstGeom>
          <a:noFill/>
        </p:spPr>
      </p:pic>
      <p:pic>
        <p:nvPicPr>
          <p:cNvPr id="80899" name="Picture 3" descr="C:\Documents and Settings\Administrator\桌面\detail.jpg"/>
          <p:cNvPicPr>
            <a:picLocks noChangeAspect="1" noChangeArrowheads="1"/>
          </p:cNvPicPr>
          <p:nvPr/>
        </p:nvPicPr>
        <p:blipFill>
          <a:blip r:embed="rId3" cstate="print"/>
          <a:srcRect/>
          <a:stretch>
            <a:fillRect/>
          </a:stretch>
        </p:blipFill>
        <p:spPr bwMode="auto">
          <a:xfrm>
            <a:off x="539552" y="4365104"/>
            <a:ext cx="5781675" cy="1800225"/>
          </a:xfrm>
          <a:prstGeom prst="rect">
            <a:avLst/>
          </a:prstGeom>
          <a:noFill/>
        </p:spPr>
      </p:pic>
      <p:pic>
        <p:nvPicPr>
          <p:cNvPr id="80900" name="Picture 4" descr="C:\Documents and Settings\Administrator\桌面\detail.jpg"/>
          <p:cNvPicPr>
            <a:picLocks noChangeAspect="1" noChangeArrowheads="1"/>
          </p:cNvPicPr>
          <p:nvPr/>
        </p:nvPicPr>
        <p:blipFill>
          <a:blip r:embed="rId4" cstate="print"/>
          <a:srcRect/>
          <a:stretch>
            <a:fillRect/>
          </a:stretch>
        </p:blipFill>
        <p:spPr bwMode="auto">
          <a:xfrm>
            <a:off x="3923928" y="1700808"/>
            <a:ext cx="4762500" cy="264735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a:t>滋阴潜阳</a:t>
            </a:r>
            <a:r>
              <a:rPr lang="ja-JP" altLang="en-US" sz="3200" b="1" dirty="0"/>
              <a:t>乾燥改善、血液をきれいにするツボ</a:t>
            </a:r>
            <a:endParaRPr lang="zh-CN" altLang="en-US" sz="3200" dirty="0"/>
          </a:p>
        </p:txBody>
      </p:sp>
      <p:pic>
        <p:nvPicPr>
          <p:cNvPr id="81922" name="Picture 2" descr="C:\Documents and Settings\Administrator\桌面\detail.jpg"/>
          <p:cNvPicPr>
            <a:picLocks noChangeAspect="1" noChangeArrowheads="1"/>
          </p:cNvPicPr>
          <p:nvPr/>
        </p:nvPicPr>
        <p:blipFill>
          <a:blip r:embed="rId2" cstate="print"/>
          <a:srcRect/>
          <a:stretch>
            <a:fillRect/>
          </a:stretch>
        </p:blipFill>
        <p:spPr bwMode="auto">
          <a:xfrm>
            <a:off x="323528" y="1628800"/>
            <a:ext cx="4676775" cy="2695575"/>
          </a:xfrm>
          <a:prstGeom prst="rect">
            <a:avLst/>
          </a:prstGeom>
          <a:noFill/>
        </p:spPr>
      </p:pic>
      <p:pic>
        <p:nvPicPr>
          <p:cNvPr id="81923" name="Picture 3" descr="C:\Documents and Settings\Administrator\桌面\detail.jpg"/>
          <p:cNvPicPr>
            <a:picLocks noChangeAspect="1" noChangeArrowheads="1"/>
          </p:cNvPicPr>
          <p:nvPr/>
        </p:nvPicPr>
        <p:blipFill>
          <a:blip r:embed="rId3" cstate="print"/>
          <a:srcRect/>
          <a:stretch>
            <a:fillRect/>
          </a:stretch>
        </p:blipFill>
        <p:spPr bwMode="auto">
          <a:xfrm>
            <a:off x="5076056" y="1772816"/>
            <a:ext cx="3746698" cy="2514451"/>
          </a:xfrm>
          <a:prstGeom prst="rect">
            <a:avLst/>
          </a:prstGeom>
          <a:noFill/>
        </p:spPr>
      </p:pic>
      <p:pic>
        <p:nvPicPr>
          <p:cNvPr id="6" name="Picture 2" descr="C:\Documents and Settings\Administrator\桌面\detail.jpg"/>
          <p:cNvPicPr>
            <a:picLocks noGrp="1" noChangeAspect="1" noChangeArrowheads="1"/>
          </p:cNvPicPr>
          <p:nvPr>
            <p:ph idx="1"/>
          </p:nvPr>
        </p:nvPicPr>
        <p:blipFill>
          <a:blip r:embed="rId4" cstate="print"/>
          <a:srcRect/>
          <a:stretch>
            <a:fillRect/>
          </a:stretch>
        </p:blipFill>
        <p:spPr bwMode="auto">
          <a:xfrm>
            <a:off x="5029572" y="4130080"/>
            <a:ext cx="4114428" cy="272792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905001" y="1600201"/>
            <a:ext cx="6462713" cy="4135967"/>
          </a:xfrm>
          <a:noFill/>
          <a:ln/>
        </p:spPr>
        <p:txBody>
          <a:bodyPr/>
          <a:lstStyle/>
          <a:p>
            <a:r>
              <a:rPr lang="zh-CN" altLang="en-US" b="1" dirty="0"/>
              <a:t>止痒</a:t>
            </a:r>
            <a:r>
              <a:rPr lang="en-US" altLang="zh-CN" b="1" dirty="0"/>
              <a:t>——</a:t>
            </a:r>
            <a:r>
              <a:rPr lang="zh-CN" altLang="en-US" b="1" dirty="0"/>
              <a:t>风市、至阴、肩隅、阳溪</a:t>
            </a:r>
          </a:p>
          <a:p>
            <a:r>
              <a:rPr lang="zh-CN" altLang="en-US" b="1" dirty="0"/>
              <a:t>健脾化痰</a:t>
            </a:r>
            <a:r>
              <a:rPr lang="en-US" altLang="zh-CN" b="1" dirty="0"/>
              <a:t>——</a:t>
            </a:r>
            <a:r>
              <a:rPr lang="zh-CN" altLang="en-US" b="1" dirty="0"/>
              <a:t>丰隆、中脘</a:t>
            </a:r>
            <a:r>
              <a:rPr lang="en-US" altLang="zh-CN" b="1" dirty="0"/>
              <a:t>2</a:t>
            </a:r>
            <a:endParaRPr lang="zh-CN" altLang="en-US" b="1" dirty="0"/>
          </a:p>
          <a:p>
            <a:r>
              <a:rPr lang="zh-CN" altLang="en-US" b="1" dirty="0"/>
              <a:t>行气止痛</a:t>
            </a:r>
            <a:r>
              <a:rPr lang="en-US" altLang="zh-CN" b="1" dirty="0"/>
              <a:t>——</a:t>
            </a:r>
            <a:r>
              <a:rPr lang="zh-CN" altLang="en-US" b="1" dirty="0"/>
              <a:t>支沟、手三里、阿是穴、</a:t>
            </a:r>
          </a:p>
          <a:p>
            <a:r>
              <a:rPr lang="zh-CN" altLang="en-US" b="1" dirty="0"/>
              <a:t>通腑泄热</a:t>
            </a:r>
            <a:r>
              <a:rPr lang="en-US" altLang="zh-CN" b="1" dirty="0"/>
              <a:t>——</a:t>
            </a:r>
            <a:r>
              <a:rPr lang="zh-CN" altLang="en-US" b="1" dirty="0"/>
              <a:t>天枢、上巨虚、内庭</a:t>
            </a:r>
          </a:p>
          <a:p>
            <a:endParaRPr lang="zh-CN" altLang="en-US" b="1" dirty="0"/>
          </a:p>
        </p:txBody>
      </p:sp>
      <p:sp>
        <p:nvSpPr>
          <p:cNvPr id="43011" name="Rectangle 3"/>
          <p:cNvSpPr>
            <a:spLocks noGrp="1" noChangeArrowheads="1"/>
          </p:cNvSpPr>
          <p:nvPr>
            <p:ph type="title"/>
          </p:nvPr>
        </p:nvSpPr>
        <p:spPr>
          <a:noFill/>
          <a:ln/>
        </p:spPr>
        <p:txBody>
          <a:bodyPr/>
          <a:lstStyle/>
          <a:p>
            <a:r>
              <a:rPr lang="zh-CN" altLang="en-US" b="1"/>
              <a:t>辩证取穴</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かゆみ止めのツボ</a:t>
            </a:r>
            <a:endParaRPr lang="zh-CN" altLang="en-US" dirty="0"/>
          </a:p>
        </p:txBody>
      </p:sp>
      <p:sp>
        <p:nvSpPr>
          <p:cNvPr id="3" name="内容占位符 2"/>
          <p:cNvSpPr>
            <a:spLocks noGrp="1"/>
          </p:cNvSpPr>
          <p:nvPr>
            <p:ph idx="1"/>
          </p:nvPr>
        </p:nvSpPr>
        <p:spPr>
          <a:xfrm>
            <a:off x="251520" y="1600200"/>
            <a:ext cx="8435280" cy="4525963"/>
          </a:xfrm>
        </p:spPr>
        <p:txBody>
          <a:bodyPr/>
          <a:lstStyle/>
          <a:p>
            <a:endParaRPr lang="zh-CN" altLang="en-US" dirty="0"/>
          </a:p>
        </p:txBody>
      </p:sp>
      <p:pic>
        <p:nvPicPr>
          <p:cNvPr id="77827" name="Picture 3" descr="C:\Documents and Settings\Administrator\桌面\u=1323249180,4240916688&amp;fm=27&amp;gp=0.jpg"/>
          <p:cNvPicPr>
            <a:picLocks noChangeAspect="1" noChangeArrowheads="1"/>
          </p:cNvPicPr>
          <p:nvPr/>
        </p:nvPicPr>
        <p:blipFill>
          <a:blip r:embed="rId2" cstate="print"/>
          <a:srcRect/>
          <a:stretch>
            <a:fillRect/>
          </a:stretch>
        </p:blipFill>
        <p:spPr bwMode="auto">
          <a:xfrm>
            <a:off x="179512" y="1628800"/>
            <a:ext cx="2304256" cy="2016224"/>
          </a:xfrm>
          <a:prstGeom prst="rect">
            <a:avLst/>
          </a:prstGeom>
          <a:noFill/>
        </p:spPr>
      </p:pic>
      <p:pic>
        <p:nvPicPr>
          <p:cNvPr id="77828" name="Picture 4" descr="C:\Documents and Settings\Administrator\桌面\detail.jpg"/>
          <p:cNvPicPr>
            <a:picLocks noChangeAspect="1" noChangeArrowheads="1"/>
          </p:cNvPicPr>
          <p:nvPr/>
        </p:nvPicPr>
        <p:blipFill>
          <a:blip r:embed="rId3" cstate="print"/>
          <a:srcRect/>
          <a:stretch>
            <a:fillRect/>
          </a:stretch>
        </p:blipFill>
        <p:spPr bwMode="auto">
          <a:xfrm>
            <a:off x="2483768" y="1844824"/>
            <a:ext cx="3467100" cy="1762125"/>
          </a:xfrm>
          <a:prstGeom prst="rect">
            <a:avLst/>
          </a:prstGeom>
          <a:noFill/>
        </p:spPr>
      </p:pic>
      <p:pic>
        <p:nvPicPr>
          <p:cNvPr id="77829" name="Picture 5" descr="C:\Documents and Settings\Administrator\桌面\detail.jpg"/>
          <p:cNvPicPr>
            <a:picLocks noChangeAspect="1" noChangeArrowheads="1"/>
          </p:cNvPicPr>
          <p:nvPr/>
        </p:nvPicPr>
        <p:blipFill>
          <a:blip r:embed="rId4" cstate="print"/>
          <a:srcRect/>
          <a:stretch>
            <a:fillRect/>
          </a:stretch>
        </p:blipFill>
        <p:spPr bwMode="auto">
          <a:xfrm>
            <a:off x="251520" y="4293096"/>
            <a:ext cx="5781675" cy="1800225"/>
          </a:xfrm>
          <a:prstGeom prst="rect">
            <a:avLst/>
          </a:prstGeom>
          <a:noFill/>
        </p:spPr>
      </p:pic>
      <p:pic>
        <p:nvPicPr>
          <p:cNvPr id="77830" name="Picture 6" descr="C:\Documents and Settings\Administrator\桌面\detail.jpg"/>
          <p:cNvPicPr>
            <a:picLocks noChangeAspect="1" noChangeArrowheads="1"/>
          </p:cNvPicPr>
          <p:nvPr/>
        </p:nvPicPr>
        <p:blipFill>
          <a:blip r:embed="rId5" cstate="print"/>
          <a:srcRect/>
          <a:stretch>
            <a:fillRect/>
          </a:stretch>
        </p:blipFill>
        <p:spPr bwMode="auto">
          <a:xfrm>
            <a:off x="5868144" y="1628800"/>
            <a:ext cx="2664296" cy="2193330"/>
          </a:xfrm>
          <a:prstGeom prst="rect">
            <a:avLst/>
          </a:prstGeom>
          <a:noFill/>
        </p:spPr>
      </p:pic>
      <p:pic>
        <p:nvPicPr>
          <p:cNvPr id="77831" name="Picture 7" descr="C:\Documents and Settings\Administrator\桌面\u=4017431916,1836104449&amp;fm=27&amp;gp=0.jpg"/>
          <p:cNvPicPr>
            <a:picLocks noChangeAspect="1" noChangeArrowheads="1"/>
          </p:cNvPicPr>
          <p:nvPr/>
        </p:nvPicPr>
        <p:blipFill>
          <a:blip r:embed="rId6" cstate="print"/>
          <a:srcRect/>
          <a:stretch>
            <a:fillRect/>
          </a:stretch>
        </p:blipFill>
        <p:spPr bwMode="auto">
          <a:xfrm>
            <a:off x="6588224" y="4005064"/>
            <a:ext cx="2056805" cy="208823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便秘を治療するツボ</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9874" name="Picture 2" descr="C:\Documents and Settings\Administrator\桌面\detail.jpg"/>
          <p:cNvPicPr>
            <a:picLocks noChangeAspect="1" noChangeArrowheads="1"/>
          </p:cNvPicPr>
          <p:nvPr/>
        </p:nvPicPr>
        <p:blipFill>
          <a:blip r:embed="rId2" cstate="print"/>
          <a:srcRect/>
          <a:stretch>
            <a:fillRect/>
          </a:stretch>
        </p:blipFill>
        <p:spPr bwMode="auto">
          <a:xfrm>
            <a:off x="467544" y="1268760"/>
            <a:ext cx="3810000" cy="2914650"/>
          </a:xfrm>
          <a:prstGeom prst="rect">
            <a:avLst/>
          </a:prstGeom>
          <a:noFill/>
        </p:spPr>
      </p:pic>
      <p:pic>
        <p:nvPicPr>
          <p:cNvPr id="79875" name="Picture 3" descr="C:\Documents and Settings\Administrator\桌面\u=731680633,1973320260&amp;fm=27&amp;gp=0.jpg"/>
          <p:cNvPicPr>
            <a:picLocks noChangeAspect="1" noChangeArrowheads="1"/>
          </p:cNvPicPr>
          <p:nvPr/>
        </p:nvPicPr>
        <p:blipFill>
          <a:blip r:embed="rId3" cstate="print"/>
          <a:srcRect/>
          <a:stretch>
            <a:fillRect/>
          </a:stretch>
        </p:blipFill>
        <p:spPr bwMode="auto">
          <a:xfrm>
            <a:off x="4716016" y="1268760"/>
            <a:ext cx="3790950" cy="2857500"/>
          </a:xfrm>
          <a:prstGeom prst="rect">
            <a:avLst/>
          </a:prstGeom>
          <a:noFill/>
        </p:spPr>
      </p:pic>
      <p:pic>
        <p:nvPicPr>
          <p:cNvPr id="79876" name="Picture 4" descr="C:\Documents and Settings\Administrator\桌面\detail.jpg"/>
          <p:cNvPicPr>
            <a:picLocks noChangeAspect="1" noChangeArrowheads="1"/>
          </p:cNvPicPr>
          <p:nvPr/>
        </p:nvPicPr>
        <p:blipFill>
          <a:blip r:embed="rId4" cstate="print"/>
          <a:srcRect/>
          <a:stretch>
            <a:fillRect/>
          </a:stretch>
        </p:blipFill>
        <p:spPr bwMode="auto">
          <a:xfrm>
            <a:off x="611560" y="4221088"/>
            <a:ext cx="1698202" cy="2043956"/>
          </a:xfrm>
          <a:prstGeom prst="rect">
            <a:avLst/>
          </a:prstGeom>
          <a:noFill/>
        </p:spPr>
      </p:pic>
      <p:pic>
        <p:nvPicPr>
          <p:cNvPr id="79877" name="Picture 5" descr="C:\Documents and Settings\Administrator\桌面\detail.jpg"/>
          <p:cNvPicPr>
            <a:picLocks noChangeAspect="1" noChangeArrowheads="1"/>
          </p:cNvPicPr>
          <p:nvPr/>
        </p:nvPicPr>
        <p:blipFill>
          <a:blip r:embed="rId5" cstate="print"/>
          <a:srcRect/>
          <a:stretch>
            <a:fillRect/>
          </a:stretch>
        </p:blipFill>
        <p:spPr bwMode="auto">
          <a:xfrm>
            <a:off x="2339752" y="4117702"/>
            <a:ext cx="2278632" cy="2740298"/>
          </a:xfrm>
          <a:prstGeom prst="rect">
            <a:avLst/>
          </a:prstGeom>
          <a:noFill/>
        </p:spPr>
      </p:pic>
      <p:pic>
        <p:nvPicPr>
          <p:cNvPr id="79878" name="Picture 6" descr="C:\Documents and Settings\Administrator\桌面\detail.jpg"/>
          <p:cNvPicPr>
            <a:picLocks noChangeAspect="1" noChangeArrowheads="1"/>
          </p:cNvPicPr>
          <p:nvPr/>
        </p:nvPicPr>
        <p:blipFill>
          <a:blip r:embed="rId6" cstate="print"/>
          <a:srcRect/>
          <a:stretch>
            <a:fillRect/>
          </a:stretch>
        </p:blipFill>
        <p:spPr bwMode="auto">
          <a:xfrm>
            <a:off x="4427984" y="4221088"/>
            <a:ext cx="4457700" cy="23431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痰湿を取り除くツボ</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8850" name="Picture 2" descr="C:\Documents and Settings\Administrator\桌面\detail.jpg"/>
          <p:cNvPicPr>
            <a:picLocks noChangeAspect="1" noChangeArrowheads="1"/>
          </p:cNvPicPr>
          <p:nvPr/>
        </p:nvPicPr>
        <p:blipFill>
          <a:blip r:embed="rId2" cstate="print"/>
          <a:srcRect/>
          <a:stretch>
            <a:fillRect/>
          </a:stretch>
        </p:blipFill>
        <p:spPr bwMode="auto">
          <a:xfrm>
            <a:off x="395536" y="1628800"/>
            <a:ext cx="4124325" cy="2505075"/>
          </a:xfrm>
          <a:prstGeom prst="rect">
            <a:avLst/>
          </a:prstGeom>
          <a:noFill/>
        </p:spPr>
      </p:pic>
      <p:pic>
        <p:nvPicPr>
          <p:cNvPr id="78851" name="Picture 3" descr="C:\Documents and Settings\Administrator\桌面\detail.jpg"/>
          <p:cNvPicPr>
            <a:picLocks noChangeAspect="1" noChangeArrowheads="1"/>
          </p:cNvPicPr>
          <p:nvPr/>
        </p:nvPicPr>
        <p:blipFill>
          <a:blip r:embed="rId3" cstate="print"/>
          <a:srcRect/>
          <a:stretch>
            <a:fillRect/>
          </a:stretch>
        </p:blipFill>
        <p:spPr bwMode="auto">
          <a:xfrm>
            <a:off x="4572000" y="1628800"/>
            <a:ext cx="4131890" cy="2552998"/>
          </a:xfrm>
          <a:prstGeom prst="rect">
            <a:avLst/>
          </a:prstGeom>
          <a:noFill/>
        </p:spPr>
      </p:pic>
      <p:pic>
        <p:nvPicPr>
          <p:cNvPr id="78852" name="Picture 4" descr="C:\Documents and Settings\Administrator\桌面\detail.jpg"/>
          <p:cNvPicPr>
            <a:picLocks noChangeAspect="1" noChangeArrowheads="1"/>
          </p:cNvPicPr>
          <p:nvPr/>
        </p:nvPicPr>
        <p:blipFill>
          <a:blip r:embed="rId4" cstate="print"/>
          <a:srcRect/>
          <a:stretch>
            <a:fillRect/>
          </a:stretch>
        </p:blipFill>
        <p:spPr bwMode="auto">
          <a:xfrm>
            <a:off x="5148064" y="4077071"/>
            <a:ext cx="3233936" cy="2168153"/>
          </a:xfrm>
          <a:prstGeom prst="rect">
            <a:avLst/>
          </a:prstGeom>
          <a:noFill/>
        </p:spPr>
      </p:pic>
      <p:pic>
        <p:nvPicPr>
          <p:cNvPr id="78853" name="Picture 5" descr="C:\Documents and Settings\Administrator\桌面\detail.jpg"/>
          <p:cNvPicPr>
            <a:picLocks noChangeAspect="1" noChangeArrowheads="1"/>
          </p:cNvPicPr>
          <p:nvPr/>
        </p:nvPicPr>
        <p:blipFill>
          <a:blip r:embed="rId5" cstate="print"/>
          <a:srcRect/>
          <a:stretch>
            <a:fillRect/>
          </a:stretch>
        </p:blipFill>
        <p:spPr bwMode="auto">
          <a:xfrm>
            <a:off x="755576" y="4149080"/>
            <a:ext cx="3710186" cy="234888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09600" y="304800"/>
            <a:ext cx="7346776" cy="1143000"/>
          </a:xfrm>
        </p:spPr>
        <p:txBody>
          <a:bodyPr>
            <a:normAutofit/>
          </a:bodyPr>
          <a:lstStyle/>
          <a:p>
            <a:r>
              <a:rPr lang="zh-CN" altLang="en-US" sz="4000" dirty="0">
                <a:latin typeface="宋体" pitchFamily="2" charset="-122"/>
                <a:ea typeface="宋体" pitchFamily="2" charset="-122"/>
              </a:rPr>
              <a:t>心脾积热型</a:t>
            </a:r>
            <a:r>
              <a:rPr lang="ja-JP" altLang="en-US" sz="4000" dirty="0">
                <a:latin typeface="宋体" pitchFamily="2" charset="-122"/>
                <a:ea typeface="宋体" pitchFamily="2" charset="-122"/>
              </a:rPr>
              <a:t>　心脾に熱が貯る</a:t>
            </a:r>
            <a:endParaRPr lang="zh-CN" altLang="en-US" sz="4000" dirty="0">
              <a:latin typeface="Times New Roman" pitchFamily="18" charset="0"/>
              <a:cs typeface="Times New Roman" pitchFamily="18" charset="0"/>
            </a:endParaRPr>
          </a:p>
        </p:txBody>
      </p:sp>
      <p:sp>
        <p:nvSpPr>
          <p:cNvPr id="292867" name="Rectangle 3"/>
          <p:cNvSpPr>
            <a:spLocks noGrp="1" noChangeArrowheads="1"/>
          </p:cNvSpPr>
          <p:nvPr>
            <p:ph type="body" idx="1"/>
          </p:nvPr>
        </p:nvSpPr>
        <p:spPr>
          <a:xfrm>
            <a:off x="685800" y="1676400"/>
            <a:ext cx="7686675" cy="4572000"/>
          </a:xfrm>
        </p:spPr>
        <p:txBody>
          <a:bodyPr/>
          <a:lstStyle/>
          <a:p>
            <a:pPr algn="l">
              <a:lnSpc>
                <a:spcPct val="90000"/>
              </a:lnSpc>
            </a:pPr>
            <a:r>
              <a:rPr lang="zh-CN" altLang="en-US" sz="2400">
                <a:solidFill>
                  <a:schemeClr val="accent1"/>
                </a:solidFill>
                <a:latin typeface="宋体" pitchFamily="2" charset="-122"/>
              </a:rPr>
              <a:t>症状：</a:t>
            </a:r>
            <a:r>
              <a:rPr lang="zh-CN" altLang="en-US" sz="2400">
                <a:latin typeface="宋体" pitchFamily="2" charset="-122"/>
              </a:rPr>
              <a:t>发病迅速</a:t>
            </a:r>
            <a:r>
              <a:rPr lang="en-US" altLang="zh-CN" sz="2400">
                <a:latin typeface="宋体" pitchFamily="2" charset="-122"/>
              </a:rPr>
              <a:t>,</a:t>
            </a:r>
            <a:r>
              <a:rPr lang="zh-CN" altLang="en-US" sz="2400">
                <a:latin typeface="宋体" pitchFamily="2" charset="-122"/>
              </a:rPr>
              <a:t>皮肤潮红</a:t>
            </a:r>
            <a:r>
              <a:rPr lang="en-US" altLang="zh-CN" sz="2400">
                <a:latin typeface="宋体" pitchFamily="2" charset="-122"/>
              </a:rPr>
              <a:t>,</a:t>
            </a:r>
            <a:r>
              <a:rPr lang="zh-CN" altLang="en-US" sz="2400">
                <a:latin typeface="宋体" pitchFamily="2" charset="-122"/>
              </a:rPr>
              <a:t>皮疹可发生于身体各处</a:t>
            </a:r>
            <a:r>
              <a:rPr lang="en-US" altLang="zh-CN" sz="2400">
                <a:latin typeface="宋体" pitchFamily="2" charset="-122"/>
              </a:rPr>
              <a:t>,</a:t>
            </a:r>
            <a:r>
              <a:rPr lang="zh-CN" altLang="en-US" sz="2400">
                <a:latin typeface="宋体" pitchFamily="2" charset="-122"/>
              </a:rPr>
              <a:t>但以面颊、四肢常见</a:t>
            </a:r>
            <a:r>
              <a:rPr lang="en-US" altLang="zh-CN" sz="2400">
                <a:latin typeface="宋体" pitchFamily="2" charset="-122"/>
              </a:rPr>
              <a:t>,</a:t>
            </a:r>
            <a:r>
              <a:rPr lang="zh-CN" altLang="en-US" sz="2400">
                <a:latin typeface="宋体" pitchFamily="2" charset="-122"/>
              </a:rPr>
              <a:t>皮疹以红色丘疹、斑疹和斑丘疹为主</a:t>
            </a:r>
            <a:r>
              <a:rPr lang="en-US" altLang="zh-CN" sz="2400">
                <a:latin typeface="宋体" pitchFamily="2" charset="-122"/>
              </a:rPr>
              <a:t>,</a:t>
            </a:r>
            <a:r>
              <a:rPr lang="zh-CN" altLang="en-US" sz="2400">
                <a:latin typeface="宋体" pitchFamily="2" charset="-122"/>
              </a:rPr>
              <a:t>伴有少数水疱和丘疱疹</a:t>
            </a:r>
            <a:r>
              <a:rPr lang="en-US" altLang="zh-CN" sz="2400">
                <a:latin typeface="宋体" pitchFamily="2" charset="-122"/>
              </a:rPr>
              <a:t>,</a:t>
            </a:r>
            <a:r>
              <a:rPr lang="zh-CN" altLang="en-US" sz="2400">
                <a:latin typeface="宋体" pitchFamily="2" charset="-122"/>
              </a:rPr>
              <a:t>抓痒明显</a:t>
            </a:r>
            <a:r>
              <a:rPr lang="en-US" altLang="zh-CN" sz="2400">
                <a:latin typeface="宋体" pitchFamily="2" charset="-122"/>
              </a:rPr>
              <a:t>,</a:t>
            </a:r>
            <a:r>
              <a:rPr lang="zh-CN" altLang="en-US" sz="2400">
                <a:latin typeface="宋体" pitchFamily="2" charset="-122"/>
              </a:rPr>
              <a:t>伴有少数糜烂</a:t>
            </a:r>
            <a:r>
              <a:rPr lang="en-US" altLang="zh-CN" sz="2400">
                <a:latin typeface="宋体" pitchFamily="2" charset="-122"/>
              </a:rPr>
              <a:t>,</a:t>
            </a:r>
            <a:r>
              <a:rPr lang="zh-CN" altLang="en-US" sz="2400">
                <a:latin typeface="宋体" pitchFamily="2" charset="-122"/>
              </a:rPr>
              <a:t>渗液不多</a:t>
            </a:r>
            <a:r>
              <a:rPr lang="en-US" altLang="zh-CN" sz="2400">
                <a:latin typeface="宋体" pitchFamily="2" charset="-122"/>
              </a:rPr>
              <a:t>,</a:t>
            </a:r>
            <a:r>
              <a:rPr lang="zh-CN" altLang="en-US" sz="2400">
                <a:latin typeface="宋体" pitchFamily="2" charset="-122"/>
              </a:rPr>
              <a:t>结黄色痂皮。大便干</a:t>
            </a:r>
            <a:r>
              <a:rPr lang="en-US" altLang="zh-CN" sz="2400">
                <a:latin typeface="宋体" pitchFamily="2" charset="-122"/>
              </a:rPr>
              <a:t>,</a:t>
            </a:r>
            <a:r>
              <a:rPr lang="zh-CN" altLang="en-US" sz="2400">
                <a:latin typeface="宋体" pitchFamily="2" charset="-122"/>
              </a:rPr>
              <a:t>小溲赤</a:t>
            </a:r>
            <a:r>
              <a:rPr lang="en-US" altLang="zh-CN" sz="2400">
                <a:latin typeface="宋体" pitchFamily="2" charset="-122"/>
              </a:rPr>
              <a:t>,</a:t>
            </a:r>
            <a:r>
              <a:rPr lang="zh-CN" altLang="en-US" sz="2400">
                <a:latin typeface="宋体" pitchFamily="2" charset="-122"/>
              </a:rPr>
              <a:t>舌尖红、苔薄黄或薄白</a:t>
            </a:r>
            <a:r>
              <a:rPr lang="en-US" altLang="zh-CN" sz="2400">
                <a:latin typeface="宋体" pitchFamily="2" charset="-122"/>
              </a:rPr>
              <a:t>,</a:t>
            </a:r>
            <a:r>
              <a:rPr lang="zh-CN" altLang="en-US" sz="2400">
                <a:latin typeface="宋体" pitchFamily="2" charset="-122"/>
              </a:rPr>
              <a:t>脉弦数。本型多见于婴儿期、儿童期</a:t>
            </a:r>
          </a:p>
          <a:p>
            <a:pPr algn="l">
              <a:lnSpc>
                <a:spcPct val="90000"/>
              </a:lnSpc>
            </a:pPr>
            <a:r>
              <a:rPr lang="zh-CN" altLang="en-US" sz="2400">
                <a:solidFill>
                  <a:schemeClr val="accent1"/>
                </a:solidFill>
                <a:latin typeface="宋体" pitchFamily="2" charset="-122"/>
              </a:rPr>
              <a:t>治法</a:t>
            </a:r>
            <a:r>
              <a:rPr lang="en-US" altLang="zh-CN" sz="2400">
                <a:solidFill>
                  <a:schemeClr val="accent1"/>
                </a:solidFill>
                <a:latin typeface="宋体" pitchFamily="2" charset="-122"/>
              </a:rPr>
              <a:t>:</a:t>
            </a:r>
            <a:r>
              <a:rPr lang="en-US" altLang="zh-CN" sz="2400">
                <a:latin typeface="宋体" pitchFamily="2" charset="-122"/>
              </a:rPr>
              <a:t> </a:t>
            </a:r>
            <a:r>
              <a:rPr lang="zh-CN" altLang="en-US" sz="2400">
                <a:latin typeface="宋体" pitchFamily="2" charset="-122"/>
              </a:rPr>
              <a:t>清心泄火、利湿止痒。</a:t>
            </a:r>
          </a:p>
          <a:p>
            <a:pPr algn="l">
              <a:lnSpc>
                <a:spcPct val="90000"/>
              </a:lnSpc>
            </a:pPr>
            <a:r>
              <a:rPr lang="zh-CN" altLang="en-US" sz="2400">
                <a:solidFill>
                  <a:schemeClr val="accent1"/>
                </a:solidFill>
                <a:latin typeface="宋体" pitchFamily="2" charset="-122"/>
              </a:rPr>
              <a:t>方药</a:t>
            </a:r>
            <a:r>
              <a:rPr lang="en-US" altLang="zh-CN" sz="2400">
                <a:solidFill>
                  <a:schemeClr val="accent1"/>
                </a:solidFill>
                <a:latin typeface="宋体" pitchFamily="2" charset="-122"/>
              </a:rPr>
              <a:t>:</a:t>
            </a:r>
            <a:r>
              <a:rPr lang="en-US" altLang="zh-CN" sz="2400">
                <a:latin typeface="宋体" pitchFamily="2" charset="-122"/>
              </a:rPr>
              <a:t> </a:t>
            </a:r>
            <a:r>
              <a:rPr lang="zh-CN" altLang="en-US" sz="2400">
                <a:latin typeface="宋体" pitchFamily="2" charset="-122"/>
              </a:rPr>
              <a:t>导赤散。生地、淡竹叶，灯芯花、连翘，生牡蛎，生薏仁、徐长卿，生牡蛎、土茯苓、甘草</a:t>
            </a:r>
          </a:p>
          <a:p>
            <a:pPr algn="l">
              <a:lnSpc>
                <a:spcPct val="90000"/>
              </a:lnSpc>
            </a:pPr>
            <a:r>
              <a:rPr lang="zh-CN" altLang="en-US" sz="2400">
                <a:solidFill>
                  <a:schemeClr val="accent1"/>
                </a:solidFill>
                <a:latin typeface="宋体" pitchFamily="2" charset="-122"/>
              </a:rPr>
              <a:t>加减</a:t>
            </a:r>
            <a:r>
              <a:rPr lang="en-US" altLang="zh-CN" sz="2400">
                <a:solidFill>
                  <a:schemeClr val="accent1"/>
                </a:solidFill>
                <a:latin typeface="宋体" pitchFamily="2" charset="-122"/>
              </a:rPr>
              <a:t>:</a:t>
            </a:r>
            <a:r>
              <a:rPr lang="en-US" altLang="zh-CN" sz="2400">
                <a:latin typeface="宋体" pitchFamily="2" charset="-122"/>
              </a:rPr>
              <a:t> </a:t>
            </a:r>
            <a:r>
              <a:rPr lang="zh-CN" altLang="en-US" sz="2400">
                <a:latin typeface="宋体" pitchFamily="2" charset="-122"/>
              </a:rPr>
              <a:t>湿盛者</a:t>
            </a:r>
            <a:r>
              <a:rPr lang="en-US" altLang="zh-CN" sz="2400">
                <a:latin typeface="宋体" pitchFamily="2" charset="-122"/>
              </a:rPr>
              <a:t>,</a:t>
            </a:r>
            <a:r>
              <a:rPr lang="zh-CN" altLang="en-US" sz="2400">
                <a:latin typeface="宋体" pitchFamily="2" charset="-122"/>
              </a:rPr>
              <a:t>可加六一散、薏苡仁</a:t>
            </a:r>
            <a:r>
              <a:rPr lang="en-US" altLang="zh-CN" sz="2400">
                <a:latin typeface="宋体" pitchFamily="2" charset="-122"/>
              </a:rPr>
              <a:t>;</a:t>
            </a:r>
            <a:r>
              <a:rPr lang="zh-CN" altLang="en-US" sz="2400">
                <a:latin typeface="宋体" pitchFamily="2" charset="-122"/>
              </a:rPr>
              <a:t>热盛者</a:t>
            </a:r>
            <a:r>
              <a:rPr lang="en-US" altLang="zh-CN" sz="2400">
                <a:latin typeface="宋体" pitchFamily="2" charset="-122"/>
              </a:rPr>
              <a:t>,</a:t>
            </a:r>
            <a:r>
              <a:rPr lang="zh-CN" altLang="en-US" sz="2400">
                <a:latin typeface="宋体" pitchFamily="2" charset="-122"/>
              </a:rPr>
              <a:t>可加大青叶、生石膏。</a:t>
            </a:r>
            <a:br>
              <a:rPr lang="zh-CN" altLang="en-US" sz="2400">
                <a:latin typeface="宋体" pitchFamily="2" charset="-122"/>
              </a:rPr>
            </a:br>
            <a:endParaRPr lang="zh-CN" altLang="en-US" sz="2400">
              <a:latin typeface="宋体"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417638"/>
          </a:xfrm>
        </p:spPr>
        <p:txBody>
          <a:bodyPr/>
          <a:lstStyle/>
          <a:p>
            <a:r>
              <a:rPr lang="ja-JP" altLang="en-US" dirty="0"/>
              <a:t>解熱効果漢方薬</a:t>
            </a:r>
            <a:endParaRPr lang="zh-CN" altLang="en-US" dirty="0"/>
          </a:p>
        </p:txBody>
      </p:sp>
      <p:sp>
        <p:nvSpPr>
          <p:cNvPr id="3" name="内容占位符 2"/>
          <p:cNvSpPr>
            <a:spLocks noGrp="1"/>
          </p:cNvSpPr>
          <p:nvPr>
            <p:ph idx="1"/>
          </p:nvPr>
        </p:nvSpPr>
        <p:spPr>
          <a:xfrm>
            <a:off x="0" y="1412776"/>
            <a:ext cx="9144000" cy="5445224"/>
          </a:xfrm>
        </p:spPr>
        <p:txBody>
          <a:bodyPr/>
          <a:lstStyle/>
          <a:p>
            <a:r>
              <a:rPr lang="zh-CN" altLang="en-US" dirty="0"/>
              <a:t>生地黄                     淡竹叶</a:t>
            </a:r>
          </a:p>
        </p:txBody>
      </p:sp>
      <p:pic>
        <p:nvPicPr>
          <p:cNvPr id="80898" name="Picture 2" descr="C:\Documents and Settings\Administrator\桌面\detail.jpg"/>
          <p:cNvPicPr>
            <a:picLocks noChangeAspect="1" noChangeArrowheads="1"/>
          </p:cNvPicPr>
          <p:nvPr/>
        </p:nvPicPr>
        <p:blipFill>
          <a:blip r:embed="rId2" cstate="print"/>
          <a:srcRect/>
          <a:stretch>
            <a:fillRect/>
          </a:stretch>
        </p:blipFill>
        <p:spPr bwMode="auto">
          <a:xfrm>
            <a:off x="323528" y="1988840"/>
            <a:ext cx="2952750" cy="2667000"/>
          </a:xfrm>
          <a:prstGeom prst="rect">
            <a:avLst/>
          </a:prstGeom>
          <a:noFill/>
        </p:spPr>
      </p:pic>
      <p:pic>
        <p:nvPicPr>
          <p:cNvPr id="80899" name="Picture 3" descr="C:\Documents and Settings\Administrator\桌面\detail.jpg"/>
          <p:cNvPicPr>
            <a:picLocks noChangeAspect="1" noChangeArrowheads="1"/>
          </p:cNvPicPr>
          <p:nvPr/>
        </p:nvPicPr>
        <p:blipFill>
          <a:blip r:embed="rId3" cstate="print"/>
          <a:srcRect/>
          <a:stretch>
            <a:fillRect/>
          </a:stretch>
        </p:blipFill>
        <p:spPr bwMode="auto">
          <a:xfrm>
            <a:off x="3275856" y="1988840"/>
            <a:ext cx="3466356" cy="2664296"/>
          </a:xfrm>
          <a:prstGeom prst="rect">
            <a:avLst/>
          </a:prstGeom>
          <a:noFill/>
        </p:spPr>
      </p:pic>
      <p:pic>
        <p:nvPicPr>
          <p:cNvPr id="80900" name="Picture 4" descr="C:\Documents and Settings\Administrator\桌面\detail.jpg"/>
          <p:cNvPicPr>
            <a:picLocks noChangeAspect="1" noChangeArrowheads="1"/>
          </p:cNvPicPr>
          <p:nvPr/>
        </p:nvPicPr>
        <p:blipFill>
          <a:blip r:embed="rId4" cstate="print"/>
          <a:srcRect/>
          <a:stretch>
            <a:fillRect/>
          </a:stretch>
        </p:blipFill>
        <p:spPr bwMode="auto">
          <a:xfrm>
            <a:off x="827584" y="4913784"/>
            <a:ext cx="2736304" cy="1944216"/>
          </a:xfrm>
          <a:prstGeom prst="rect">
            <a:avLst/>
          </a:prstGeom>
          <a:noFill/>
        </p:spPr>
      </p:pic>
      <p:sp>
        <p:nvSpPr>
          <p:cNvPr id="7" name="矩形 6"/>
          <p:cNvSpPr/>
          <p:nvPr/>
        </p:nvSpPr>
        <p:spPr>
          <a:xfrm>
            <a:off x="179512" y="5157192"/>
            <a:ext cx="646331" cy="369332"/>
          </a:xfrm>
          <a:prstGeom prst="rect">
            <a:avLst/>
          </a:prstGeom>
        </p:spPr>
        <p:txBody>
          <a:bodyPr wrap="square">
            <a:spAutoFit/>
          </a:bodyPr>
          <a:lstStyle/>
          <a:p>
            <a:r>
              <a:rPr lang="zh-CN" altLang="en-US" dirty="0"/>
              <a:t>连翘</a:t>
            </a:r>
          </a:p>
        </p:txBody>
      </p:sp>
      <p:pic>
        <p:nvPicPr>
          <p:cNvPr id="80901" name="Picture 5" descr="C:\Documents and Settings\Administrator\桌面\detail.jpg"/>
          <p:cNvPicPr>
            <a:picLocks noChangeAspect="1" noChangeArrowheads="1"/>
          </p:cNvPicPr>
          <p:nvPr/>
        </p:nvPicPr>
        <p:blipFill>
          <a:blip r:embed="rId5" cstate="print"/>
          <a:srcRect/>
          <a:stretch>
            <a:fillRect/>
          </a:stretch>
        </p:blipFill>
        <p:spPr bwMode="auto">
          <a:xfrm>
            <a:off x="3563888" y="4725144"/>
            <a:ext cx="3168352" cy="2132856"/>
          </a:xfrm>
          <a:prstGeom prst="rect">
            <a:avLst/>
          </a:prstGeom>
          <a:noFill/>
        </p:spPr>
      </p:pic>
      <p:sp>
        <p:nvSpPr>
          <p:cNvPr id="9" name="矩形 8"/>
          <p:cNvSpPr/>
          <p:nvPr/>
        </p:nvSpPr>
        <p:spPr>
          <a:xfrm>
            <a:off x="3923928" y="4941168"/>
            <a:ext cx="877163" cy="369332"/>
          </a:xfrm>
          <a:prstGeom prst="rect">
            <a:avLst/>
          </a:prstGeom>
        </p:spPr>
        <p:txBody>
          <a:bodyPr wrap="none">
            <a:spAutoFit/>
          </a:bodyPr>
          <a:lstStyle/>
          <a:p>
            <a:r>
              <a:rPr lang="zh-CN" altLang="en-US" dirty="0"/>
              <a:t>土茯苓</a:t>
            </a:r>
          </a:p>
        </p:txBody>
      </p:sp>
      <p:pic>
        <p:nvPicPr>
          <p:cNvPr id="80902" name="Picture 6" descr="C:\Documents and Settings\Administrator\桌面\detail.jpg"/>
          <p:cNvPicPr>
            <a:picLocks noChangeAspect="1" noChangeArrowheads="1"/>
          </p:cNvPicPr>
          <p:nvPr/>
        </p:nvPicPr>
        <p:blipFill>
          <a:blip r:embed="rId6" cstate="print"/>
          <a:srcRect/>
          <a:stretch>
            <a:fillRect/>
          </a:stretch>
        </p:blipFill>
        <p:spPr bwMode="auto">
          <a:xfrm>
            <a:off x="6516216" y="2132856"/>
            <a:ext cx="2411760" cy="2344786"/>
          </a:xfrm>
          <a:prstGeom prst="rect">
            <a:avLst/>
          </a:prstGeom>
          <a:noFill/>
        </p:spPr>
      </p:pic>
      <p:sp>
        <p:nvSpPr>
          <p:cNvPr id="11" name="矩形 10"/>
          <p:cNvSpPr/>
          <p:nvPr/>
        </p:nvSpPr>
        <p:spPr>
          <a:xfrm>
            <a:off x="6804248" y="2276872"/>
            <a:ext cx="877163" cy="369332"/>
          </a:xfrm>
          <a:prstGeom prst="rect">
            <a:avLst/>
          </a:prstGeom>
        </p:spPr>
        <p:txBody>
          <a:bodyPr wrap="none">
            <a:spAutoFit/>
          </a:bodyPr>
          <a:lstStyle/>
          <a:p>
            <a:r>
              <a:rPr lang="zh-CN" altLang="en-US" dirty="0"/>
              <a:t>大青叶</a:t>
            </a:r>
          </a:p>
        </p:txBody>
      </p:sp>
      <p:pic>
        <p:nvPicPr>
          <p:cNvPr id="80903" name="Picture 7" descr="C:\Documents and Settings\Administrator\桌面\detail.jpg"/>
          <p:cNvPicPr>
            <a:picLocks noChangeAspect="1" noChangeArrowheads="1"/>
          </p:cNvPicPr>
          <p:nvPr/>
        </p:nvPicPr>
        <p:blipFill>
          <a:blip r:embed="rId7" cstate="print"/>
          <a:srcRect/>
          <a:stretch>
            <a:fillRect/>
          </a:stretch>
        </p:blipFill>
        <p:spPr bwMode="auto">
          <a:xfrm>
            <a:off x="6732240" y="4941168"/>
            <a:ext cx="2411760" cy="1711722"/>
          </a:xfrm>
          <a:prstGeom prst="rect">
            <a:avLst/>
          </a:prstGeom>
          <a:noFill/>
        </p:spPr>
      </p:pic>
      <p:sp>
        <p:nvSpPr>
          <p:cNvPr id="13" name="矩形 12"/>
          <p:cNvSpPr/>
          <p:nvPr/>
        </p:nvSpPr>
        <p:spPr>
          <a:xfrm>
            <a:off x="6804248" y="4941168"/>
            <a:ext cx="877163" cy="369332"/>
          </a:xfrm>
          <a:prstGeom prst="rect">
            <a:avLst/>
          </a:prstGeom>
        </p:spPr>
        <p:txBody>
          <a:bodyPr wrap="none">
            <a:spAutoFit/>
          </a:bodyPr>
          <a:lstStyle/>
          <a:p>
            <a:r>
              <a:rPr lang="zh-CN" altLang="en-US" dirty="0"/>
              <a:t>薏苡仁</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600200"/>
            <a:ext cx="8229600" cy="5069160"/>
          </a:xfrm>
        </p:spPr>
        <p:txBody>
          <a:bodyPr/>
          <a:lstStyle/>
          <a:p>
            <a:r>
              <a:rPr lang="ja-JP" altLang="en-US" dirty="0"/>
              <a:t>湿熱（しつねつ）</a:t>
            </a:r>
          </a:p>
          <a:p>
            <a:r>
              <a:rPr lang="ja-JP" altLang="en-US" dirty="0"/>
              <a:t>体内の水分が本来あるべき場所に行かず、不要な水分として様々な場所に溜まり、ジクジク湿疹や水疱のように体表部に現れ出ます。</a:t>
            </a:r>
            <a:br>
              <a:rPr lang="ja-JP" altLang="en-US" dirty="0"/>
            </a:br>
            <a:r>
              <a:rPr lang="ja-JP" altLang="en-US" dirty="0"/>
              <a:t>発汗や利尿を行う</a:t>
            </a:r>
            <a:endParaRPr lang="en-US" altLang="ja-JP" dirty="0"/>
          </a:p>
          <a:p>
            <a:r>
              <a:rPr lang="ja-JP" altLang="en-US" dirty="0"/>
              <a:t>などして不要な水分</a:t>
            </a:r>
            <a:endParaRPr lang="en-US" altLang="ja-JP" dirty="0"/>
          </a:p>
          <a:p>
            <a:r>
              <a:rPr lang="ja-JP" altLang="en-US" dirty="0"/>
              <a:t>を代謝させます。</a:t>
            </a:r>
          </a:p>
          <a:p>
            <a:endParaRPr lang="zh-CN" altLang="en-US" dirty="0"/>
          </a:p>
        </p:txBody>
      </p:sp>
      <p:pic>
        <p:nvPicPr>
          <p:cNvPr id="71682" name="Picture 2" descr="C:\Documents and Settings\Administrator\桌面\img2.png"/>
          <p:cNvPicPr>
            <a:picLocks noChangeAspect="1" noChangeArrowheads="1"/>
          </p:cNvPicPr>
          <p:nvPr/>
        </p:nvPicPr>
        <p:blipFill>
          <a:blip r:embed="rId2" cstate="print"/>
          <a:srcRect/>
          <a:stretch>
            <a:fillRect/>
          </a:stretch>
        </p:blipFill>
        <p:spPr bwMode="auto">
          <a:xfrm>
            <a:off x="5341938" y="3861048"/>
            <a:ext cx="2326406" cy="28083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体液免疫  细胞免疫</a:t>
            </a:r>
          </a:p>
        </p:txBody>
      </p:sp>
      <p:sp>
        <p:nvSpPr>
          <p:cNvPr id="3" name="内容占位符 2"/>
          <p:cNvSpPr>
            <a:spLocks noGrp="1"/>
          </p:cNvSpPr>
          <p:nvPr>
            <p:ph idx="1"/>
          </p:nvPr>
        </p:nvSpPr>
        <p:spPr/>
        <p:txBody>
          <a:bodyPr/>
          <a:lstStyle/>
          <a:p>
            <a:endParaRPr lang="zh-CN" altLang="en-US" dirty="0"/>
          </a:p>
        </p:txBody>
      </p:sp>
      <p:pic>
        <p:nvPicPr>
          <p:cNvPr id="67586" name="Picture 2" descr="C:\Documents and Settings\Administrator\桌面\img1.png"/>
          <p:cNvPicPr>
            <a:picLocks noChangeAspect="1" noChangeArrowheads="1"/>
          </p:cNvPicPr>
          <p:nvPr/>
        </p:nvPicPr>
        <p:blipFill>
          <a:blip r:embed="rId2" cstate="print"/>
          <a:srcRect/>
          <a:stretch>
            <a:fillRect/>
          </a:stretch>
        </p:blipFill>
        <p:spPr bwMode="auto">
          <a:xfrm>
            <a:off x="755576" y="1484784"/>
            <a:ext cx="7848872" cy="4680520"/>
          </a:xfrm>
          <a:prstGeom prst="rect">
            <a:avLst/>
          </a:prstGeom>
          <a:noFill/>
        </p:spPr>
      </p:pic>
      <p:sp>
        <p:nvSpPr>
          <p:cNvPr id="5" name="矩形 4"/>
          <p:cNvSpPr/>
          <p:nvPr/>
        </p:nvSpPr>
        <p:spPr>
          <a:xfrm>
            <a:off x="5220072" y="2060848"/>
            <a:ext cx="1130062" cy="369332"/>
          </a:xfrm>
          <a:prstGeom prst="rect">
            <a:avLst/>
          </a:prstGeom>
        </p:spPr>
        <p:txBody>
          <a:bodyPr wrap="square">
            <a:spAutoFit/>
          </a:bodyPr>
          <a:lstStyle/>
          <a:p>
            <a:r>
              <a:rPr lang="zh-CN" altLang="en-US" dirty="0"/>
              <a:t>巨噬细胞</a:t>
            </a:r>
          </a:p>
        </p:txBody>
      </p:sp>
      <p:sp>
        <p:nvSpPr>
          <p:cNvPr id="6" name="矩形 5"/>
          <p:cNvSpPr/>
          <p:nvPr/>
        </p:nvSpPr>
        <p:spPr>
          <a:xfrm>
            <a:off x="5292080" y="1844824"/>
            <a:ext cx="1365246" cy="369332"/>
          </a:xfrm>
          <a:prstGeom prst="rect">
            <a:avLst/>
          </a:prstGeom>
        </p:spPr>
        <p:txBody>
          <a:bodyPr wrap="none">
            <a:spAutoFit/>
          </a:bodyPr>
          <a:lstStyle/>
          <a:p>
            <a:r>
              <a:rPr lang="en-US" altLang="zh-CN" dirty="0"/>
              <a:t>Macrophage</a:t>
            </a:r>
            <a:endParaRPr lang="zh-CN" altLang="en-US" dirty="0"/>
          </a:p>
        </p:txBody>
      </p:sp>
      <p:sp>
        <p:nvSpPr>
          <p:cNvPr id="7" name="矩形 6"/>
          <p:cNvSpPr/>
          <p:nvPr/>
        </p:nvSpPr>
        <p:spPr>
          <a:xfrm>
            <a:off x="5004048" y="4509120"/>
            <a:ext cx="683205" cy="369332"/>
          </a:xfrm>
          <a:prstGeom prst="rect">
            <a:avLst/>
          </a:prstGeom>
        </p:spPr>
        <p:txBody>
          <a:bodyPr wrap="square">
            <a:spAutoFit/>
          </a:bodyPr>
          <a:lstStyle/>
          <a:p>
            <a:r>
              <a:rPr lang="zh-CN" altLang="en-US" dirty="0"/>
              <a:t>组胺</a:t>
            </a:r>
          </a:p>
        </p:txBody>
      </p:sp>
      <p:sp>
        <p:nvSpPr>
          <p:cNvPr id="8" name="矩形 7"/>
          <p:cNvSpPr/>
          <p:nvPr/>
        </p:nvSpPr>
        <p:spPr>
          <a:xfrm>
            <a:off x="3275857" y="3501008"/>
            <a:ext cx="936104" cy="646331"/>
          </a:xfrm>
          <a:prstGeom prst="rect">
            <a:avLst/>
          </a:prstGeom>
        </p:spPr>
        <p:txBody>
          <a:bodyPr wrap="square">
            <a:spAutoFit/>
          </a:bodyPr>
          <a:lstStyle/>
          <a:p>
            <a:r>
              <a:rPr lang="en-US" altLang="zh-CN" dirty="0"/>
              <a:t>5-</a:t>
            </a:r>
            <a:r>
              <a:rPr lang="zh-CN" altLang="en-US" dirty="0"/>
              <a:t>羟色胺</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ja-JP" altLang="en-US" dirty="0"/>
              <a:t>腸胃蘊熱（ちょういうんねつ）・血分湿熱（けつぶんしつねつ）</a:t>
            </a:r>
          </a:p>
          <a:p>
            <a:r>
              <a:rPr lang="ja-JP" altLang="en-US" dirty="0"/>
              <a:t>飲食物に辛いものや脂物を多くとった。便秘の傾向がある。ストレスが多くカッカしているなどです。</a:t>
            </a:r>
            <a:br>
              <a:rPr lang="ja-JP" altLang="en-US" dirty="0"/>
            </a:br>
            <a:r>
              <a:rPr lang="ja-JP" altLang="en-US" dirty="0"/>
              <a:t>それぞれの問題点に対応を行います。</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85728"/>
            <a:ext cx="8229600" cy="1143000"/>
          </a:xfrm>
        </p:spPr>
        <p:txBody>
          <a:bodyPr/>
          <a:lstStyle/>
          <a:p>
            <a:r>
              <a:rPr lang="ja-JP" altLang="en-US" dirty="0"/>
              <a:t>鍼灸治療　ツボの選択</a:t>
            </a:r>
            <a:endParaRPr lang="zh-CN" altLang="en-US" dirty="0"/>
          </a:p>
        </p:txBody>
      </p:sp>
      <p:sp>
        <p:nvSpPr>
          <p:cNvPr id="3" name="内容占位符 2"/>
          <p:cNvSpPr>
            <a:spLocks noGrp="1"/>
          </p:cNvSpPr>
          <p:nvPr>
            <p:ph idx="1"/>
          </p:nvPr>
        </p:nvSpPr>
        <p:spPr/>
        <p:txBody>
          <a:bodyPr/>
          <a:lstStyle/>
          <a:p>
            <a:r>
              <a:rPr lang="zh-CN" altLang="en-US" b="1" dirty="0"/>
              <a:t>祛风</a:t>
            </a:r>
            <a:r>
              <a:rPr lang="en-US" altLang="zh-CN" b="1" dirty="0"/>
              <a:t>——</a:t>
            </a:r>
            <a:r>
              <a:rPr lang="zh-CN" altLang="en-US" b="1" dirty="0"/>
              <a:t>风池、曲池、风市、风门</a:t>
            </a:r>
          </a:p>
          <a:p>
            <a:r>
              <a:rPr lang="zh-CN" altLang="en-US" b="1" dirty="0"/>
              <a:t>清热</a:t>
            </a:r>
            <a:r>
              <a:rPr lang="en-US" altLang="zh-CN" b="1" dirty="0"/>
              <a:t>——</a:t>
            </a:r>
            <a:r>
              <a:rPr lang="zh-CN" altLang="en-US" b="1" dirty="0"/>
              <a:t>曲池、二间、内庭、行间</a:t>
            </a:r>
          </a:p>
          <a:p>
            <a:r>
              <a:rPr lang="zh-CN" altLang="en-US" b="1" dirty="0"/>
              <a:t>祛湿</a:t>
            </a:r>
            <a:r>
              <a:rPr lang="en-US" altLang="zh-CN" b="1" dirty="0"/>
              <a:t>——</a:t>
            </a:r>
            <a:r>
              <a:rPr lang="zh-CN" altLang="en-US" b="1" dirty="0"/>
              <a:t>水分、阴陵泉、地机</a:t>
            </a:r>
          </a:p>
          <a:p>
            <a:r>
              <a:rPr lang="zh-CN" altLang="en-US" b="1" dirty="0"/>
              <a:t>止痒</a:t>
            </a:r>
            <a:r>
              <a:rPr lang="en-US" altLang="zh-CN" b="1" dirty="0"/>
              <a:t>——</a:t>
            </a:r>
            <a:r>
              <a:rPr lang="zh-CN" altLang="en-US" b="1" dirty="0"/>
              <a:t>屋翳、至阴、肩隅、阳溪</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09600" y="381000"/>
            <a:ext cx="7562800" cy="1143000"/>
          </a:xfrm>
        </p:spPr>
        <p:txBody>
          <a:bodyPr/>
          <a:lstStyle/>
          <a:p>
            <a:r>
              <a:rPr lang="zh-CN" altLang="en-US" sz="4000" dirty="0">
                <a:latin typeface="宋体" pitchFamily="2" charset="-122"/>
              </a:rPr>
              <a:t>脾虚湿蕴型</a:t>
            </a:r>
            <a:r>
              <a:rPr lang="ja-JP" altLang="en-US" sz="4000" dirty="0">
                <a:latin typeface="宋体" pitchFamily="2" charset="-122"/>
              </a:rPr>
              <a:t>　脾虚で湿が貯る</a:t>
            </a:r>
            <a:endParaRPr lang="zh-CN" altLang="en-US" sz="4000" dirty="0">
              <a:latin typeface="宋体" pitchFamily="2" charset="-122"/>
            </a:endParaRPr>
          </a:p>
        </p:txBody>
      </p:sp>
      <p:sp>
        <p:nvSpPr>
          <p:cNvPr id="357379" name="Rectangle 3"/>
          <p:cNvSpPr>
            <a:spLocks noGrp="1" noChangeArrowheads="1"/>
          </p:cNvSpPr>
          <p:nvPr>
            <p:ph type="body" idx="1"/>
          </p:nvPr>
        </p:nvSpPr>
        <p:spPr>
          <a:xfrm>
            <a:off x="533400" y="1524000"/>
            <a:ext cx="7620000" cy="4572000"/>
          </a:xfrm>
        </p:spPr>
        <p:txBody>
          <a:bodyPr/>
          <a:lstStyle/>
          <a:p>
            <a:pPr>
              <a:lnSpc>
                <a:spcPct val="90000"/>
              </a:lnSpc>
              <a:buFont typeface="Monotype Sorts" pitchFamily="2" charset="2"/>
              <a:buNone/>
            </a:pPr>
            <a:r>
              <a:rPr lang="en-US" altLang="zh-CN" sz="2400" dirty="0">
                <a:latin typeface="宋体" pitchFamily="2" charset="-122"/>
              </a:rPr>
              <a:t> </a:t>
            </a:r>
          </a:p>
          <a:p>
            <a:pPr algn="l">
              <a:lnSpc>
                <a:spcPct val="90000"/>
              </a:lnSpc>
            </a:pPr>
            <a:r>
              <a:rPr lang="zh-CN" altLang="en-US" sz="2400" dirty="0">
                <a:solidFill>
                  <a:schemeClr val="accent1"/>
                </a:solidFill>
                <a:latin typeface="宋体" pitchFamily="2" charset="-122"/>
              </a:rPr>
              <a:t>症状：</a:t>
            </a:r>
            <a:r>
              <a:rPr lang="zh-CN" altLang="en-US" sz="2400" dirty="0">
                <a:latin typeface="宋体" pitchFamily="2" charset="-122"/>
              </a:rPr>
              <a:t>久病不愈</a:t>
            </a:r>
            <a:r>
              <a:rPr lang="en-US" altLang="zh-CN" sz="2400" dirty="0">
                <a:latin typeface="宋体" pitchFamily="2" charset="-122"/>
              </a:rPr>
              <a:t>,</a:t>
            </a:r>
            <a:r>
              <a:rPr lang="zh-CN" altLang="en-US" sz="2400" dirty="0">
                <a:latin typeface="宋体" pitchFamily="2" charset="-122"/>
              </a:rPr>
              <a:t>反复发作</a:t>
            </a:r>
            <a:r>
              <a:rPr lang="en-US" altLang="zh-CN" sz="2400" dirty="0">
                <a:latin typeface="宋体" pitchFamily="2" charset="-122"/>
              </a:rPr>
              <a:t>,</a:t>
            </a:r>
            <a:r>
              <a:rPr lang="zh-CN" altLang="en-US" sz="2400" dirty="0">
                <a:latin typeface="宋体" pitchFamily="2" charset="-122"/>
              </a:rPr>
              <a:t>自觉瘙痒</a:t>
            </a:r>
            <a:r>
              <a:rPr lang="en-US" altLang="zh-CN" sz="2400" dirty="0">
                <a:latin typeface="宋体" pitchFamily="2" charset="-122"/>
              </a:rPr>
              <a:t>,</a:t>
            </a:r>
            <a:r>
              <a:rPr lang="zh-CN" altLang="en-US" sz="2400" dirty="0">
                <a:latin typeface="宋体" pitchFamily="2" charset="-122"/>
              </a:rPr>
              <a:t>时轻时重</a:t>
            </a:r>
            <a:r>
              <a:rPr lang="en-US" altLang="zh-CN" sz="2400" dirty="0">
                <a:latin typeface="宋体" pitchFamily="2" charset="-122"/>
              </a:rPr>
              <a:t>,</a:t>
            </a:r>
            <a:r>
              <a:rPr lang="zh-CN" altLang="en-US" sz="2400" dirty="0">
                <a:latin typeface="宋体" pitchFamily="2" charset="-122"/>
              </a:rPr>
              <a:t>皮损干燥</a:t>
            </a:r>
            <a:r>
              <a:rPr lang="en-US" altLang="zh-CN" sz="2400" dirty="0">
                <a:latin typeface="宋体" pitchFamily="2" charset="-122"/>
              </a:rPr>
              <a:t>,</a:t>
            </a:r>
            <a:r>
              <a:rPr lang="zh-CN" altLang="en-US" sz="2400" dirty="0">
                <a:latin typeface="宋体" pitchFamily="2" charset="-122"/>
              </a:rPr>
              <a:t>覆有鳞屑</a:t>
            </a:r>
            <a:r>
              <a:rPr lang="en-US" altLang="zh-CN" sz="2400" dirty="0">
                <a:latin typeface="宋体" pitchFamily="2" charset="-122"/>
              </a:rPr>
              <a:t>,</a:t>
            </a:r>
            <a:r>
              <a:rPr lang="zh-CN" altLang="en-US" sz="2400" dirty="0">
                <a:latin typeface="宋体" pitchFamily="2" charset="-122"/>
              </a:rPr>
              <a:t>或有丘疹、水疱、糜烂、渗液等</a:t>
            </a:r>
            <a:r>
              <a:rPr lang="en-US" altLang="zh-CN" sz="2400" dirty="0">
                <a:latin typeface="宋体" pitchFamily="2" charset="-122"/>
              </a:rPr>
              <a:t>,</a:t>
            </a:r>
            <a:r>
              <a:rPr lang="zh-CN" altLang="en-US" sz="2400" dirty="0">
                <a:latin typeface="宋体" pitchFamily="2" charset="-122"/>
              </a:rPr>
              <a:t>伴面色苍白</a:t>
            </a:r>
            <a:r>
              <a:rPr lang="en-US" altLang="zh-CN" sz="2400" dirty="0">
                <a:latin typeface="宋体" pitchFamily="2" charset="-122"/>
              </a:rPr>
              <a:t>,</a:t>
            </a:r>
            <a:r>
              <a:rPr lang="zh-CN" altLang="en-US" sz="2400" dirty="0">
                <a:latin typeface="宋体" pitchFamily="2" charset="-122"/>
              </a:rPr>
              <a:t>神疲乏力</a:t>
            </a:r>
            <a:r>
              <a:rPr lang="en-US" altLang="zh-CN" sz="2400" dirty="0">
                <a:latin typeface="宋体" pitchFamily="2" charset="-122"/>
              </a:rPr>
              <a:t>,</a:t>
            </a:r>
            <a:r>
              <a:rPr lang="zh-CN" altLang="en-US" sz="2400" dirty="0">
                <a:latin typeface="宋体" pitchFamily="2" charset="-122"/>
              </a:rPr>
              <a:t>饮食减少</a:t>
            </a:r>
            <a:r>
              <a:rPr lang="en-US" altLang="zh-CN" sz="2400" dirty="0">
                <a:latin typeface="宋体" pitchFamily="2" charset="-122"/>
              </a:rPr>
              <a:t>,</a:t>
            </a:r>
            <a:r>
              <a:rPr lang="zh-CN" altLang="en-US" sz="2400" dirty="0">
                <a:latin typeface="宋体" pitchFamily="2" charset="-122"/>
              </a:rPr>
              <a:t>腹胀便溏</a:t>
            </a:r>
            <a:r>
              <a:rPr lang="en-US" altLang="zh-CN" sz="2400" dirty="0">
                <a:latin typeface="宋体" pitchFamily="2" charset="-122"/>
              </a:rPr>
              <a:t>,</a:t>
            </a:r>
            <a:r>
              <a:rPr lang="zh-CN" altLang="en-US" sz="2400" dirty="0">
                <a:latin typeface="宋体" pitchFamily="2" charset="-122"/>
              </a:rPr>
              <a:t>舌质淡</a:t>
            </a:r>
            <a:r>
              <a:rPr lang="en-US" altLang="zh-CN" sz="2400" dirty="0">
                <a:latin typeface="宋体" pitchFamily="2" charset="-122"/>
              </a:rPr>
              <a:t>,</a:t>
            </a:r>
            <a:r>
              <a:rPr lang="zh-CN" altLang="en-US" sz="2400" dirty="0">
                <a:latin typeface="宋体" pitchFamily="2" charset="-122"/>
              </a:rPr>
              <a:t>苔腻</a:t>
            </a:r>
            <a:r>
              <a:rPr lang="en-US" altLang="zh-CN" sz="2400" dirty="0">
                <a:latin typeface="宋体" pitchFamily="2" charset="-122"/>
              </a:rPr>
              <a:t>,</a:t>
            </a:r>
            <a:r>
              <a:rPr lang="zh-CN" altLang="en-US" sz="2400" dirty="0">
                <a:latin typeface="宋体" pitchFamily="2" charset="-122"/>
              </a:rPr>
              <a:t>脉细弱、沉滑。本型多见于婴儿期及各型的缓解期。</a:t>
            </a:r>
          </a:p>
          <a:p>
            <a:pPr algn="l">
              <a:lnSpc>
                <a:spcPct val="90000"/>
              </a:lnSpc>
            </a:pPr>
            <a:r>
              <a:rPr lang="zh-CN" altLang="en-US" sz="2400" dirty="0">
                <a:solidFill>
                  <a:schemeClr val="accent1"/>
                </a:solidFill>
                <a:latin typeface="宋体" pitchFamily="2" charset="-122"/>
              </a:rPr>
              <a:t>治法：</a:t>
            </a:r>
            <a:r>
              <a:rPr lang="zh-CN" altLang="en-US" sz="2400" dirty="0">
                <a:latin typeface="宋体" pitchFamily="2" charset="-122"/>
              </a:rPr>
              <a:t>健脾除湿</a:t>
            </a:r>
          </a:p>
          <a:p>
            <a:pPr algn="l">
              <a:lnSpc>
                <a:spcPct val="90000"/>
              </a:lnSpc>
            </a:pPr>
            <a:r>
              <a:rPr lang="zh-CN" altLang="en-US" sz="2400" dirty="0">
                <a:solidFill>
                  <a:schemeClr val="accent1"/>
                </a:solidFill>
                <a:latin typeface="宋体" pitchFamily="2" charset="-122"/>
              </a:rPr>
              <a:t>方药：</a:t>
            </a:r>
            <a:r>
              <a:rPr lang="zh-CN" altLang="en-US" sz="2400" dirty="0">
                <a:latin typeface="宋体" pitchFamily="2" charset="-122"/>
              </a:rPr>
              <a:t>参苓白术散</a:t>
            </a:r>
            <a:r>
              <a:rPr lang="en-US" altLang="zh-CN" sz="2400" dirty="0">
                <a:latin typeface="宋体" pitchFamily="2" charset="-122"/>
              </a:rPr>
              <a:t>,</a:t>
            </a:r>
            <a:r>
              <a:rPr lang="zh-CN" altLang="en-US" sz="2400" dirty="0">
                <a:latin typeface="宋体" pitchFamily="2" charset="-122"/>
              </a:rPr>
              <a:t>除湿胃苓汤。太子参、赤苓、怀山、薏苡仁、白术、苍术、厚朴、陈皮、泽泻、白鲜皮、地肤子等。</a:t>
            </a:r>
          </a:p>
          <a:p>
            <a:pPr>
              <a:lnSpc>
                <a:spcPct val="90000"/>
              </a:lnSpc>
            </a:pPr>
            <a:r>
              <a:rPr lang="zh-CN" altLang="en-US" sz="2400" dirty="0">
                <a:solidFill>
                  <a:schemeClr val="accent1"/>
                </a:solidFill>
                <a:latin typeface="宋体" pitchFamily="2" charset="-122"/>
              </a:rPr>
              <a:t>加减：</a:t>
            </a:r>
            <a:r>
              <a:rPr lang="zh-CN" altLang="en-US" sz="2400" dirty="0">
                <a:latin typeface="宋体" pitchFamily="2" charset="-122"/>
              </a:rPr>
              <a:t>鳞屑较多</a:t>
            </a:r>
            <a:r>
              <a:rPr lang="en-US" altLang="zh-CN" sz="2400" dirty="0">
                <a:latin typeface="宋体" pitchFamily="2" charset="-122"/>
              </a:rPr>
              <a:t>,</a:t>
            </a:r>
            <a:r>
              <a:rPr lang="zh-CN" altLang="en-US" sz="2400" dirty="0">
                <a:latin typeface="宋体" pitchFamily="2" charset="-122"/>
              </a:rPr>
              <a:t>加用当归、生地黄、熟地黄、芍药</a:t>
            </a:r>
            <a:r>
              <a:rPr lang="en-US" altLang="zh-CN" sz="2400" dirty="0">
                <a:latin typeface="宋体" pitchFamily="2" charset="-122"/>
              </a:rPr>
              <a:t>;</a:t>
            </a:r>
            <a:r>
              <a:rPr lang="zh-CN" altLang="en-US" sz="2400" dirty="0">
                <a:latin typeface="宋体" pitchFamily="2" charset="-122"/>
              </a:rPr>
              <a:t>饮食欠佳</a:t>
            </a:r>
            <a:r>
              <a:rPr lang="en-US" altLang="zh-CN" sz="2400" dirty="0">
                <a:latin typeface="宋体" pitchFamily="2" charset="-122"/>
              </a:rPr>
              <a:t>,</a:t>
            </a:r>
            <a:r>
              <a:rPr lang="zh-CN" altLang="en-US" sz="2400" dirty="0">
                <a:latin typeface="宋体" pitchFamily="2" charset="-122"/>
              </a:rPr>
              <a:t>腹胀便溏</a:t>
            </a:r>
            <a:r>
              <a:rPr lang="en-US" altLang="zh-CN" sz="2400" dirty="0">
                <a:latin typeface="宋体" pitchFamily="2" charset="-122"/>
              </a:rPr>
              <a:t>,</a:t>
            </a:r>
            <a:r>
              <a:rPr lang="zh-CN" altLang="en-US" sz="2400" dirty="0">
                <a:latin typeface="宋体" pitchFamily="2" charset="-122"/>
              </a:rPr>
              <a:t>加扁豆、砂仁、枳壳。</a:t>
            </a:r>
          </a:p>
          <a:p>
            <a:pPr>
              <a:lnSpc>
                <a:spcPct val="90000"/>
              </a:lnSpc>
            </a:pPr>
            <a:endParaRPr lang="en-US" altLang="zh-CN"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脾を強める、湿を取る漢方薬</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81922" name="Picture 2" descr="C:\Documents and Settings\Administrator\桌面\detail.jpg"/>
          <p:cNvPicPr>
            <a:picLocks noChangeAspect="1" noChangeArrowheads="1"/>
          </p:cNvPicPr>
          <p:nvPr/>
        </p:nvPicPr>
        <p:blipFill>
          <a:blip r:embed="rId3" cstate="print"/>
          <a:srcRect/>
          <a:stretch>
            <a:fillRect/>
          </a:stretch>
        </p:blipFill>
        <p:spPr bwMode="auto">
          <a:xfrm>
            <a:off x="611560" y="1772816"/>
            <a:ext cx="2808312" cy="1803673"/>
          </a:xfrm>
          <a:prstGeom prst="rect">
            <a:avLst/>
          </a:prstGeom>
          <a:noFill/>
        </p:spPr>
      </p:pic>
      <p:sp>
        <p:nvSpPr>
          <p:cNvPr id="5" name="矩形 4"/>
          <p:cNvSpPr/>
          <p:nvPr/>
        </p:nvSpPr>
        <p:spPr>
          <a:xfrm>
            <a:off x="683568" y="1844824"/>
            <a:ext cx="877163" cy="369332"/>
          </a:xfrm>
          <a:prstGeom prst="rect">
            <a:avLst/>
          </a:prstGeom>
        </p:spPr>
        <p:txBody>
          <a:bodyPr wrap="none">
            <a:spAutoFit/>
          </a:bodyPr>
          <a:lstStyle/>
          <a:p>
            <a:r>
              <a:rPr lang="zh-CN" altLang="en-US" dirty="0"/>
              <a:t>生黄芪</a:t>
            </a:r>
          </a:p>
        </p:txBody>
      </p:sp>
      <p:pic>
        <p:nvPicPr>
          <p:cNvPr id="81923" name="Picture 3" descr="C:\Documents and Settings\Administrator\桌面\detail.jpg"/>
          <p:cNvPicPr>
            <a:picLocks noChangeAspect="1" noChangeArrowheads="1"/>
          </p:cNvPicPr>
          <p:nvPr/>
        </p:nvPicPr>
        <p:blipFill>
          <a:blip r:embed="rId4" cstate="print"/>
          <a:srcRect/>
          <a:stretch>
            <a:fillRect/>
          </a:stretch>
        </p:blipFill>
        <p:spPr bwMode="auto">
          <a:xfrm>
            <a:off x="3491880" y="1772816"/>
            <a:ext cx="2664296" cy="1952352"/>
          </a:xfrm>
          <a:prstGeom prst="rect">
            <a:avLst/>
          </a:prstGeom>
          <a:noFill/>
        </p:spPr>
      </p:pic>
      <p:sp>
        <p:nvSpPr>
          <p:cNvPr id="7" name="矩形 6"/>
          <p:cNvSpPr/>
          <p:nvPr/>
        </p:nvSpPr>
        <p:spPr>
          <a:xfrm>
            <a:off x="3563888" y="1844824"/>
            <a:ext cx="877163" cy="369332"/>
          </a:xfrm>
          <a:prstGeom prst="rect">
            <a:avLst/>
          </a:prstGeom>
        </p:spPr>
        <p:txBody>
          <a:bodyPr wrap="none">
            <a:spAutoFit/>
          </a:bodyPr>
          <a:lstStyle/>
          <a:p>
            <a:r>
              <a:rPr lang="zh-CN" altLang="en-US" dirty="0"/>
              <a:t>太子参</a:t>
            </a:r>
          </a:p>
        </p:txBody>
      </p:sp>
      <p:pic>
        <p:nvPicPr>
          <p:cNvPr id="81924" name="Picture 4" descr="C:\Documents and Settings\Administrator\桌面\detail.jpg"/>
          <p:cNvPicPr>
            <a:picLocks noChangeAspect="1" noChangeArrowheads="1"/>
          </p:cNvPicPr>
          <p:nvPr/>
        </p:nvPicPr>
        <p:blipFill>
          <a:blip r:embed="rId5" cstate="print"/>
          <a:srcRect/>
          <a:stretch>
            <a:fillRect/>
          </a:stretch>
        </p:blipFill>
        <p:spPr bwMode="auto">
          <a:xfrm>
            <a:off x="6156176" y="1844824"/>
            <a:ext cx="2592288" cy="2092499"/>
          </a:xfrm>
          <a:prstGeom prst="rect">
            <a:avLst/>
          </a:prstGeom>
          <a:noFill/>
        </p:spPr>
      </p:pic>
      <p:sp>
        <p:nvSpPr>
          <p:cNvPr id="9" name="矩形 8"/>
          <p:cNvSpPr/>
          <p:nvPr/>
        </p:nvSpPr>
        <p:spPr>
          <a:xfrm>
            <a:off x="6228184" y="1916832"/>
            <a:ext cx="877163" cy="369332"/>
          </a:xfrm>
          <a:prstGeom prst="rect">
            <a:avLst/>
          </a:prstGeom>
        </p:spPr>
        <p:txBody>
          <a:bodyPr wrap="none">
            <a:spAutoFit/>
          </a:bodyPr>
          <a:lstStyle/>
          <a:p>
            <a:r>
              <a:rPr lang="zh-CN" altLang="en-US" dirty="0"/>
              <a:t>赤茯苓</a:t>
            </a:r>
          </a:p>
        </p:txBody>
      </p:sp>
      <p:pic>
        <p:nvPicPr>
          <p:cNvPr id="81925" name="Picture 5" descr="C:\Documents and Settings\Administrator\桌面\detail.jpg"/>
          <p:cNvPicPr>
            <a:picLocks noChangeAspect="1" noChangeArrowheads="1"/>
          </p:cNvPicPr>
          <p:nvPr/>
        </p:nvPicPr>
        <p:blipFill>
          <a:blip r:embed="rId6" cstate="print"/>
          <a:srcRect/>
          <a:stretch>
            <a:fillRect/>
          </a:stretch>
        </p:blipFill>
        <p:spPr bwMode="auto">
          <a:xfrm>
            <a:off x="539552" y="3717032"/>
            <a:ext cx="2952328" cy="2232248"/>
          </a:xfrm>
          <a:prstGeom prst="rect">
            <a:avLst/>
          </a:prstGeom>
          <a:noFill/>
        </p:spPr>
      </p:pic>
      <p:sp>
        <p:nvSpPr>
          <p:cNvPr id="11" name="矩形 10"/>
          <p:cNvSpPr/>
          <p:nvPr/>
        </p:nvSpPr>
        <p:spPr>
          <a:xfrm>
            <a:off x="1403648" y="5013176"/>
            <a:ext cx="646331" cy="369332"/>
          </a:xfrm>
          <a:prstGeom prst="rect">
            <a:avLst/>
          </a:prstGeom>
        </p:spPr>
        <p:txBody>
          <a:bodyPr wrap="none">
            <a:spAutoFit/>
          </a:bodyPr>
          <a:lstStyle/>
          <a:p>
            <a:r>
              <a:rPr lang="zh-CN" altLang="en-US" dirty="0"/>
              <a:t>山药</a:t>
            </a:r>
          </a:p>
        </p:txBody>
      </p:sp>
      <p:pic>
        <p:nvPicPr>
          <p:cNvPr id="81926" name="Picture 6" descr="C:\Documents and Settings\Administrator\桌面\detail.jpg"/>
          <p:cNvPicPr>
            <a:picLocks noChangeAspect="1" noChangeArrowheads="1"/>
          </p:cNvPicPr>
          <p:nvPr/>
        </p:nvPicPr>
        <p:blipFill>
          <a:blip r:embed="rId7" cstate="print"/>
          <a:srcRect/>
          <a:stretch>
            <a:fillRect/>
          </a:stretch>
        </p:blipFill>
        <p:spPr bwMode="auto">
          <a:xfrm>
            <a:off x="3563888" y="4149080"/>
            <a:ext cx="2448272" cy="1794272"/>
          </a:xfrm>
          <a:prstGeom prst="rect">
            <a:avLst/>
          </a:prstGeom>
          <a:noFill/>
        </p:spPr>
      </p:pic>
      <p:sp>
        <p:nvSpPr>
          <p:cNvPr id="13" name="矩形 12"/>
          <p:cNvSpPr/>
          <p:nvPr/>
        </p:nvSpPr>
        <p:spPr>
          <a:xfrm>
            <a:off x="3563888" y="4005064"/>
            <a:ext cx="646331" cy="369332"/>
          </a:xfrm>
          <a:prstGeom prst="rect">
            <a:avLst/>
          </a:prstGeom>
        </p:spPr>
        <p:txBody>
          <a:bodyPr wrap="none">
            <a:spAutoFit/>
          </a:bodyPr>
          <a:lstStyle/>
          <a:p>
            <a:r>
              <a:rPr lang="zh-CN" altLang="en-US" dirty="0"/>
              <a:t>苍术</a:t>
            </a:r>
          </a:p>
        </p:txBody>
      </p:sp>
      <p:pic>
        <p:nvPicPr>
          <p:cNvPr id="81927" name="Picture 7" descr="C:\Documents and Settings\Administrator\桌面\detail.jpg"/>
          <p:cNvPicPr>
            <a:picLocks noChangeAspect="1" noChangeArrowheads="1"/>
          </p:cNvPicPr>
          <p:nvPr/>
        </p:nvPicPr>
        <p:blipFill>
          <a:blip r:embed="rId8" cstate="print"/>
          <a:srcRect/>
          <a:stretch>
            <a:fillRect/>
          </a:stretch>
        </p:blipFill>
        <p:spPr bwMode="auto">
          <a:xfrm>
            <a:off x="6156176" y="4149079"/>
            <a:ext cx="2667148" cy="2034233"/>
          </a:xfrm>
          <a:prstGeom prst="rect">
            <a:avLst/>
          </a:prstGeom>
          <a:noFill/>
        </p:spPr>
      </p:pic>
      <p:sp>
        <p:nvSpPr>
          <p:cNvPr id="15" name="矩形 14"/>
          <p:cNvSpPr/>
          <p:nvPr/>
        </p:nvSpPr>
        <p:spPr>
          <a:xfrm>
            <a:off x="6300192" y="4221088"/>
            <a:ext cx="877163" cy="369332"/>
          </a:xfrm>
          <a:prstGeom prst="rect">
            <a:avLst/>
          </a:prstGeom>
        </p:spPr>
        <p:txBody>
          <a:bodyPr wrap="none">
            <a:spAutoFit/>
          </a:bodyPr>
          <a:lstStyle/>
          <a:p>
            <a:r>
              <a:rPr lang="zh-CN" altLang="en-US" dirty="0"/>
              <a:t>白鲜皮</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宋体" pitchFamily="2" charset="-122"/>
              </a:rPr>
              <a:t>鳞屑</a:t>
            </a:r>
            <a:r>
              <a:rPr lang="ja-JP" altLang="en-US" dirty="0">
                <a:latin typeface="宋体" pitchFamily="2" charset="-122"/>
              </a:rPr>
              <a:t>を無くす漢方薬</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82946" name="Picture 2" descr="C:\Documents and Settings\Administrator\桌面\detail.jpg"/>
          <p:cNvPicPr>
            <a:picLocks noChangeAspect="1" noChangeArrowheads="1"/>
          </p:cNvPicPr>
          <p:nvPr/>
        </p:nvPicPr>
        <p:blipFill>
          <a:blip r:embed="rId2" cstate="print"/>
          <a:srcRect/>
          <a:stretch>
            <a:fillRect/>
          </a:stretch>
        </p:blipFill>
        <p:spPr bwMode="auto">
          <a:xfrm>
            <a:off x="467544" y="1556792"/>
            <a:ext cx="2895997" cy="2012355"/>
          </a:xfrm>
          <a:prstGeom prst="rect">
            <a:avLst/>
          </a:prstGeom>
          <a:noFill/>
        </p:spPr>
      </p:pic>
      <p:sp>
        <p:nvSpPr>
          <p:cNvPr id="5" name="矩形 4"/>
          <p:cNvSpPr/>
          <p:nvPr/>
        </p:nvSpPr>
        <p:spPr>
          <a:xfrm>
            <a:off x="683568" y="1700808"/>
            <a:ext cx="646331" cy="369332"/>
          </a:xfrm>
          <a:prstGeom prst="rect">
            <a:avLst/>
          </a:prstGeom>
        </p:spPr>
        <p:txBody>
          <a:bodyPr wrap="none">
            <a:spAutoFit/>
          </a:bodyPr>
          <a:lstStyle/>
          <a:p>
            <a:r>
              <a:rPr lang="zh-CN" altLang="en-US" dirty="0"/>
              <a:t>当归</a:t>
            </a:r>
          </a:p>
        </p:txBody>
      </p:sp>
      <p:pic>
        <p:nvPicPr>
          <p:cNvPr id="82947" name="Picture 3" descr="C:\Documents and Settings\Administrator\桌面\detail.jpg"/>
          <p:cNvPicPr>
            <a:picLocks noChangeAspect="1" noChangeArrowheads="1"/>
          </p:cNvPicPr>
          <p:nvPr/>
        </p:nvPicPr>
        <p:blipFill>
          <a:blip r:embed="rId3" cstate="print"/>
          <a:srcRect/>
          <a:stretch>
            <a:fillRect/>
          </a:stretch>
        </p:blipFill>
        <p:spPr bwMode="auto">
          <a:xfrm>
            <a:off x="3059832" y="1772816"/>
            <a:ext cx="2520280" cy="1641401"/>
          </a:xfrm>
          <a:prstGeom prst="rect">
            <a:avLst/>
          </a:prstGeom>
          <a:noFill/>
        </p:spPr>
      </p:pic>
      <p:sp>
        <p:nvSpPr>
          <p:cNvPr id="7" name="矩形 6"/>
          <p:cNvSpPr/>
          <p:nvPr/>
        </p:nvSpPr>
        <p:spPr>
          <a:xfrm>
            <a:off x="3419872" y="1700808"/>
            <a:ext cx="646331" cy="369332"/>
          </a:xfrm>
          <a:prstGeom prst="rect">
            <a:avLst/>
          </a:prstGeom>
        </p:spPr>
        <p:txBody>
          <a:bodyPr wrap="none">
            <a:spAutoFit/>
          </a:bodyPr>
          <a:lstStyle/>
          <a:p>
            <a:r>
              <a:rPr lang="zh-CN" altLang="en-US" dirty="0"/>
              <a:t>丹参</a:t>
            </a:r>
          </a:p>
        </p:txBody>
      </p:sp>
      <p:pic>
        <p:nvPicPr>
          <p:cNvPr id="82948" name="Picture 4" descr="C:\Documents and Settings\Administrator\桌面\detail.jpg"/>
          <p:cNvPicPr>
            <a:picLocks noChangeAspect="1" noChangeArrowheads="1"/>
          </p:cNvPicPr>
          <p:nvPr/>
        </p:nvPicPr>
        <p:blipFill>
          <a:blip r:embed="rId4" cstate="print"/>
          <a:srcRect/>
          <a:stretch>
            <a:fillRect/>
          </a:stretch>
        </p:blipFill>
        <p:spPr bwMode="auto">
          <a:xfrm>
            <a:off x="5652120" y="1700808"/>
            <a:ext cx="2482999" cy="1907009"/>
          </a:xfrm>
          <a:prstGeom prst="rect">
            <a:avLst/>
          </a:prstGeom>
          <a:noFill/>
        </p:spPr>
      </p:pic>
      <p:sp>
        <p:nvSpPr>
          <p:cNvPr id="9" name="矩形 8"/>
          <p:cNvSpPr/>
          <p:nvPr/>
        </p:nvSpPr>
        <p:spPr>
          <a:xfrm>
            <a:off x="5724128" y="1772816"/>
            <a:ext cx="877163" cy="369332"/>
          </a:xfrm>
          <a:prstGeom prst="rect">
            <a:avLst/>
          </a:prstGeom>
        </p:spPr>
        <p:txBody>
          <a:bodyPr wrap="none">
            <a:spAutoFit/>
          </a:bodyPr>
          <a:lstStyle/>
          <a:p>
            <a:r>
              <a:rPr lang="zh-CN" altLang="en-US" dirty="0"/>
              <a:t>生地黄</a:t>
            </a:r>
          </a:p>
        </p:txBody>
      </p:sp>
      <p:pic>
        <p:nvPicPr>
          <p:cNvPr id="82949" name="Picture 5" descr="C:\Documents and Settings\Administrator\桌面\detail.jpg"/>
          <p:cNvPicPr>
            <a:picLocks noChangeAspect="1" noChangeArrowheads="1"/>
          </p:cNvPicPr>
          <p:nvPr/>
        </p:nvPicPr>
        <p:blipFill>
          <a:blip r:embed="rId5" cstate="print"/>
          <a:srcRect/>
          <a:stretch>
            <a:fillRect/>
          </a:stretch>
        </p:blipFill>
        <p:spPr bwMode="auto">
          <a:xfrm>
            <a:off x="467544" y="3861048"/>
            <a:ext cx="3168352" cy="2126308"/>
          </a:xfrm>
          <a:prstGeom prst="rect">
            <a:avLst/>
          </a:prstGeom>
          <a:noFill/>
        </p:spPr>
      </p:pic>
      <p:sp>
        <p:nvSpPr>
          <p:cNvPr id="11" name="矩形 10"/>
          <p:cNvSpPr/>
          <p:nvPr/>
        </p:nvSpPr>
        <p:spPr>
          <a:xfrm>
            <a:off x="683568" y="4005064"/>
            <a:ext cx="646331" cy="369332"/>
          </a:xfrm>
          <a:prstGeom prst="rect">
            <a:avLst/>
          </a:prstGeom>
        </p:spPr>
        <p:txBody>
          <a:bodyPr wrap="none">
            <a:spAutoFit/>
          </a:bodyPr>
          <a:lstStyle/>
          <a:p>
            <a:r>
              <a:rPr lang="zh-CN" altLang="en-US" dirty="0"/>
              <a:t>白芍</a:t>
            </a:r>
          </a:p>
        </p:txBody>
      </p:sp>
      <p:pic>
        <p:nvPicPr>
          <p:cNvPr id="82950" name="Picture 6" descr="C:\Documents and Settings\Administrator\桌面\detail.jpg"/>
          <p:cNvPicPr>
            <a:picLocks noChangeAspect="1" noChangeArrowheads="1"/>
          </p:cNvPicPr>
          <p:nvPr/>
        </p:nvPicPr>
        <p:blipFill>
          <a:blip r:embed="rId6" cstate="print"/>
          <a:srcRect/>
          <a:stretch>
            <a:fillRect/>
          </a:stretch>
        </p:blipFill>
        <p:spPr bwMode="auto">
          <a:xfrm>
            <a:off x="3563888" y="3861048"/>
            <a:ext cx="3049389" cy="2088232"/>
          </a:xfrm>
          <a:prstGeom prst="rect">
            <a:avLst/>
          </a:prstGeom>
          <a:noFill/>
        </p:spPr>
      </p:pic>
      <p:pic>
        <p:nvPicPr>
          <p:cNvPr id="82951" name="Picture 7" descr="C:\Documents and Settings\Administrator\桌面\detail.jpg"/>
          <p:cNvPicPr>
            <a:picLocks noChangeAspect="1" noChangeArrowheads="1"/>
          </p:cNvPicPr>
          <p:nvPr/>
        </p:nvPicPr>
        <p:blipFill>
          <a:blip r:embed="rId7" cstate="print"/>
          <a:srcRect/>
          <a:stretch>
            <a:fillRect/>
          </a:stretch>
        </p:blipFill>
        <p:spPr bwMode="auto">
          <a:xfrm>
            <a:off x="6263680" y="4005064"/>
            <a:ext cx="2556792" cy="1872208"/>
          </a:xfrm>
          <a:prstGeom prst="rect">
            <a:avLst/>
          </a:prstGeom>
          <a:noFill/>
        </p:spPr>
      </p:pic>
      <p:sp>
        <p:nvSpPr>
          <p:cNvPr id="14" name="矩形 13"/>
          <p:cNvSpPr/>
          <p:nvPr/>
        </p:nvSpPr>
        <p:spPr>
          <a:xfrm>
            <a:off x="6444208" y="4221088"/>
            <a:ext cx="646331" cy="369332"/>
          </a:xfrm>
          <a:prstGeom prst="rect">
            <a:avLst/>
          </a:prstGeom>
        </p:spPr>
        <p:txBody>
          <a:bodyPr wrap="none">
            <a:spAutoFit/>
          </a:bodyPr>
          <a:lstStyle/>
          <a:p>
            <a:r>
              <a:rPr lang="zh-CN" altLang="en-US" dirty="0"/>
              <a:t>赤芍</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痒み止めの漢方薬</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83970" name="Picture 2" descr="C:\Documents and Settings\Administrator\桌面\detail.jpg"/>
          <p:cNvPicPr>
            <a:picLocks noChangeAspect="1" noChangeArrowheads="1"/>
          </p:cNvPicPr>
          <p:nvPr/>
        </p:nvPicPr>
        <p:blipFill>
          <a:blip r:embed="rId2" cstate="print"/>
          <a:srcRect/>
          <a:stretch>
            <a:fillRect/>
          </a:stretch>
        </p:blipFill>
        <p:spPr bwMode="auto">
          <a:xfrm>
            <a:off x="539552" y="1700809"/>
            <a:ext cx="2880320" cy="2016224"/>
          </a:xfrm>
          <a:prstGeom prst="rect">
            <a:avLst/>
          </a:prstGeom>
          <a:noFill/>
        </p:spPr>
      </p:pic>
      <p:sp>
        <p:nvSpPr>
          <p:cNvPr id="5" name="矩形 4"/>
          <p:cNvSpPr/>
          <p:nvPr/>
        </p:nvSpPr>
        <p:spPr>
          <a:xfrm>
            <a:off x="755576" y="1844824"/>
            <a:ext cx="646331" cy="369332"/>
          </a:xfrm>
          <a:prstGeom prst="rect">
            <a:avLst/>
          </a:prstGeom>
        </p:spPr>
        <p:txBody>
          <a:bodyPr wrap="none">
            <a:spAutoFit/>
          </a:bodyPr>
          <a:lstStyle/>
          <a:p>
            <a:r>
              <a:rPr lang="zh-CN" altLang="en-US" dirty="0"/>
              <a:t>蝉衣</a:t>
            </a:r>
          </a:p>
        </p:txBody>
      </p:sp>
      <p:pic>
        <p:nvPicPr>
          <p:cNvPr id="83971" name="Picture 3" descr="C:\Documents and Settings\Administrator\桌面\detail.jpg"/>
          <p:cNvPicPr>
            <a:picLocks noChangeAspect="1" noChangeArrowheads="1"/>
          </p:cNvPicPr>
          <p:nvPr/>
        </p:nvPicPr>
        <p:blipFill>
          <a:blip r:embed="rId3" cstate="print"/>
          <a:srcRect/>
          <a:stretch>
            <a:fillRect/>
          </a:stretch>
        </p:blipFill>
        <p:spPr bwMode="auto">
          <a:xfrm>
            <a:off x="3419873" y="1700809"/>
            <a:ext cx="3096344" cy="1944216"/>
          </a:xfrm>
          <a:prstGeom prst="rect">
            <a:avLst/>
          </a:prstGeom>
          <a:noFill/>
        </p:spPr>
      </p:pic>
      <p:pic>
        <p:nvPicPr>
          <p:cNvPr id="83972" name="Picture 4" descr="C:\Documents and Settings\Administrator\桌面\detail.jpg"/>
          <p:cNvPicPr>
            <a:picLocks noChangeAspect="1" noChangeArrowheads="1"/>
          </p:cNvPicPr>
          <p:nvPr/>
        </p:nvPicPr>
        <p:blipFill>
          <a:blip r:embed="rId4" cstate="print"/>
          <a:srcRect/>
          <a:stretch>
            <a:fillRect/>
          </a:stretch>
        </p:blipFill>
        <p:spPr bwMode="auto">
          <a:xfrm>
            <a:off x="6156176" y="1700808"/>
            <a:ext cx="2520280" cy="1976289"/>
          </a:xfrm>
          <a:prstGeom prst="rect">
            <a:avLst/>
          </a:prstGeom>
          <a:noFill/>
        </p:spPr>
      </p:pic>
      <p:sp>
        <p:nvSpPr>
          <p:cNvPr id="8" name="矩形 7"/>
          <p:cNvSpPr/>
          <p:nvPr/>
        </p:nvSpPr>
        <p:spPr>
          <a:xfrm>
            <a:off x="6156176" y="1844824"/>
            <a:ext cx="877163" cy="369332"/>
          </a:xfrm>
          <a:prstGeom prst="rect">
            <a:avLst/>
          </a:prstGeom>
        </p:spPr>
        <p:txBody>
          <a:bodyPr wrap="none">
            <a:spAutoFit/>
          </a:bodyPr>
          <a:lstStyle/>
          <a:p>
            <a:r>
              <a:rPr lang="zh-CN" altLang="en-US" dirty="0"/>
              <a:t>白鲜皮</a:t>
            </a:r>
          </a:p>
        </p:txBody>
      </p:sp>
      <p:sp>
        <p:nvSpPr>
          <p:cNvPr id="9" name="矩形 8"/>
          <p:cNvSpPr/>
          <p:nvPr/>
        </p:nvSpPr>
        <p:spPr>
          <a:xfrm>
            <a:off x="3635896" y="1844824"/>
            <a:ext cx="646331" cy="369332"/>
          </a:xfrm>
          <a:prstGeom prst="rect">
            <a:avLst/>
          </a:prstGeom>
        </p:spPr>
        <p:txBody>
          <a:bodyPr wrap="none">
            <a:spAutoFit/>
          </a:bodyPr>
          <a:lstStyle/>
          <a:p>
            <a:r>
              <a:rPr lang="zh-CN" altLang="en-US" dirty="0"/>
              <a:t>蜂房</a:t>
            </a:r>
          </a:p>
        </p:txBody>
      </p:sp>
      <p:pic>
        <p:nvPicPr>
          <p:cNvPr id="83973" name="Picture 5" descr="C:\Documents and Settings\Administrator\桌面\detail.jpg"/>
          <p:cNvPicPr>
            <a:picLocks noChangeAspect="1" noChangeArrowheads="1"/>
          </p:cNvPicPr>
          <p:nvPr/>
        </p:nvPicPr>
        <p:blipFill>
          <a:blip r:embed="rId5" cstate="print"/>
          <a:srcRect/>
          <a:stretch>
            <a:fillRect/>
          </a:stretch>
        </p:blipFill>
        <p:spPr bwMode="auto">
          <a:xfrm>
            <a:off x="611560" y="4005064"/>
            <a:ext cx="2736304" cy="1835671"/>
          </a:xfrm>
          <a:prstGeom prst="rect">
            <a:avLst/>
          </a:prstGeom>
          <a:noFill/>
        </p:spPr>
      </p:pic>
      <p:sp>
        <p:nvSpPr>
          <p:cNvPr id="11" name="矩形 10"/>
          <p:cNvSpPr/>
          <p:nvPr/>
        </p:nvSpPr>
        <p:spPr>
          <a:xfrm>
            <a:off x="755576" y="4005064"/>
            <a:ext cx="877163" cy="369332"/>
          </a:xfrm>
          <a:prstGeom prst="rect">
            <a:avLst/>
          </a:prstGeom>
        </p:spPr>
        <p:txBody>
          <a:bodyPr wrap="none">
            <a:spAutoFit/>
          </a:bodyPr>
          <a:lstStyle/>
          <a:p>
            <a:r>
              <a:rPr lang="zh-CN" altLang="en-US" dirty="0"/>
              <a:t>地肤子</a:t>
            </a:r>
          </a:p>
        </p:txBody>
      </p:sp>
      <p:pic>
        <p:nvPicPr>
          <p:cNvPr id="83974" name="Picture 6" descr="C:\Documents and Settings\Administrator\桌面\detail.jpg"/>
          <p:cNvPicPr>
            <a:picLocks noChangeAspect="1" noChangeArrowheads="1"/>
          </p:cNvPicPr>
          <p:nvPr/>
        </p:nvPicPr>
        <p:blipFill>
          <a:blip r:embed="rId6" cstate="print"/>
          <a:srcRect/>
          <a:stretch>
            <a:fillRect/>
          </a:stretch>
        </p:blipFill>
        <p:spPr bwMode="auto">
          <a:xfrm>
            <a:off x="3419873" y="3933056"/>
            <a:ext cx="2664296" cy="2088232"/>
          </a:xfrm>
          <a:prstGeom prst="rect">
            <a:avLst/>
          </a:prstGeom>
          <a:noFill/>
        </p:spPr>
      </p:pic>
      <p:sp>
        <p:nvSpPr>
          <p:cNvPr id="13" name="矩形 12"/>
          <p:cNvSpPr/>
          <p:nvPr/>
        </p:nvSpPr>
        <p:spPr>
          <a:xfrm>
            <a:off x="3563888" y="4653136"/>
            <a:ext cx="877163" cy="369332"/>
          </a:xfrm>
          <a:prstGeom prst="rect">
            <a:avLst/>
          </a:prstGeom>
        </p:spPr>
        <p:txBody>
          <a:bodyPr wrap="none">
            <a:spAutoFit/>
          </a:bodyPr>
          <a:lstStyle/>
          <a:p>
            <a:r>
              <a:rPr lang="zh-CN" altLang="en-US" dirty="0"/>
              <a:t>生牡蛎</a:t>
            </a:r>
          </a:p>
        </p:txBody>
      </p:sp>
      <p:pic>
        <p:nvPicPr>
          <p:cNvPr id="83975" name="Picture 7" descr="C:\Documents and Settings\Administrator\桌面\detail.jpg"/>
          <p:cNvPicPr>
            <a:picLocks noChangeAspect="1" noChangeArrowheads="1"/>
          </p:cNvPicPr>
          <p:nvPr/>
        </p:nvPicPr>
        <p:blipFill>
          <a:blip r:embed="rId7" cstate="print"/>
          <a:srcRect/>
          <a:stretch>
            <a:fillRect/>
          </a:stretch>
        </p:blipFill>
        <p:spPr bwMode="auto">
          <a:xfrm>
            <a:off x="6156176" y="3933056"/>
            <a:ext cx="2520280" cy="2088232"/>
          </a:xfrm>
          <a:prstGeom prst="rect">
            <a:avLst/>
          </a:prstGeom>
          <a:noFill/>
        </p:spPr>
      </p:pic>
      <p:sp>
        <p:nvSpPr>
          <p:cNvPr id="15" name="矩形 14"/>
          <p:cNvSpPr/>
          <p:nvPr/>
        </p:nvSpPr>
        <p:spPr>
          <a:xfrm>
            <a:off x="6228184" y="4077072"/>
            <a:ext cx="877163" cy="369332"/>
          </a:xfrm>
          <a:prstGeom prst="rect">
            <a:avLst/>
          </a:prstGeom>
        </p:spPr>
        <p:txBody>
          <a:bodyPr wrap="none">
            <a:spAutoFit/>
          </a:bodyPr>
          <a:lstStyle/>
          <a:p>
            <a:r>
              <a:rPr lang="zh-CN" altLang="en-US" dirty="0"/>
              <a:t>生龙骨</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鍼灸治療　ツボの選択</a:t>
            </a:r>
            <a:endParaRPr lang="zh-CN" altLang="en-US" dirty="0"/>
          </a:p>
        </p:txBody>
      </p:sp>
      <p:sp>
        <p:nvSpPr>
          <p:cNvPr id="3" name="内容占位符 2"/>
          <p:cNvSpPr>
            <a:spLocks noGrp="1"/>
          </p:cNvSpPr>
          <p:nvPr>
            <p:ph idx="1"/>
          </p:nvPr>
        </p:nvSpPr>
        <p:spPr/>
        <p:txBody>
          <a:bodyPr/>
          <a:lstStyle/>
          <a:p>
            <a:r>
              <a:rPr lang="zh-CN" altLang="en-US" b="1" dirty="0"/>
              <a:t>祛湿</a:t>
            </a:r>
            <a:r>
              <a:rPr lang="en-US" altLang="zh-CN" b="1" dirty="0"/>
              <a:t>——</a:t>
            </a:r>
            <a:r>
              <a:rPr lang="zh-CN" altLang="en-US" b="1" dirty="0"/>
              <a:t>水分、阴陵泉、地机</a:t>
            </a:r>
          </a:p>
          <a:p>
            <a:r>
              <a:rPr lang="zh-CN" altLang="en-US" b="1" dirty="0"/>
              <a:t>健脾益气</a:t>
            </a:r>
            <a:r>
              <a:rPr lang="en-US" altLang="zh-CN" b="1" dirty="0"/>
              <a:t>——</a:t>
            </a:r>
            <a:r>
              <a:rPr lang="zh-CN" altLang="en-US" b="1" dirty="0"/>
              <a:t>百会、气海、足三里</a:t>
            </a:r>
          </a:p>
          <a:p>
            <a:r>
              <a:rPr lang="zh-CN" altLang="en-US" b="1" dirty="0"/>
              <a:t>健脾化痰</a:t>
            </a:r>
            <a:r>
              <a:rPr lang="en-US" altLang="zh-CN" b="1" dirty="0"/>
              <a:t>——</a:t>
            </a:r>
            <a:r>
              <a:rPr lang="zh-CN" altLang="en-US" b="1" dirty="0"/>
              <a:t>丰隆、中脘</a:t>
            </a:r>
          </a:p>
          <a:p>
            <a:r>
              <a:rPr lang="zh-CN" altLang="en-US" b="1" dirty="0"/>
              <a:t>止痒</a:t>
            </a:r>
            <a:r>
              <a:rPr lang="en-US" altLang="zh-CN" b="1" dirty="0"/>
              <a:t>——</a:t>
            </a:r>
            <a:r>
              <a:rPr lang="zh-CN" altLang="en-US" b="1" dirty="0"/>
              <a:t>屋翳、至阴、肩隅、阳溪</a:t>
            </a:r>
          </a:p>
          <a:p>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533400" y="381000"/>
            <a:ext cx="7494984" cy="533400"/>
          </a:xfrm>
        </p:spPr>
        <p:txBody>
          <a:bodyPr>
            <a:normAutofit fontScale="90000"/>
          </a:bodyPr>
          <a:lstStyle/>
          <a:p>
            <a:r>
              <a:rPr lang="zh-CN" altLang="en-US" dirty="0">
                <a:latin typeface="宋体" pitchFamily="2" charset="-122"/>
              </a:rPr>
              <a:t>湿热蕴结型</a:t>
            </a:r>
            <a:r>
              <a:rPr lang="ja-JP" altLang="en-US" dirty="0">
                <a:latin typeface="宋体" pitchFamily="2" charset="-122"/>
              </a:rPr>
              <a:t>熱と湿が貯る</a:t>
            </a:r>
            <a:endParaRPr lang="zh-CN" altLang="en-US" dirty="0">
              <a:latin typeface="宋体" pitchFamily="2" charset="-122"/>
            </a:endParaRPr>
          </a:p>
        </p:txBody>
      </p:sp>
      <p:sp>
        <p:nvSpPr>
          <p:cNvPr id="293891" name="Rectangle 3"/>
          <p:cNvSpPr>
            <a:spLocks noGrp="1" noChangeArrowheads="1"/>
          </p:cNvSpPr>
          <p:nvPr>
            <p:ph type="body" idx="1"/>
          </p:nvPr>
        </p:nvSpPr>
        <p:spPr>
          <a:xfrm>
            <a:off x="457200" y="1371600"/>
            <a:ext cx="8229600" cy="5181600"/>
          </a:xfrm>
        </p:spPr>
        <p:txBody>
          <a:bodyPr/>
          <a:lstStyle/>
          <a:p>
            <a:pPr algn="l"/>
            <a:r>
              <a:rPr lang="zh-CN" altLang="en-US" sz="2400">
                <a:solidFill>
                  <a:schemeClr val="accent1"/>
                </a:solidFill>
                <a:latin typeface="宋体" pitchFamily="2" charset="-122"/>
              </a:rPr>
              <a:t>症状：</a:t>
            </a:r>
            <a:r>
              <a:rPr lang="zh-CN" altLang="en-US" sz="2400">
                <a:latin typeface="宋体" pitchFamily="2" charset="-122"/>
              </a:rPr>
              <a:t>发病急</a:t>
            </a:r>
            <a:r>
              <a:rPr lang="en-US" altLang="zh-CN" sz="2400">
                <a:latin typeface="宋体" pitchFamily="2" charset="-122"/>
              </a:rPr>
              <a:t>,</a:t>
            </a:r>
            <a:r>
              <a:rPr lang="zh-CN" altLang="en-US" sz="2400">
                <a:latin typeface="宋体" pitchFamily="2" charset="-122"/>
              </a:rPr>
              <a:t>局部皮损发红</a:t>
            </a:r>
            <a:r>
              <a:rPr lang="en-US" altLang="zh-CN" sz="2400">
                <a:latin typeface="宋体" pitchFamily="2" charset="-122"/>
              </a:rPr>
              <a:t>,</a:t>
            </a:r>
            <a:r>
              <a:rPr lang="zh-CN" altLang="en-US" sz="2400">
                <a:latin typeface="宋体" pitchFamily="2" charset="-122"/>
              </a:rPr>
              <a:t>初起皮疹为风团样红斑或淡红色扁平小丘疹</a:t>
            </a:r>
            <a:r>
              <a:rPr lang="en-US" altLang="zh-CN" sz="2400">
                <a:latin typeface="宋体" pitchFamily="2" charset="-122"/>
              </a:rPr>
              <a:t>,</a:t>
            </a:r>
            <a:r>
              <a:rPr lang="zh-CN" altLang="en-US" sz="2400">
                <a:latin typeface="宋体" pitchFamily="2" charset="-122"/>
              </a:rPr>
              <a:t>继而皮疹逐渐增多</a:t>
            </a:r>
            <a:r>
              <a:rPr lang="en-US" altLang="zh-CN" sz="2400">
                <a:latin typeface="宋体" pitchFamily="2" charset="-122"/>
              </a:rPr>
              <a:t>, </a:t>
            </a:r>
            <a:r>
              <a:rPr lang="zh-CN" altLang="en-US" sz="2400">
                <a:latin typeface="宋体" pitchFamily="2" charset="-122"/>
              </a:rPr>
              <a:t>栗疹成片</a:t>
            </a:r>
            <a:r>
              <a:rPr lang="en-US" altLang="zh-CN" sz="2400">
                <a:latin typeface="宋体" pitchFamily="2" charset="-122"/>
              </a:rPr>
              <a:t>,</a:t>
            </a:r>
            <a:r>
              <a:rPr lang="zh-CN" altLang="en-US" sz="2400">
                <a:latin typeface="宋体" pitchFamily="2" charset="-122"/>
              </a:rPr>
              <a:t>色淡红或褐黄</a:t>
            </a:r>
            <a:r>
              <a:rPr lang="en-US" altLang="zh-CN" sz="2400">
                <a:latin typeface="宋体" pitchFamily="2" charset="-122"/>
              </a:rPr>
              <a:t>,</a:t>
            </a:r>
            <a:r>
              <a:rPr lang="zh-CN" altLang="en-US" sz="2400">
                <a:latin typeface="宋体" pitchFamily="2" charset="-122"/>
              </a:rPr>
              <a:t>或小水疱密集</a:t>
            </a:r>
            <a:r>
              <a:rPr lang="en-US" altLang="zh-CN" sz="2400">
                <a:latin typeface="宋体" pitchFamily="2" charset="-122"/>
              </a:rPr>
              <a:t>,</a:t>
            </a:r>
            <a:r>
              <a:rPr lang="zh-CN" altLang="en-US" sz="2400">
                <a:latin typeface="宋体" pitchFamily="2" charset="-122"/>
              </a:rPr>
              <a:t>瘙痒无休。伴小溲短赤、大便溏或秘结</a:t>
            </a:r>
            <a:r>
              <a:rPr lang="en-US" altLang="zh-CN" sz="2400">
                <a:latin typeface="宋体" pitchFamily="2" charset="-122"/>
              </a:rPr>
              <a:t>,</a:t>
            </a:r>
            <a:r>
              <a:rPr lang="zh-CN" altLang="en-US" sz="2400">
                <a:latin typeface="宋体" pitchFamily="2" charset="-122"/>
              </a:rPr>
              <a:t>舌质红、苔黄腻</a:t>
            </a:r>
            <a:r>
              <a:rPr lang="en-US" altLang="zh-CN" sz="2400">
                <a:latin typeface="宋体" pitchFamily="2" charset="-122"/>
              </a:rPr>
              <a:t>,</a:t>
            </a:r>
            <a:r>
              <a:rPr lang="zh-CN" altLang="en-US" sz="2400">
                <a:latin typeface="宋体" pitchFamily="2" charset="-122"/>
              </a:rPr>
              <a:t>脉弦数或弦滑。本型多见于儿童期。</a:t>
            </a:r>
          </a:p>
          <a:p>
            <a:pPr algn="l"/>
            <a:r>
              <a:rPr lang="zh-CN" altLang="en-US" sz="2400">
                <a:solidFill>
                  <a:schemeClr val="accent1"/>
                </a:solidFill>
                <a:latin typeface="宋体" pitchFamily="2" charset="-122"/>
              </a:rPr>
              <a:t>治以：</a:t>
            </a:r>
            <a:r>
              <a:rPr lang="zh-CN" altLang="en-US" sz="2400">
                <a:latin typeface="宋体" pitchFamily="2" charset="-122"/>
              </a:rPr>
              <a:t>清热利湿止痒</a:t>
            </a:r>
          </a:p>
          <a:p>
            <a:pPr algn="l"/>
            <a:r>
              <a:rPr lang="zh-CN" altLang="en-US" sz="2400">
                <a:solidFill>
                  <a:schemeClr val="accent1"/>
                </a:solidFill>
                <a:latin typeface="宋体" pitchFamily="2" charset="-122"/>
              </a:rPr>
              <a:t>方药：</a:t>
            </a:r>
            <a:r>
              <a:rPr lang="zh-CN" altLang="en-US" sz="2400">
                <a:latin typeface="宋体" pitchFamily="2" charset="-122"/>
              </a:rPr>
              <a:t>萆解渗湿汤。生地、赤茯苓、黄柏、黄芩、薄荷、泽泻、甘草、地肤子、白鲜皮、滑石等。</a:t>
            </a:r>
          </a:p>
          <a:p>
            <a:r>
              <a:rPr lang="zh-CN" altLang="en-US" sz="2400">
                <a:solidFill>
                  <a:schemeClr val="accent1"/>
                </a:solidFill>
                <a:latin typeface="宋体" pitchFamily="2" charset="-122"/>
              </a:rPr>
              <a:t>加减：</a:t>
            </a:r>
            <a:r>
              <a:rPr lang="zh-CN" altLang="en-US" sz="2400">
                <a:latin typeface="宋体" pitchFamily="2" charset="-122"/>
              </a:rPr>
              <a:t>若伴发热、口苦者</a:t>
            </a:r>
            <a:r>
              <a:rPr lang="en-US" altLang="zh-CN" sz="2400">
                <a:latin typeface="宋体" pitchFamily="2" charset="-122"/>
              </a:rPr>
              <a:t>,</a:t>
            </a:r>
            <a:r>
              <a:rPr lang="zh-CN" altLang="en-US" sz="2400">
                <a:latin typeface="宋体" pitchFamily="2" charset="-122"/>
              </a:rPr>
              <a:t>加用金银花、连翘、黄连</a:t>
            </a:r>
            <a:r>
              <a:rPr lang="en-US" altLang="zh-CN" sz="2400">
                <a:latin typeface="宋体" pitchFamily="2" charset="-122"/>
              </a:rPr>
              <a:t>;</a:t>
            </a:r>
            <a:r>
              <a:rPr lang="zh-CN" altLang="en-US" sz="2400">
                <a:latin typeface="宋体" pitchFamily="2" charset="-122"/>
              </a:rPr>
              <a:t>由于搔抓后继发感染</a:t>
            </a:r>
            <a:r>
              <a:rPr lang="en-US" altLang="zh-CN" sz="2400">
                <a:latin typeface="宋体" pitchFamily="2" charset="-122"/>
              </a:rPr>
              <a:t>,</a:t>
            </a:r>
            <a:r>
              <a:rPr lang="zh-CN" altLang="en-US" sz="2400">
                <a:latin typeface="宋体" pitchFamily="2" charset="-122"/>
              </a:rPr>
              <a:t>加紫地丁、败酱草、大青叶</a:t>
            </a:r>
            <a:r>
              <a:rPr lang="en-US" altLang="zh-CN" sz="2400">
                <a:latin typeface="宋体" pitchFamily="2" charset="-122"/>
              </a:rPr>
              <a:t>;</a:t>
            </a:r>
            <a:r>
              <a:rPr lang="zh-CN" altLang="en-US" sz="2400">
                <a:latin typeface="宋体" pitchFamily="2" charset="-122"/>
              </a:rPr>
              <a:t>瘙痒较甚者</a:t>
            </a:r>
            <a:r>
              <a:rPr lang="en-US" altLang="zh-CN" sz="2400">
                <a:latin typeface="宋体" pitchFamily="2" charset="-122"/>
              </a:rPr>
              <a:t>,</a:t>
            </a:r>
            <a:r>
              <a:rPr lang="zh-CN" altLang="en-US" sz="2400">
                <a:latin typeface="宋体" pitchFamily="2" charset="-122"/>
              </a:rPr>
              <a:t>加蝉衣、蜂房</a:t>
            </a:r>
            <a:r>
              <a:rPr lang="en-US" altLang="zh-CN" sz="2400">
                <a:latin typeface="宋体" pitchFamily="2" charset="-122"/>
              </a:rPr>
              <a:t>;</a:t>
            </a:r>
            <a:r>
              <a:rPr lang="zh-CN" altLang="en-US" sz="2400">
                <a:latin typeface="宋体" pitchFamily="2" charset="-122"/>
              </a:rPr>
              <a:t>渗液较多</a:t>
            </a:r>
            <a:r>
              <a:rPr lang="en-US" altLang="zh-CN" sz="2400">
                <a:latin typeface="宋体" pitchFamily="2" charset="-122"/>
              </a:rPr>
              <a:t>,</a:t>
            </a:r>
            <a:r>
              <a:rPr lang="zh-CN" altLang="en-US" sz="2400">
                <a:latin typeface="宋体" pitchFamily="2" charset="-122"/>
              </a:rPr>
              <a:t>加龙胆草、薏苡仁、车前子。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湿熱を治療する漢方薬</a:t>
            </a:r>
            <a:endParaRPr lang="zh-CN" altLang="en-US" dirty="0"/>
          </a:p>
        </p:txBody>
      </p:sp>
      <p:sp>
        <p:nvSpPr>
          <p:cNvPr id="3" name="内容占位符 2"/>
          <p:cNvSpPr>
            <a:spLocks noGrp="1"/>
          </p:cNvSpPr>
          <p:nvPr>
            <p:ph idx="1"/>
          </p:nvPr>
        </p:nvSpPr>
        <p:spPr>
          <a:xfrm>
            <a:off x="457200" y="1268760"/>
            <a:ext cx="8229600" cy="4857403"/>
          </a:xfrm>
        </p:spPr>
        <p:txBody>
          <a:bodyPr/>
          <a:lstStyle/>
          <a:p>
            <a:endParaRPr lang="zh-CN" altLang="en-US" dirty="0"/>
          </a:p>
        </p:txBody>
      </p:sp>
      <p:pic>
        <p:nvPicPr>
          <p:cNvPr id="84994" name="Picture 2" descr="C:\Documents and Settings\Administrator\桌面\detail.jpg"/>
          <p:cNvPicPr>
            <a:picLocks noChangeAspect="1" noChangeArrowheads="1"/>
          </p:cNvPicPr>
          <p:nvPr/>
        </p:nvPicPr>
        <p:blipFill>
          <a:blip r:embed="rId2" cstate="print"/>
          <a:srcRect/>
          <a:stretch>
            <a:fillRect/>
          </a:stretch>
        </p:blipFill>
        <p:spPr bwMode="auto">
          <a:xfrm>
            <a:off x="611561" y="1916832"/>
            <a:ext cx="2880319" cy="1872207"/>
          </a:xfrm>
          <a:prstGeom prst="rect">
            <a:avLst/>
          </a:prstGeom>
          <a:noFill/>
        </p:spPr>
      </p:pic>
      <p:sp>
        <p:nvSpPr>
          <p:cNvPr id="5" name="矩形 4"/>
          <p:cNvSpPr/>
          <p:nvPr/>
        </p:nvSpPr>
        <p:spPr>
          <a:xfrm>
            <a:off x="899592" y="1988840"/>
            <a:ext cx="646331" cy="369332"/>
          </a:xfrm>
          <a:prstGeom prst="rect">
            <a:avLst/>
          </a:prstGeom>
        </p:spPr>
        <p:txBody>
          <a:bodyPr wrap="none">
            <a:spAutoFit/>
          </a:bodyPr>
          <a:lstStyle/>
          <a:p>
            <a:r>
              <a:rPr lang="zh-CN" altLang="en-US" dirty="0"/>
              <a:t>黄柏</a:t>
            </a:r>
          </a:p>
        </p:txBody>
      </p:sp>
      <p:pic>
        <p:nvPicPr>
          <p:cNvPr id="84995" name="Picture 3" descr="C:\Documents and Settings\Administrator\桌面\detail.jpg"/>
          <p:cNvPicPr>
            <a:picLocks noChangeAspect="1" noChangeArrowheads="1"/>
          </p:cNvPicPr>
          <p:nvPr/>
        </p:nvPicPr>
        <p:blipFill>
          <a:blip r:embed="rId3" cstate="print"/>
          <a:srcRect/>
          <a:stretch>
            <a:fillRect/>
          </a:stretch>
        </p:blipFill>
        <p:spPr bwMode="auto">
          <a:xfrm>
            <a:off x="3707904" y="1772816"/>
            <a:ext cx="2520281" cy="2016225"/>
          </a:xfrm>
          <a:prstGeom prst="rect">
            <a:avLst/>
          </a:prstGeom>
          <a:noFill/>
        </p:spPr>
      </p:pic>
      <p:pic>
        <p:nvPicPr>
          <p:cNvPr id="84996" name="Picture 4" descr="C:\Documents and Settings\Administrator\桌面\detail.jpg"/>
          <p:cNvPicPr>
            <a:picLocks noChangeAspect="1" noChangeArrowheads="1"/>
          </p:cNvPicPr>
          <p:nvPr/>
        </p:nvPicPr>
        <p:blipFill>
          <a:blip r:embed="rId4" cstate="print"/>
          <a:srcRect/>
          <a:stretch>
            <a:fillRect/>
          </a:stretch>
        </p:blipFill>
        <p:spPr bwMode="auto">
          <a:xfrm>
            <a:off x="6084168" y="1772816"/>
            <a:ext cx="2664296" cy="2257673"/>
          </a:xfrm>
          <a:prstGeom prst="rect">
            <a:avLst/>
          </a:prstGeom>
          <a:noFill/>
        </p:spPr>
      </p:pic>
      <p:pic>
        <p:nvPicPr>
          <p:cNvPr id="84997" name="Picture 5" descr="C:\Documents and Settings\Administrator\桌面\detail.jpg"/>
          <p:cNvPicPr>
            <a:picLocks noChangeAspect="1" noChangeArrowheads="1"/>
          </p:cNvPicPr>
          <p:nvPr/>
        </p:nvPicPr>
        <p:blipFill>
          <a:blip r:embed="rId5" cstate="print"/>
          <a:srcRect/>
          <a:stretch>
            <a:fillRect/>
          </a:stretch>
        </p:blipFill>
        <p:spPr bwMode="auto">
          <a:xfrm>
            <a:off x="539552" y="4077072"/>
            <a:ext cx="3096345" cy="2210892"/>
          </a:xfrm>
          <a:prstGeom prst="rect">
            <a:avLst/>
          </a:prstGeom>
          <a:noFill/>
        </p:spPr>
      </p:pic>
      <p:sp>
        <p:nvSpPr>
          <p:cNvPr id="9" name="矩形 8"/>
          <p:cNvSpPr/>
          <p:nvPr/>
        </p:nvSpPr>
        <p:spPr>
          <a:xfrm>
            <a:off x="827584" y="5877272"/>
            <a:ext cx="646331" cy="369332"/>
          </a:xfrm>
          <a:prstGeom prst="rect">
            <a:avLst/>
          </a:prstGeom>
        </p:spPr>
        <p:txBody>
          <a:bodyPr wrap="none">
            <a:spAutoFit/>
          </a:bodyPr>
          <a:lstStyle/>
          <a:p>
            <a:r>
              <a:rPr lang="zh-CN" altLang="en-US" dirty="0"/>
              <a:t>泽泻</a:t>
            </a:r>
          </a:p>
        </p:txBody>
      </p:sp>
      <p:pic>
        <p:nvPicPr>
          <p:cNvPr id="84998" name="Picture 6" descr="C:\Documents and Settings\Administrator\桌面\detail.jpg"/>
          <p:cNvPicPr>
            <a:picLocks noChangeAspect="1" noChangeArrowheads="1"/>
          </p:cNvPicPr>
          <p:nvPr/>
        </p:nvPicPr>
        <p:blipFill>
          <a:blip r:embed="rId6" cstate="print"/>
          <a:srcRect/>
          <a:stretch>
            <a:fillRect/>
          </a:stretch>
        </p:blipFill>
        <p:spPr bwMode="auto">
          <a:xfrm>
            <a:off x="3851920" y="3933056"/>
            <a:ext cx="2391271" cy="2160240"/>
          </a:xfrm>
          <a:prstGeom prst="rect">
            <a:avLst/>
          </a:prstGeom>
          <a:noFill/>
        </p:spPr>
      </p:pic>
      <p:sp>
        <p:nvSpPr>
          <p:cNvPr id="11" name="矩形 10"/>
          <p:cNvSpPr/>
          <p:nvPr/>
        </p:nvSpPr>
        <p:spPr>
          <a:xfrm>
            <a:off x="4932040" y="5229200"/>
            <a:ext cx="934871" cy="369332"/>
          </a:xfrm>
          <a:prstGeom prst="rect">
            <a:avLst/>
          </a:prstGeom>
        </p:spPr>
        <p:txBody>
          <a:bodyPr wrap="none">
            <a:spAutoFit/>
          </a:bodyPr>
          <a:lstStyle/>
          <a:p>
            <a:r>
              <a:rPr lang="zh-CN" altLang="en-US" dirty="0"/>
              <a:t>蒲公英</a:t>
            </a:r>
            <a:r>
              <a:rPr lang="en-US" altLang="zh-CN" dirty="0"/>
              <a:t>·</a:t>
            </a:r>
            <a:endParaRPr lang="zh-CN" altLang="en-US" dirty="0"/>
          </a:p>
        </p:txBody>
      </p:sp>
      <p:pic>
        <p:nvPicPr>
          <p:cNvPr id="84999" name="Picture 7" descr="C:\Documents and Settings\Administrator\桌面\detail.jpg"/>
          <p:cNvPicPr>
            <a:picLocks noChangeAspect="1" noChangeArrowheads="1"/>
          </p:cNvPicPr>
          <p:nvPr/>
        </p:nvPicPr>
        <p:blipFill>
          <a:blip r:embed="rId7" cstate="print"/>
          <a:srcRect/>
          <a:stretch>
            <a:fillRect/>
          </a:stretch>
        </p:blipFill>
        <p:spPr bwMode="auto">
          <a:xfrm>
            <a:off x="6444208" y="4005064"/>
            <a:ext cx="2369517" cy="2088232"/>
          </a:xfrm>
          <a:prstGeom prst="rect">
            <a:avLst/>
          </a:prstGeom>
          <a:noFill/>
        </p:spPr>
      </p:pic>
      <p:sp>
        <p:nvSpPr>
          <p:cNvPr id="13" name="矩形 12"/>
          <p:cNvSpPr/>
          <p:nvPr/>
        </p:nvSpPr>
        <p:spPr>
          <a:xfrm>
            <a:off x="6444208" y="5661248"/>
            <a:ext cx="877163" cy="369332"/>
          </a:xfrm>
          <a:prstGeom prst="rect">
            <a:avLst/>
          </a:prstGeom>
        </p:spPr>
        <p:txBody>
          <a:bodyPr wrap="none">
            <a:spAutoFit/>
          </a:bodyPr>
          <a:lstStyle/>
          <a:p>
            <a:r>
              <a:rPr lang="zh-CN" altLang="en-US" dirty="0"/>
              <a:t>败酱草</a:t>
            </a:r>
          </a:p>
        </p:txBody>
      </p:sp>
      <p:sp>
        <p:nvSpPr>
          <p:cNvPr id="14" name="矩形 13"/>
          <p:cNvSpPr/>
          <p:nvPr/>
        </p:nvSpPr>
        <p:spPr>
          <a:xfrm>
            <a:off x="6156176" y="1916832"/>
            <a:ext cx="646331" cy="369332"/>
          </a:xfrm>
          <a:prstGeom prst="rect">
            <a:avLst/>
          </a:prstGeom>
        </p:spPr>
        <p:txBody>
          <a:bodyPr wrap="none">
            <a:spAutoFit/>
          </a:bodyPr>
          <a:lstStyle/>
          <a:p>
            <a:r>
              <a:rPr lang="zh-CN" altLang="en-US" dirty="0"/>
              <a:t>黄连</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鍼灸治療　ツボの選択</a:t>
            </a:r>
            <a:endParaRPr lang="zh-CN" altLang="en-US" dirty="0"/>
          </a:p>
        </p:txBody>
      </p:sp>
      <p:sp>
        <p:nvSpPr>
          <p:cNvPr id="3" name="内容占位符 2"/>
          <p:cNvSpPr>
            <a:spLocks noGrp="1"/>
          </p:cNvSpPr>
          <p:nvPr>
            <p:ph idx="1"/>
          </p:nvPr>
        </p:nvSpPr>
        <p:spPr/>
        <p:txBody>
          <a:bodyPr/>
          <a:lstStyle/>
          <a:p>
            <a:r>
              <a:rPr lang="zh-CN" altLang="en-US" b="1" dirty="0"/>
              <a:t>清热</a:t>
            </a:r>
            <a:r>
              <a:rPr lang="en-US" altLang="zh-CN" b="1" dirty="0"/>
              <a:t>——</a:t>
            </a:r>
            <a:r>
              <a:rPr lang="zh-CN" altLang="en-US" b="1" dirty="0"/>
              <a:t>曲池、二间、内庭、行间</a:t>
            </a:r>
          </a:p>
          <a:p>
            <a:r>
              <a:rPr lang="zh-CN" altLang="en-US" b="1" dirty="0"/>
              <a:t>祛湿</a:t>
            </a:r>
            <a:r>
              <a:rPr lang="en-US" altLang="zh-CN" b="1" dirty="0"/>
              <a:t>——</a:t>
            </a:r>
            <a:r>
              <a:rPr lang="zh-CN" altLang="en-US" b="1" dirty="0"/>
              <a:t>水分、阴陵泉、地机</a:t>
            </a:r>
          </a:p>
          <a:p>
            <a:r>
              <a:rPr lang="zh-CN" altLang="en-US" b="1" dirty="0"/>
              <a:t>通腑泄热</a:t>
            </a:r>
            <a:r>
              <a:rPr lang="en-US" altLang="zh-CN" b="1" dirty="0"/>
              <a:t>——</a:t>
            </a:r>
            <a:r>
              <a:rPr lang="zh-CN" altLang="en-US" b="1" dirty="0"/>
              <a:t>天枢、上巨虚、内庭</a:t>
            </a:r>
          </a:p>
          <a:p>
            <a:r>
              <a:rPr lang="zh-CN" altLang="en-US" b="1" dirty="0"/>
              <a:t>健脾化痰</a:t>
            </a:r>
            <a:r>
              <a:rPr lang="en-US" altLang="zh-CN" b="1" dirty="0"/>
              <a:t>——</a:t>
            </a:r>
            <a:r>
              <a:rPr lang="zh-CN" altLang="en-US" b="1" dirty="0"/>
              <a:t>丰隆、中脘</a:t>
            </a:r>
          </a:p>
          <a:p>
            <a:r>
              <a:rPr lang="zh-CN" altLang="en-US" b="1" dirty="0"/>
              <a:t>宁心安神</a:t>
            </a:r>
            <a:r>
              <a:rPr lang="en-US" altLang="zh-CN" b="1" dirty="0"/>
              <a:t>——</a:t>
            </a:r>
            <a:r>
              <a:rPr lang="zh-CN" altLang="en-US" b="1" dirty="0"/>
              <a:t>印堂、神门、三阴交</a:t>
            </a:r>
          </a:p>
          <a:p>
            <a:r>
              <a:rPr lang="zh-CN" altLang="en-US" b="1" dirty="0"/>
              <a:t>止痒</a:t>
            </a:r>
            <a:r>
              <a:rPr lang="en-US" altLang="zh-CN" b="1" dirty="0"/>
              <a:t>——</a:t>
            </a:r>
            <a:r>
              <a:rPr lang="zh-CN" altLang="en-US" b="1" dirty="0"/>
              <a:t>屋翳、至阴、肩隅、阳溪</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764704"/>
            <a:ext cx="8229600" cy="5832648"/>
          </a:xfrm>
        </p:spPr>
        <p:txBody>
          <a:bodyPr>
            <a:normAutofit/>
          </a:bodyPr>
          <a:lstStyle/>
          <a:p>
            <a:r>
              <a:rPr lang="ja-JP" altLang="en-US" dirty="0"/>
              <a:t>生活環境因子による水分</a:t>
            </a:r>
            <a:endParaRPr lang="en-US" altLang="ja-JP" dirty="0"/>
          </a:p>
          <a:p>
            <a:r>
              <a:rPr lang="ja-JP" altLang="en-US" dirty="0"/>
              <a:t>喪失やセラミド不足を改善</a:t>
            </a:r>
            <a:endParaRPr lang="en-US" altLang="ja-JP" dirty="0"/>
          </a:p>
          <a:p>
            <a:r>
              <a:rPr lang="ja-JP" altLang="en-US" dirty="0"/>
              <a:t>して、アレルゲンからの</a:t>
            </a:r>
            <a:endParaRPr lang="en-US" altLang="ja-JP" dirty="0"/>
          </a:p>
          <a:p>
            <a:r>
              <a:rPr lang="ja-JP" altLang="en-US" dirty="0"/>
              <a:t>防御、外界からの刺激を</a:t>
            </a:r>
            <a:endParaRPr lang="en-US" altLang="ja-JP" dirty="0"/>
          </a:p>
          <a:p>
            <a:r>
              <a:rPr lang="ja-JP" altLang="en-US" dirty="0"/>
              <a:t>軽減させる。</a:t>
            </a:r>
          </a:p>
          <a:p>
            <a:r>
              <a:rPr lang="ja-JP" altLang="en-US" dirty="0"/>
              <a:t>脂肪、保湿剤でのスキンケア</a:t>
            </a:r>
            <a:endParaRPr lang="en-US" altLang="ja-JP" dirty="0"/>
          </a:p>
          <a:p>
            <a:r>
              <a:rPr lang="ja-JP" altLang="en-US" dirty="0"/>
              <a:t>対策、石鹸の工夫、</a:t>
            </a:r>
            <a:endParaRPr lang="en-US" altLang="ja-JP" dirty="0"/>
          </a:p>
          <a:p>
            <a:r>
              <a:rPr lang="ja-JP" altLang="en-US" dirty="0"/>
              <a:t>防ダニ布団、衣類の工夫</a:t>
            </a:r>
            <a:endParaRPr lang="en-US" altLang="ja-JP" dirty="0"/>
          </a:p>
          <a:p>
            <a:r>
              <a:rPr lang="ja-JP" altLang="en-US" dirty="0"/>
              <a:t>などの生活アドバイス。</a:t>
            </a:r>
          </a:p>
          <a:p>
            <a:endParaRPr lang="zh-CN" altLang="en-US" dirty="0"/>
          </a:p>
        </p:txBody>
      </p:sp>
      <p:pic>
        <p:nvPicPr>
          <p:cNvPr id="68610" name="Picture 2" descr="C:\Documents and Settings\Administrator\桌面\img2.png"/>
          <p:cNvPicPr>
            <a:picLocks noChangeAspect="1" noChangeArrowheads="1"/>
          </p:cNvPicPr>
          <p:nvPr/>
        </p:nvPicPr>
        <p:blipFill>
          <a:blip r:embed="rId2" cstate="print"/>
          <a:srcRect/>
          <a:stretch>
            <a:fillRect/>
          </a:stretch>
        </p:blipFill>
        <p:spPr bwMode="auto">
          <a:xfrm>
            <a:off x="5724128" y="260648"/>
            <a:ext cx="2808312" cy="5904656"/>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533400" y="381000"/>
            <a:ext cx="7481888" cy="1143000"/>
          </a:xfrm>
        </p:spPr>
        <p:txBody>
          <a:bodyPr>
            <a:normAutofit fontScale="90000"/>
          </a:bodyPr>
          <a:lstStyle/>
          <a:p>
            <a:r>
              <a:rPr lang="zh-CN" altLang="en-US" sz="4000" dirty="0">
                <a:latin typeface="宋体" pitchFamily="2" charset="-122"/>
              </a:rPr>
              <a:t>血虚风燥型</a:t>
            </a:r>
            <a:r>
              <a:rPr lang="ja-JP" altLang="en-US" sz="4000" dirty="0">
                <a:latin typeface="宋体" pitchFamily="2" charset="-122"/>
              </a:rPr>
              <a:t>血虚で肌栄養不足乾燥</a:t>
            </a:r>
            <a:endParaRPr lang="zh-CN" altLang="en-US" sz="4000" dirty="0">
              <a:latin typeface="宋体" pitchFamily="2" charset="-122"/>
            </a:endParaRPr>
          </a:p>
        </p:txBody>
      </p:sp>
      <p:sp>
        <p:nvSpPr>
          <p:cNvPr id="355331" name="Rectangle 3"/>
          <p:cNvSpPr>
            <a:spLocks noGrp="1" noChangeArrowheads="1"/>
          </p:cNvSpPr>
          <p:nvPr>
            <p:ph type="body" idx="1"/>
          </p:nvPr>
        </p:nvSpPr>
        <p:spPr/>
        <p:txBody>
          <a:bodyPr/>
          <a:lstStyle/>
          <a:p>
            <a:pPr algn="l">
              <a:lnSpc>
                <a:spcPct val="90000"/>
              </a:lnSpc>
            </a:pPr>
            <a:r>
              <a:rPr lang="zh-CN" altLang="en-US" sz="2400" dirty="0">
                <a:solidFill>
                  <a:schemeClr val="accent1"/>
                </a:solidFill>
                <a:latin typeface="宋体" pitchFamily="2" charset="-122"/>
              </a:rPr>
              <a:t>症状</a:t>
            </a:r>
            <a:r>
              <a:rPr lang="zh-CN" altLang="en-US" sz="2400" dirty="0">
                <a:latin typeface="宋体" pitchFamily="2" charset="-122"/>
              </a:rPr>
              <a:t>：患者病情迁延</a:t>
            </a:r>
            <a:r>
              <a:rPr lang="en-US" altLang="zh-CN" sz="2400" dirty="0">
                <a:latin typeface="宋体" pitchFamily="2" charset="-122"/>
              </a:rPr>
              <a:t>,</a:t>
            </a:r>
            <a:r>
              <a:rPr lang="zh-CN" altLang="en-US" sz="2400" dirty="0">
                <a:latin typeface="宋体" pitchFamily="2" charset="-122"/>
              </a:rPr>
              <a:t>反复发作。皮损色淡、或灰白</a:t>
            </a:r>
            <a:r>
              <a:rPr lang="en-US" altLang="zh-CN" sz="2400" dirty="0">
                <a:latin typeface="宋体" pitchFamily="2" charset="-122"/>
              </a:rPr>
              <a:t>,</a:t>
            </a:r>
            <a:r>
              <a:rPr lang="zh-CN" altLang="en-US" sz="2400" dirty="0">
                <a:latin typeface="宋体" pitchFamily="2" charset="-122"/>
              </a:rPr>
              <a:t>皮肤肥厚、粗糙、干燥。脱屑瘙痒</a:t>
            </a:r>
            <a:r>
              <a:rPr lang="en-US" altLang="zh-CN" sz="2400" dirty="0">
                <a:latin typeface="宋体" pitchFamily="2" charset="-122"/>
              </a:rPr>
              <a:t>,</a:t>
            </a:r>
            <a:r>
              <a:rPr lang="zh-CN" altLang="en-US" sz="2400" dirty="0">
                <a:latin typeface="宋体" pitchFamily="2" charset="-122"/>
              </a:rPr>
              <a:t>伴抓痕、血痂、色素沉着。口干欠津</a:t>
            </a:r>
            <a:r>
              <a:rPr lang="en-US" altLang="zh-CN" sz="2400" dirty="0">
                <a:latin typeface="宋体" pitchFamily="2" charset="-122"/>
              </a:rPr>
              <a:t>,</a:t>
            </a:r>
            <a:r>
              <a:rPr lang="zh-CN" altLang="en-US" sz="2400" dirty="0">
                <a:latin typeface="宋体" pitchFamily="2" charset="-122"/>
              </a:rPr>
              <a:t>舌质红或淡、苔少</a:t>
            </a:r>
            <a:r>
              <a:rPr lang="en-US" altLang="zh-CN" sz="2400" dirty="0">
                <a:latin typeface="宋体" pitchFamily="2" charset="-122"/>
              </a:rPr>
              <a:t>,</a:t>
            </a:r>
            <a:r>
              <a:rPr lang="zh-CN" altLang="en-US" sz="2400" dirty="0">
                <a:latin typeface="宋体" pitchFamily="2" charset="-122"/>
              </a:rPr>
              <a:t>脉沉细或细弱。本型多见于成人期。</a:t>
            </a:r>
          </a:p>
          <a:p>
            <a:pPr algn="l">
              <a:lnSpc>
                <a:spcPct val="90000"/>
              </a:lnSpc>
            </a:pPr>
            <a:r>
              <a:rPr lang="zh-CN" altLang="en-US" sz="2400" dirty="0">
                <a:solidFill>
                  <a:schemeClr val="accent1"/>
                </a:solidFill>
                <a:latin typeface="宋体" pitchFamily="2" charset="-122"/>
              </a:rPr>
              <a:t>治法：</a:t>
            </a:r>
            <a:r>
              <a:rPr lang="zh-CN" altLang="en-US" sz="2400" dirty="0">
                <a:latin typeface="宋体" pitchFamily="2" charset="-122"/>
              </a:rPr>
              <a:t>滋阴养血、润燥息风止痒</a:t>
            </a:r>
          </a:p>
          <a:p>
            <a:pPr algn="l">
              <a:lnSpc>
                <a:spcPct val="90000"/>
              </a:lnSpc>
            </a:pPr>
            <a:r>
              <a:rPr lang="zh-CN" altLang="en-US" sz="2400" dirty="0">
                <a:solidFill>
                  <a:schemeClr val="accent1"/>
                </a:solidFill>
                <a:latin typeface="宋体" pitchFamily="2" charset="-122"/>
              </a:rPr>
              <a:t>方药：</a:t>
            </a:r>
            <a:r>
              <a:rPr lang="zh-CN" altLang="en-US" sz="2400" dirty="0">
                <a:latin typeface="宋体" pitchFamily="2" charset="-122"/>
              </a:rPr>
              <a:t>当归饮子</a:t>
            </a:r>
            <a:r>
              <a:rPr lang="en-US" altLang="zh-CN" sz="2400" dirty="0">
                <a:latin typeface="宋体" pitchFamily="2" charset="-122"/>
              </a:rPr>
              <a:t>,</a:t>
            </a:r>
            <a:r>
              <a:rPr lang="zh-CN" altLang="en-US" sz="2400" dirty="0">
                <a:latin typeface="宋体" pitchFamily="2" charset="-122"/>
              </a:rPr>
              <a:t>养血润肤饮。熟地黄、生地黄、麦冬、当归、赤芍、白芍、鸡血藤、防风、荆芥、蝉衣、胡麻仁、首乌藤、白蒺藜、大枣。</a:t>
            </a:r>
          </a:p>
          <a:p>
            <a:pPr>
              <a:lnSpc>
                <a:spcPct val="90000"/>
              </a:lnSpc>
            </a:pPr>
            <a:r>
              <a:rPr lang="zh-CN" altLang="en-US" sz="2400" dirty="0">
                <a:solidFill>
                  <a:schemeClr val="accent1"/>
                </a:solidFill>
                <a:latin typeface="宋体" pitchFamily="2" charset="-122"/>
              </a:rPr>
              <a:t>加减</a:t>
            </a:r>
            <a:r>
              <a:rPr lang="en-US" altLang="zh-CN" sz="2400" dirty="0">
                <a:solidFill>
                  <a:schemeClr val="accent1"/>
                </a:solidFill>
                <a:latin typeface="宋体" pitchFamily="2" charset="-122"/>
              </a:rPr>
              <a:t>:</a:t>
            </a:r>
            <a:r>
              <a:rPr lang="zh-CN" altLang="en-US" sz="2400" dirty="0">
                <a:latin typeface="宋体" pitchFamily="2" charset="-122"/>
              </a:rPr>
              <a:t>气虚明显者</a:t>
            </a:r>
            <a:r>
              <a:rPr lang="en-US" altLang="zh-CN" sz="2400" dirty="0">
                <a:latin typeface="宋体" pitchFamily="2" charset="-122"/>
              </a:rPr>
              <a:t>,</a:t>
            </a:r>
            <a:r>
              <a:rPr lang="zh-CN" altLang="en-US" sz="2400" dirty="0">
                <a:latin typeface="宋体" pitchFamily="2" charset="-122"/>
              </a:rPr>
              <a:t>酌加黄芪、党参</a:t>
            </a:r>
            <a:r>
              <a:rPr lang="en-US" altLang="zh-CN" sz="2400" dirty="0">
                <a:latin typeface="宋体" pitchFamily="2" charset="-122"/>
              </a:rPr>
              <a:t>;</a:t>
            </a:r>
            <a:r>
              <a:rPr lang="zh-CN" altLang="en-US" sz="2400" dirty="0">
                <a:latin typeface="宋体" pitchFamily="2" charset="-122"/>
              </a:rPr>
              <a:t>皮肤干燥明显者</a:t>
            </a:r>
            <a:r>
              <a:rPr lang="en-US" altLang="zh-CN" sz="2400" dirty="0">
                <a:latin typeface="宋体" pitchFamily="2" charset="-122"/>
              </a:rPr>
              <a:t>,</a:t>
            </a:r>
            <a:r>
              <a:rPr lang="zh-CN" altLang="en-US" sz="2400" dirty="0">
                <a:latin typeface="宋体" pitchFamily="2" charset="-122"/>
              </a:rPr>
              <a:t>酌加玉竹、菟丝子</a:t>
            </a:r>
            <a:r>
              <a:rPr lang="en-US" altLang="zh-CN" sz="2400" dirty="0">
                <a:latin typeface="宋体" pitchFamily="2" charset="-122"/>
              </a:rPr>
              <a:t>;</a:t>
            </a:r>
            <a:r>
              <a:rPr lang="zh-CN" altLang="en-US" sz="2400" dirty="0">
                <a:latin typeface="宋体" pitchFamily="2" charset="-122"/>
              </a:rPr>
              <a:t>痒甚</a:t>
            </a:r>
            <a:r>
              <a:rPr lang="en-US" altLang="zh-CN" sz="2400" dirty="0">
                <a:latin typeface="宋体" pitchFamily="2" charset="-122"/>
              </a:rPr>
              <a:t>,</a:t>
            </a:r>
            <a:r>
              <a:rPr lang="zh-CN" altLang="en-US" sz="2400" dirty="0">
                <a:latin typeface="宋体" pitchFamily="2" charset="-122"/>
              </a:rPr>
              <a:t>加皂刺、蜂房</a:t>
            </a:r>
            <a:r>
              <a:rPr lang="en-US" altLang="zh-CN" sz="2400" dirty="0">
                <a:latin typeface="宋体" pitchFamily="2" charset="-122"/>
              </a:rPr>
              <a:t>;</a:t>
            </a:r>
            <a:r>
              <a:rPr lang="zh-CN" altLang="en-US" sz="2400" dirty="0">
                <a:latin typeface="宋体" pitchFamily="2" charset="-122"/>
              </a:rPr>
              <a:t>鳞屑较多</a:t>
            </a:r>
            <a:r>
              <a:rPr lang="en-US" altLang="zh-CN" sz="2400" dirty="0">
                <a:latin typeface="宋体" pitchFamily="2" charset="-122"/>
              </a:rPr>
              <a:t>,</a:t>
            </a:r>
            <a:r>
              <a:rPr lang="zh-CN" altLang="en-US" sz="2400" dirty="0">
                <a:latin typeface="宋体" pitchFamily="2" charset="-122"/>
              </a:rPr>
              <a:t>加沙参、麦门冬、首乌</a:t>
            </a:r>
            <a:r>
              <a:rPr lang="en-US" altLang="zh-CN" sz="2400" dirty="0">
                <a:latin typeface="宋体" pitchFamily="2" charset="-122"/>
              </a:rPr>
              <a:t>;</a:t>
            </a:r>
            <a:r>
              <a:rPr lang="zh-CN" altLang="en-US" sz="2400" dirty="0">
                <a:latin typeface="宋体" pitchFamily="2" charset="-122"/>
              </a:rPr>
              <a:t>夜间瘙痒较甚者</a:t>
            </a:r>
            <a:r>
              <a:rPr lang="en-US" altLang="zh-CN" sz="2400" dirty="0">
                <a:latin typeface="宋体" pitchFamily="2" charset="-122"/>
              </a:rPr>
              <a:t>,</a:t>
            </a:r>
            <a:r>
              <a:rPr lang="zh-CN" altLang="en-US" sz="2400" dirty="0">
                <a:latin typeface="宋体" pitchFamily="2" charset="-122"/>
              </a:rPr>
              <a:t>酌加生牡蛎、生龙骨</a:t>
            </a:r>
            <a:r>
              <a:rPr lang="en-US" altLang="zh-CN" sz="2400" dirty="0">
                <a:latin typeface="宋体" pitchFamily="2" charset="-122"/>
              </a:rPr>
              <a:t>;</a:t>
            </a:r>
            <a:r>
              <a:rPr lang="zh-CN" altLang="en-US" sz="2400" dirty="0">
                <a:latin typeface="宋体" pitchFamily="2" charset="-122"/>
              </a:rPr>
              <a:t>伴失眠多梦</a:t>
            </a:r>
            <a:r>
              <a:rPr lang="en-US" altLang="zh-CN" sz="2400" dirty="0">
                <a:latin typeface="宋体" pitchFamily="2" charset="-122"/>
              </a:rPr>
              <a:t>,</a:t>
            </a:r>
            <a:r>
              <a:rPr lang="zh-CN" altLang="en-US" sz="2400" dirty="0">
                <a:latin typeface="宋体" pitchFamily="2" charset="-122"/>
              </a:rPr>
              <a:t>加柏子仁、酸枣仁、茯神、夜交藤。</a:t>
            </a:r>
          </a:p>
          <a:p>
            <a:pPr>
              <a:lnSpc>
                <a:spcPct val="90000"/>
              </a:lnSpc>
            </a:pPr>
            <a:endParaRPr lang="en-US" altLang="zh-CN" sz="2400" dirty="0">
              <a:latin typeface="宋体"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陰液血を補助、肌を潤う漢方薬</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86018" name="Picture 2" descr="C:\Documents and Settings\Administrator\桌面\detail.jpg"/>
          <p:cNvPicPr>
            <a:picLocks noChangeAspect="1" noChangeArrowheads="1"/>
          </p:cNvPicPr>
          <p:nvPr/>
        </p:nvPicPr>
        <p:blipFill>
          <a:blip r:embed="rId2" cstate="print"/>
          <a:srcRect/>
          <a:stretch>
            <a:fillRect/>
          </a:stretch>
        </p:blipFill>
        <p:spPr bwMode="auto">
          <a:xfrm>
            <a:off x="539552" y="1700808"/>
            <a:ext cx="3089348" cy="1713781"/>
          </a:xfrm>
          <a:prstGeom prst="rect">
            <a:avLst/>
          </a:prstGeom>
          <a:noFill/>
        </p:spPr>
      </p:pic>
      <p:sp>
        <p:nvSpPr>
          <p:cNvPr id="5" name="矩形 4"/>
          <p:cNvSpPr/>
          <p:nvPr/>
        </p:nvSpPr>
        <p:spPr>
          <a:xfrm>
            <a:off x="539552" y="1772816"/>
            <a:ext cx="877163" cy="369332"/>
          </a:xfrm>
          <a:prstGeom prst="rect">
            <a:avLst/>
          </a:prstGeom>
        </p:spPr>
        <p:txBody>
          <a:bodyPr wrap="none">
            <a:spAutoFit/>
          </a:bodyPr>
          <a:lstStyle/>
          <a:p>
            <a:r>
              <a:rPr lang="zh-CN" altLang="en-US" dirty="0"/>
              <a:t>熟地黄</a:t>
            </a:r>
          </a:p>
        </p:txBody>
      </p:sp>
      <p:pic>
        <p:nvPicPr>
          <p:cNvPr id="86019" name="Picture 3" descr="C:\Documents and Settings\Administrator\桌面\u=2320149680,17789266&amp;fm=27&amp;gp=0.jpg"/>
          <p:cNvPicPr>
            <a:picLocks noChangeAspect="1" noChangeArrowheads="1"/>
          </p:cNvPicPr>
          <p:nvPr/>
        </p:nvPicPr>
        <p:blipFill>
          <a:blip r:embed="rId3" cstate="print"/>
          <a:srcRect/>
          <a:stretch>
            <a:fillRect/>
          </a:stretch>
        </p:blipFill>
        <p:spPr bwMode="auto">
          <a:xfrm>
            <a:off x="3275856" y="1628800"/>
            <a:ext cx="2880321" cy="2163490"/>
          </a:xfrm>
          <a:prstGeom prst="rect">
            <a:avLst/>
          </a:prstGeom>
          <a:noFill/>
        </p:spPr>
      </p:pic>
      <p:sp>
        <p:nvSpPr>
          <p:cNvPr id="7" name="矩形 6"/>
          <p:cNvSpPr/>
          <p:nvPr/>
        </p:nvSpPr>
        <p:spPr>
          <a:xfrm>
            <a:off x="3419872" y="1772816"/>
            <a:ext cx="877163" cy="369332"/>
          </a:xfrm>
          <a:prstGeom prst="rect">
            <a:avLst/>
          </a:prstGeom>
        </p:spPr>
        <p:txBody>
          <a:bodyPr wrap="none">
            <a:spAutoFit/>
          </a:bodyPr>
          <a:lstStyle/>
          <a:p>
            <a:r>
              <a:rPr lang="zh-CN" altLang="en-US" dirty="0"/>
              <a:t>何首乌</a:t>
            </a:r>
          </a:p>
        </p:txBody>
      </p:sp>
      <p:pic>
        <p:nvPicPr>
          <p:cNvPr id="86020" name="Picture 4" descr="C:\Documents and Settings\Administrator\桌面\detail.jpg"/>
          <p:cNvPicPr>
            <a:picLocks noChangeAspect="1" noChangeArrowheads="1"/>
          </p:cNvPicPr>
          <p:nvPr/>
        </p:nvPicPr>
        <p:blipFill>
          <a:blip r:embed="rId4" cstate="print"/>
          <a:srcRect/>
          <a:stretch>
            <a:fillRect/>
          </a:stretch>
        </p:blipFill>
        <p:spPr bwMode="auto">
          <a:xfrm>
            <a:off x="6228184" y="1772816"/>
            <a:ext cx="2242914" cy="1728192"/>
          </a:xfrm>
          <a:prstGeom prst="rect">
            <a:avLst/>
          </a:prstGeom>
          <a:noFill/>
        </p:spPr>
      </p:pic>
      <p:sp>
        <p:nvSpPr>
          <p:cNvPr id="9" name="矩形 8"/>
          <p:cNvSpPr/>
          <p:nvPr/>
        </p:nvSpPr>
        <p:spPr>
          <a:xfrm>
            <a:off x="6228184" y="1844824"/>
            <a:ext cx="646331" cy="369332"/>
          </a:xfrm>
          <a:prstGeom prst="rect">
            <a:avLst/>
          </a:prstGeom>
        </p:spPr>
        <p:txBody>
          <a:bodyPr wrap="none">
            <a:spAutoFit/>
          </a:bodyPr>
          <a:lstStyle/>
          <a:p>
            <a:r>
              <a:rPr lang="zh-CN" altLang="en-US" dirty="0"/>
              <a:t>大枣</a:t>
            </a:r>
          </a:p>
        </p:txBody>
      </p:sp>
      <p:pic>
        <p:nvPicPr>
          <p:cNvPr id="86021" name="Picture 5" descr="C:\Documents and Settings\Administrator\桌面\u=3477810342,910812930&amp;fm=27&amp;gp=0.jpg"/>
          <p:cNvPicPr>
            <a:picLocks noChangeAspect="1" noChangeArrowheads="1"/>
          </p:cNvPicPr>
          <p:nvPr/>
        </p:nvPicPr>
        <p:blipFill>
          <a:blip r:embed="rId5" cstate="print"/>
          <a:srcRect/>
          <a:stretch>
            <a:fillRect/>
          </a:stretch>
        </p:blipFill>
        <p:spPr bwMode="auto">
          <a:xfrm>
            <a:off x="755576" y="4221088"/>
            <a:ext cx="2520280" cy="1860625"/>
          </a:xfrm>
          <a:prstGeom prst="rect">
            <a:avLst/>
          </a:prstGeom>
          <a:noFill/>
        </p:spPr>
      </p:pic>
      <p:sp>
        <p:nvSpPr>
          <p:cNvPr id="11" name="矩形 10"/>
          <p:cNvSpPr/>
          <p:nvPr/>
        </p:nvSpPr>
        <p:spPr>
          <a:xfrm>
            <a:off x="611560" y="3933056"/>
            <a:ext cx="646331" cy="369332"/>
          </a:xfrm>
          <a:prstGeom prst="rect">
            <a:avLst/>
          </a:prstGeom>
        </p:spPr>
        <p:txBody>
          <a:bodyPr wrap="none">
            <a:spAutoFit/>
          </a:bodyPr>
          <a:lstStyle/>
          <a:p>
            <a:r>
              <a:rPr lang="zh-CN" altLang="en-US" dirty="0"/>
              <a:t>麦冬</a:t>
            </a:r>
          </a:p>
        </p:txBody>
      </p:sp>
      <p:pic>
        <p:nvPicPr>
          <p:cNvPr id="86022" name="Picture 6" descr="C:\Documents and Settings\Administrator\桌面\u=2656739655,1943309088&amp;fm=27&amp;gp=0.jpg"/>
          <p:cNvPicPr>
            <a:picLocks noChangeAspect="1" noChangeArrowheads="1"/>
          </p:cNvPicPr>
          <p:nvPr/>
        </p:nvPicPr>
        <p:blipFill>
          <a:blip r:embed="rId6" cstate="print"/>
          <a:srcRect/>
          <a:stretch>
            <a:fillRect/>
          </a:stretch>
        </p:blipFill>
        <p:spPr bwMode="auto">
          <a:xfrm>
            <a:off x="3419872" y="3861048"/>
            <a:ext cx="2808313" cy="2342406"/>
          </a:xfrm>
          <a:prstGeom prst="rect">
            <a:avLst/>
          </a:prstGeom>
          <a:noFill/>
        </p:spPr>
      </p:pic>
      <p:sp>
        <p:nvSpPr>
          <p:cNvPr id="13" name="矩形 12"/>
          <p:cNvSpPr/>
          <p:nvPr/>
        </p:nvSpPr>
        <p:spPr>
          <a:xfrm>
            <a:off x="5292080" y="5661248"/>
            <a:ext cx="646331" cy="369332"/>
          </a:xfrm>
          <a:prstGeom prst="rect">
            <a:avLst/>
          </a:prstGeom>
        </p:spPr>
        <p:txBody>
          <a:bodyPr wrap="none">
            <a:spAutoFit/>
          </a:bodyPr>
          <a:lstStyle/>
          <a:p>
            <a:r>
              <a:rPr lang="zh-CN" altLang="en-US" dirty="0"/>
              <a:t>沙参</a:t>
            </a:r>
          </a:p>
        </p:txBody>
      </p:sp>
      <p:pic>
        <p:nvPicPr>
          <p:cNvPr id="86023" name="Picture 7" descr="C:\Documents and Settings\Administrator\桌面\detail.jpg"/>
          <p:cNvPicPr>
            <a:picLocks noChangeAspect="1" noChangeArrowheads="1"/>
          </p:cNvPicPr>
          <p:nvPr/>
        </p:nvPicPr>
        <p:blipFill>
          <a:blip r:embed="rId7" cstate="print"/>
          <a:srcRect/>
          <a:stretch>
            <a:fillRect/>
          </a:stretch>
        </p:blipFill>
        <p:spPr bwMode="auto">
          <a:xfrm>
            <a:off x="6228184" y="4005064"/>
            <a:ext cx="2520280" cy="2064842"/>
          </a:xfrm>
          <a:prstGeom prst="rect">
            <a:avLst/>
          </a:prstGeom>
          <a:noFill/>
        </p:spPr>
      </p:pic>
      <p:sp>
        <p:nvSpPr>
          <p:cNvPr id="15" name="矩形 14"/>
          <p:cNvSpPr/>
          <p:nvPr/>
        </p:nvSpPr>
        <p:spPr>
          <a:xfrm>
            <a:off x="7956376" y="5229200"/>
            <a:ext cx="646331" cy="369332"/>
          </a:xfrm>
          <a:prstGeom prst="rect">
            <a:avLst/>
          </a:prstGeom>
        </p:spPr>
        <p:txBody>
          <a:bodyPr wrap="none">
            <a:spAutoFit/>
          </a:bodyPr>
          <a:lstStyle/>
          <a:p>
            <a:r>
              <a:rPr lang="zh-CN" altLang="en-US" dirty="0"/>
              <a:t>玉竹</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鍼灸治療　ツボの選択</a:t>
            </a:r>
            <a:endParaRPr lang="zh-CN" altLang="en-US" dirty="0"/>
          </a:p>
        </p:txBody>
      </p:sp>
      <p:sp>
        <p:nvSpPr>
          <p:cNvPr id="3" name="内容占位符 2"/>
          <p:cNvSpPr>
            <a:spLocks noGrp="1"/>
          </p:cNvSpPr>
          <p:nvPr>
            <p:ph idx="1"/>
          </p:nvPr>
        </p:nvSpPr>
        <p:spPr/>
        <p:txBody>
          <a:bodyPr/>
          <a:lstStyle/>
          <a:p>
            <a:r>
              <a:rPr lang="zh-CN" altLang="en-US" b="1" dirty="0"/>
              <a:t>活血</a:t>
            </a:r>
            <a:r>
              <a:rPr lang="en-US" altLang="zh-CN" b="1" dirty="0"/>
              <a:t>——</a:t>
            </a:r>
            <a:r>
              <a:rPr lang="zh-CN" altLang="en-US" b="1" dirty="0"/>
              <a:t>血海、膈腧、阴经的郄穴</a:t>
            </a:r>
          </a:p>
          <a:p>
            <a:r>
              <a:rPr lang="zh-CN" altLang="en-US" b="1" dirty="0"/>
              <a:t>疏</a:t>
            </a:r>
            <a:r>
              <a:rPr lang="zh-CN" altLang="en-US" sz="3600" b="1" dirty="0"/>
              <a:t>调肝胆</a:t>
            </a:r>
            <a:r>
              <a:rPr lang="en-US" altLang="zh-CN" sz="3600" b="1" dirty="0"/>
              <a:t>——</a:t>
            </a:r>
            <a:r>
              <a:rPr lang="zh-CN" altLang="en-US" sz="3600" b="1" dirty="0"/>
              <a:t>支沟</a:t>
            </a:r>
            <a:r>
              <a:rPr lang="zh-CN" altLang="en-US" b="1" dirty="0"/>
              <a:t>、太冲、丘墟</a:t>
            </a:r>
          </a:p>
          <a:p>
            <a:r>
              <a:rPr lang="zh-CN" altLang="en-US" b="1" dirty="0"/>
              <a:t>健脾益气</a:t>
            </a:r>
            <a:r>
              <a:rPr lang="en-US" altLang="zh-CN" b="1" dirty="0"/>
              <a:t>——</a:t>
            </a:r>
            <a:r>
              <a:rPr lang="zh-CN" altLang="en-US" b="1" dirty="0"/>
              <a:t>百会、气海、足三里</a:t>
            </a:r>
          </a:p>
          <a:p>
            <a:r>
              <a:rPr lang="zh-CN" altLang="en-US" b="1" dirty="0"/>
              <a:t>滋阴潜阳</a:t>
            </a:r>
            <a:r>
              <a:rPr lang="en-US" altLang="zh-CN" b="1" dirty="0"/>
              <a:t>——</a:t>
            </a:r>
            <a:r>
              <a:rPr lang="zh-CN" altLang="en-US" b="1" dirty="0"/>
              <a:t>列缺、照海、太溪</a:t>
            </a:r>
          </a:p>
          <a:p>
            <a:r>
              <a:rPr lang="zh-CN" altLang="en-US" b="1" dirty="0"/>
              <a:t>止痒</a:t>
            </a:r>
            <a:r>
              <a:rPr lang="en-US" altLang="zh-CN" b="1" dirty="0"/>
              <a:t>——</a:t>
            </a:r>
            <a:r>
              <a:rPr lang="zh-CN" altLang="en-US" b="1" dirty="0"/>
              <a:t>屋翳、至阴、肩隅、阳溪</a:t>
            </a:r>
          </a:p>
          <a:p>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治療ポイント</a:t>
            </a:r>
            <a:endParaRPr lang="zh-CN" altLang="en-US" dirty="0"/>
          </a:p>
        </p:txBody>
      </p:sp>
      <p:sp>
        <p:nvSpPr>
          <p:cNvPr id="3" name="内容占位符 2"/>
          <p:cNvSpPr>
            <a:spLocks noGrp="1"/>
          </p:cNvSpPr>
          <p:nvPr>
            <p:ph idx="1"/>
          </p:nvPr>
        </p:nvSpPr>
        <p:spPr/>
        <p:txBody>
          <a:bodyPr>
            <a:normAutofit/>
          </a:bodyPr>
          <a:lstStyle/>
          <a:p>
            <a:r>
              <a:rPr lang="ja-JP" altLang="en-US" dirty="0"/>
              <a:t>アトピーは湿</a:t>
            </a:r>
            <a:r>
              <a:rPr lang="zh-CN" altLang="en-US" dirty="0"/>
              <a:t>、</a:t>
            </a:r>
            <a:r>
              <a:rPr lang="ja-JP" altLang="en-US" dirty="0"/>
              <a:t>熱</a:t>
            </a:r>
            <a:r>
              <a:rPr lang="zh-CN" altLang="en-US" dirty="0"/>
              <a:t>、</a:t>
            </a:r>
            <a:r>
              <a:rPr lang="ja-JP" altLang="en-US" dirty="0"/>
              <a:t>風</a:t>
            </a:r>
            <a:r>
              <a:rPr lang="zh-CN" altLang="en-US" dirty="0"/>
              <a:t>、</a:t>
            </a:r>
            <a:r>
              <a:rPr lang="ja-JP" altLang="en-US" dirty="0"/>
              <a:t>毒</a:t>
            </a:r>
            <a:r>
              <a:rPr lang="zh-CN" altLang="en-US" dirty="0"/>
              <a:t>、瘀</a:t>
            </a:r>
            <a:r>
              <a:rPr lang="ja-JP" altLang="en-US" dirty="0"/>
              <a:t>、虚の原因で病理変化があり、発症</a:t>
            </a:r>
            <a:endParaRPr lang="zh-CN" altLang="en-US" dirty="0"/>
          </a:p>
          <a:p>
            <a:r>
              <a:rPr lang="ja-JP" altLang="en-US" dirty="0"/>
              <a:t>臨床はいろいろの形があるが、湿熱、脾虚湿が多い、血虚乾燥、風で痒い、毒湿熱で広がり、血行が悪くなり、肌が苔癬、鱗屑、しみになる。</a:t>
            </a:r>
            <a:endParaRPr lang="zh-CN" altLang="en-US" dirty="0"/>
          </a:p>
          <a:p>
            <a:r>
              <a:rPr lang="ja-JP" altLang="en-US" dirty="0"/>
              <a:t>湿を取り除く、熱を清熱、風を追い出す、毒を解毒、</a:t>
            </a:r>
            <a:r>
              <a:rPr lang="zh-CN" altLang="en-US" dirty="0"/>
              <a:t>淤血</a:t>
            </a:r>
            <a:r>
              <a:rPr lang="ja-JP" altLang="en-US" dirty="0"/>
              <a:t>を通る、悪血を取り除く、虚を補助</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a:t>湿热证以清泄湿热为主，对湿重者，佐以健脾化湿。取手阳明、足太阴、督脉经穴为主。针用泻法。</a:t>
            </a:r>
          </a:p>
          <a:p>
            <a:r>
              <a:rPr lang="zh-CN" altLang="en-US" dirty="0"/>
              <a:t>血虚证宜养血润燥，取足阳明、太阴经穴为主，针用补法。</a:t>
            </a:r>
          </a:p>
          <a:p>
            <a:br>
              <a:rPr lang="zh-CN" altLang="en-US" dirty="0"/>
            </a:br>
            <a:r>
              <a:rPr lang="en-US" altLang="zh-CN" dirty="0"/>
              <a:t>1</a:t>
            </a:r>
            <a:r>
              <a:rPr lang="ja-JP" altLang="en-US" dirty="0"/>
              <a:t>　</a:t>
            </a:r>
            <a:r>
              <a:rPr lang="zh-CN" altLang="en-US" dirty="0"/>
              <a:t>足三里、曲池</a:t>
            </a:r>
            <a:r>
              <a:rPr lang="ja-JP" altLang="en-US" dirty="0"/>
              <a:t>　</a:t>
            </a:r>
            <a:r>
              <a:rPr lang="zh-CN" altLang="en-US" dirty="0"/>
              <a:t>长强。</a:t>
            </a:r>
            <a:endParaRPr lang="en-US" altLang="zh-CN" dirty="0"/>
          </a:p>
          <a:p>
            <a:r>
              <a:rPr lang="ja-JP" altLang="en-US" dirty="0"/>
              <a:t>２</a:t>
            </a:r>
            <a:r>
              <a:rPr lang="zh-CN" altLang="en-US" dirty="0"/>
              <a:t>主穴：湿疹点。先找寻湿疹点，令患者背向光亮处，在背部仔细寻找出低于皮肤，灰色发亮，针头大，散在的小点，此即湿疹点。</a:t>
            </a:r>
          </a:p>
          <a:p>
            <a:endParaRPr lang="zh-CN" altLang="en-US" dirty="0"/>
          </a:p>
          <a:p>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Autofit/>
          </a:bodyPr>
          <a:lstStyle/>
          <a:p>
            <a:r>
              <a:rPr lang="zh-CN" altLang="en-US" sz="2800" dirty="0"/>
              <a:t>主穴：阿是穴。</a:t>
            </a:r>
          </a:p>
          <a:p>
            <a:r>
              <a:rPr lang="zh-CN" altLang="en-US" sz="2800" dirty="0"/>
              <a:t>阿是穴位置：皮损区</a:t>
            </a:r>
          </a:p>
          <a:p>
            <a:r>
              <a:rPr lang="zh-CN" altLang="en-US" sz="2800" dirty="0"/>
              <a:t>治法</a:t>
            </a:r>
            <a:r>
              <a:rPr lang="ja-JP" altLang="en-US" sz="2800" dirty="0"/>
              <a:t>　　　</a:t>
            </a:r>
            <a:r>
              <a:rPr lang="zh-CN" altLang="en-US" sz="2800" dirty="0"/>
              <a:t>以酒精消毒皮损区后，毫针由皮损边缘刺入皮下组织，针的方向与皮面平行，针刺数目按每块皮损大小不同，用</a:t>
            </a:r>
            <a:r>
              <a:rPr lang="en-US" altLang="zh-CN" sz="2800" dirty="0"/>
              <a:t>2</a:t>
            </a:r>
            <a:r>
              <a:rPr lang="zh-CN" altLang="en-US" sz="2800" dirty="0"/>
              <a:t>～</a:t>
            </a:r>
            <a:r>
              <a:rPr lang="en-US" altLang="zh-CN" sz="2800" dirty="0"/>
              <a:t>6</a:t>
            </a:r>
            <a:r>
              <a:rPr lang="zh-CN" altLang="en-US" sz="2800" dirty="0"/>
              <a:t>根不等。然后接通电针仪，用疏密波，频率</a:t>
            </a:r>
            <a:r>
              <a:rPr lang="en-US" altLang="zh-CN" sz="2800" dirty="0"/>
              <a:t>20</a:t>
            </a:r>
            <a:r>
              <a:rPr lang="zh-CN" altLang="en-US" sz="2800" dirty="0"/>
              <a:t>次</a:t>
            </a:r>
            <a:r>
              <a:rPr lang="en-US" altLang="zh-CN" sz="2800" dirty="0"/>
              <a:t>/</a:t>
            </a:r>
            <a:r>
              <a:rPr lang="zh-CN" altLang="en-US" sz="2800" dirty="0"/>
              <a:t>分，强度可逐渐增大，至病人感觉适度为止。每次电针</a:t>
            </a:r>
            <a:r>
              <a:rPr lang="en-US" altLang="zh-CN" sz="2800" dirty="0"/>
              <a:t>20</a:t>
            </a:r>
            <a:r>
              <a:rPr lang="zh-CN" altLang="en-US" sz="2800" dirty="0"/>
              <a:t>分钟，每日或隔日</a:t>
            </a:r>
            <a:r>
              <a:rPr lang="en-US" altLang="zh-CN" sz="2800" dirty="0"/>
              <a:t>1</a:t>
            </a:r>
            <a:r>
              <a:rPr lang="zh-CN" altLang="en-US" sz="2800" dirty="0"/>
              <a:t>次，</a:t>
            </a:r>
            <a:r>
              <a:rPr lang="en-US" altLang="zh-CN" sz="2800" dirty="0"/>
              <a:t>10</a:t>
            </a:r>
            <a:r>
              <a:rPr lang="zh-CN" altLang="en-US" sz="2800" dirty="0"/>
              <a:t>次为一疗程，疗程间隔</a:t>
            </a:r>
            <a:r>
              <a:rPr lang="en-US" altLang="zh-CN" sz="2800" dirty="0"/>
              <a:t>3</a:t>
            </a:r>
            <a:r>
              <a:rPr lang="zh-CN" altLang="en-US" sz="2800" dirty="0"/>
              <a:t>～</a:t>
            </a:r>
            <a:r>
              <a:rPr lang="en-US" altLang="zh-CN" sz="2800" dirty="0"/>
              <a:t>5</a:t>
            </a:r>
            <a:r>
              <a:rPr lang="zh-CN" altLang="en-US" sz="2800" dirty="0"/>
              <a:t>天</a:t>
            </a:r>
          </a:p>
          <a:p>
            <a:endParaRPr lang="zh-CN" altLang="en-US" sz="1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0"/>
            <a:ext cx="8229600" cy="6126163"/>
          </a:xfrm>
        </p:spPr>
        <p:txBody>
          <a:bodyPr>
            <a:noAutofit/>
          </a:bodyPr>
          <a:lstStyle/>
          <a:p>
            <a:br>
              <a:rPr lang="zh-CN" altLang="en-US" sz="2800" dirty="0"/>
            </a:br>
            <a:r>
              <a:rPr lang="zh-CN" altLang="en-US" sz="2800" dirty="0"/>
              <a:t>取穴</a:t>
            </a:r>
            <a:r>
              <a:rPr lang="ja-JP" altLang="en-US" sz="2800" dirty="0"/>
              <a:t>　</a:t>
            </a:r>
            <a:r>
              <a:rPr lang="zh-CN" altLang="en-US" sz="2800" dirty="0"/>
              <a:t>曲池、足三里、肺俞、三阴交、血海；箕门。</a:t>
            </a:r>
          </a:p>
          <a:p>
            <a:r>
              <a:rPr lang="zh-CN" altLang="en-US" sz="2800" dirty="0"/>
              <a:t>治法</a:t>
            </a:r>
            <a:r>
              <a:rPr lang="ja-JP" altLang="en-US" sz="2800" dirty="0"/>
              <a:t>　</a:t>
            </a:r>
            <a:r>
              <a:rPr lang="zh-CN" altLang="en-US" sz="2800" dirty="0"/>
              <a:t>组穴用于治疗全身性湿疹</a:t>
            </a:r>
          </a:p>
          <a:p>
            <a:r>
              <a:rPr lang="zh-CN" altLang="en-US" sz="2800" b="1" dirty="0"/>
              <a:t>耳针</a:t>
            </a:r>
          </a:p>
          <a:p>
            <a:pPr>
              <a:buNone/>
            </a:pPr>
            <a:r>
              <a:rPr lang="ja-JP" altLang="en-US" sz="2800" dirty="0"/>
              <a:t>　　</a:t>
            </a:r>
            <a:r>
              <a:rPr lang="zh-CN" altLang="en-US" sz="2800" dirty="0"/>
              <a:t>肺；配穴：神门、内分泌、交感。</a:t>
            </a:r>
          </a:p>
          <a:p>
            <a:r>
              <a:rPr lang="zh-CN" altLang="en-US" sz="2800" b="1" dirty="0"/>
              <a:t>刺血</a:t>
            </a:r>
            <a:r>
              <a:rPr lang="zh-CN" altLang="en-US" sz="2800" dirty="0"/>
              <a:t>取穴</a:t>
            </a:r>
          </a:p>
          <a:p>
            <a:r>
              <a:rPr lang="zh-CN" altLang="en-US" sz="2800" dirty="0"/>
              <a:t> 主穴：肺俞、委阳。</a:t>
            </a:r>
          </a:p>
          <a:p>
            <a:r>
              <a:rPr lang="zh-CN" altLang="en-US" sz="2800" dirty="0"/>
              <a:t>令患者取俯卧位，暴露后背上部和双腿。先以三棱针点剌肺俞，然后挤压穴区出血，即在其上拔</a:t>
            </a:r>
          </a:p>
          <a:p>
            <a:r>
              <a:rPr lang="zh-CN" altLang="en-US" sz="2800" dirty="0"/>
              <a:t>罐。之后，再点剌委阳出血加罐。每穴留罐</a:t>
            </a:r>
            <a:r>
              <a:rPr lang="en-US" altLang="zh-CN" sz="2800" dirty="0"/>
              <a:t>10</a:t>
            </a:r>
            <a:r>
              <a:rPr lang="zh-CN" altLang="en-US" sz="2800" dirty="0"/>
              <a:t>～</a:t>
            </a:r>
          </a:p>
          <a:p>
            <a:pPr>
              <a:buNone/>
            </a:pPr>
            <a:r>
              <a:rPr lang="en-US" altLang="zh-CN" sz="2800" dirty="0"/>
              <a:t>15</a:t>
            </a:r>
            <a:r>
              <a:rPr lang="zh-CN" altLang="en-US" sz="2800" dirty="0"/>
              <a:t>分钟。隔日</a:t>
            </a:r>
            <a:r>
              <a:rPr lang="en-US" altLang="zh-CN" sz="2800" dirty="0"/>
              <a:t>1</a:t>
            </a:r>
            <a:r>
              <a:rPr lang="zh-CN" altLang="en-US" sz="2800" dirty="0"/>
              <a:t>次，</a:t>
            </a:r>
            <a:r>
              <a:rPr lang="en-US" altLang="zh-CN" sz="2800" dirty="0"/>
              <a:t>3</a:t>
            </a:r>
            <a:r>
              <a:rPr lang="zh-CN" altLang="en-US" sz="2800" dirty="0"/>
              <a:t>次为一疗程。</a:t>
            </a:r>
          </a:p>
          <a:p>
            <a:br>
              <a:rPr lang="zh-CN" altLang="en-US" sz="2800" dirty="0"/>
            </a:br>
            <a:endParaRPr lang="zh-CN" alt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23528" y="1052736"/>
            <a:ext cx="8640960" cy="5805264"/>
          </a:xfrm>
        </p:spPr>
        <p:txBody>
          <a:bodyPr>
            <a:normAutofit fontScale="25000" lnSpcReduction="20000"/>
          </a:bodyPr>
          <a:lstStyle/>
          <a:p>
            <a:r>
              <a:rPr lang="zh-CN" altLang="en-US" sz="11200" b="1" dirty="0"/>
              <a:t>皮肤针</a:t>
            </a:r>
            <a:r>
              <a:rPr lang="zh-CN" altLang="en-US" sz="11200" dirty="0"/>
              <a:t>取穴</a:t>
            </a:r>
          </a:p>
          <a:p>
            <a:pPr>
              <a:buNone/>
            </a:pPr>
            <a:r>
              <a:rPr lang="zh-CN" altLang="en-US" sz="11200" dirty="0"/>
              <a:t>大椎、膀胱经线大杼至白环俞段</a:t>
            </a:r>
          </a:p>
          <a:p>
            <a:pPr>
              <a:buNone/>
            </a:pPr>
            <a:r>
              <a:rPr lang="zh-CN" altLang="en-US" sz="11200" dirty="0"/>
              <a:t>配穴：血海、风市、阿是穴。</a:t>
            </a:r>
          </a:p>
          <a:p>
            <a:r>
              <a:rPr lang="zh-CN" altLang="en-US" sz="11200" dirty="0"/>
              <a:t>治法</a:t>
            </a:r>
          </a:p>
          <a:p>
            <a:r>
              <a:rPr lang="zh-CN" altLang="en-US" sz="11200" dirty="0"/>
              <a:t> </a:t>
            </a:r>
          </a:p>
          <a:p>
            <a:r>
              <a:rPr lang="zh-CN" altLang="en-US" sz="11200" dirty="0"/>
              <a:t>主穴必取，</a:t>
            </a:r>
          </a:p>
          <a:p>
            <a:r>
              <a:rPr lang="zh-CN" altLang="en-US" sz="11200" dirty="0"/>
              <a:t>配穴酌加，慢性患者应加阿是穴。令患者取俯卧位或端坐位，以皮肤针自上而下弹剌，</a:t>
            </a:r>
          </a:p>
          <a:p>
            <a:r>
              <a:rPr lang="zh-CN" altLang="en-US" sz="11200" dirty="0"/>
              <a:t>重点为背腰段，叩剌强度中等，至皮肤潮红为度。穴区可在直径</a:t>
            </a:r>
            <a:r>
              <a:rPr lang="en-US" altLang="zh-CN" sz="11200" dirty="0"/>
              <a:t>5pxm</a:t>
            </a:r>
            <a:r>
              <a:rPr lang="zh-CN" altLang="en-US" sz="11200" dirty="0"/>
              <a:t>内反复叩剌至潮红。阿是</a:t>
            </a:r>
          </a:p>
          <a:p>
            <a:r>
              <a:rPr lang="zh-CN" altLang="en-US" sz="11200" dirty="0"/>
              <a:t>穴可从外向内围剌，法同上。每日</a:t>
            </a:r>
            <a:r>
              <a:rPr lang="en-US" altLang="zh-CN" sz="11200" dirty="0"/>
              <a:t>1</a:t>
            </a:r>
            <a:r>
              <a:rPr lang="zh-CN" altLang="en-US" sz="11200" dirty="0"/>
              <a:t>次，</a:t>
            </a:r>
            <a:r>
              <a:rPr lang="en-US" altLang="zh-CN" sz="11200" dirty="0"/>
              <a:t>5</a:t>
            </a:r>
            <a:r>
              <a:rPr lang="zh-CN" altLang="en-US" sz="11200" dirty="0"/>
              <a:t>～</a:t>
            </a:r>
            <a:r>
              <a:rPr lang="en-US" altLang="zh-CN" sz="11200" dirty="0"/>
              <a:t>10</a:t>
            </a:r>
          </a:p>
          <a:p>
            <a:r>
              <a:rPr lang="zh-CN" altLang="en-US" sz="11200" dirty="0"/>
              <a:t>次为一疗程</a:t>
            </a:r>
            <a:r>
              <a:rPr lang="zh-CN" altLang="en-US" dirty="0"/>
              <a:t>。</a:t>
            </a:r>
          </a:p>
          <a:p>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57200" y="304800"/>
            <a:ext cx="7481888" cy="1143000"/>
          </a:xfrm>
        </p:spPr>
        <p:txBody>
          <a:bodyPr/>
          <a:lstStyle/>
          <a:p>
            <a:r>
              <a:rPr lang="zh-CN" altLang="en-US">
                <a:latin typeface="宋体" pitchFamily="2" charset="-122"/>
              </a:rPr>
              <a:t>外  治</a:t>
            </a:r>
          </a:p>
        </p:txBody>
      </p:sp>
      <p:sp>
        <p:nvSpPr>
          <p:cNvPr id="356355" name="Rectangle 3"/>
          <p:cNvSpPr>
            <a:spLocks noGrp="1" noChangeArrowheads="1"/>
          </p:cNvSpPr>
          <p:nvPr>
            <p:ph type="body" idx="1"/>
          </p:nvPr>
        </p:nvSpPr>
        <p:spPr>
          <a:xfrm>
            <a:off x="304800" y="762000"/>
            <a:ext cx="8458200" cy="5791200"/>
          </a:xfrm>
        </p:spPr>
        <p:txBody>
          <a:bodyPr/>
          <a:lstStyle/>
          <a:p>
            <a:pPr algn="l">
              <a:lnSpc>
                <a:spcPct val="90000"/>
              </a:lnSpc>
              <a:buFont typeface="Monotype Sorts" pitchFamily="2" charset="2"/>
              <a:buNone/>
            </a:pPr>
            <a:endParaRPr lang="en-US" altLang="zh-CN" sz="4000" i="1">
              <a:solidFill>
                <a:schemeClr val="tx2"/>
              </a:solidFill>
              <a:latin typeface="宋体" pitchFamily="2" charset="-122"/>
              <a:ea typeface="黑体" pitchFamily="2" charset="-122"/>
            </a:endParaRPr>
          </a:p>
          <a:p>
            <a:pPr algn="l">
              <a:lnSpc>
                <a:spcPct val="90000"/>
              </a:lnSpc>
            </a:pPr>
            <a:r>
              <a:rPr lang="zh-CN" altLang="en-US" sz="2800">
                <a:latin typeface="宋体" pitchFamily="2" charset="-122"/>
              </a:rPr>
              <a:t>外洗：</a:t>
            </a:r>
          </a:p>
          <a:p>
            <a:pPr lvl="1" algn="l">
              <a:lnSpc>
                <a:spcPct val="90000"/>
              </a:lnSpc>
              <a:buSzPct val="65000"/>
              <a:buFont typeface="Wingdings" pitchFamily="2" charset="2"/>
              <a:buChar char="v"/>
            </a:pPr>
            <a:r>
              <a:rPr lang="zh-CN" altLang="en-US" sz="2400">
                <a:latin typeface="宋体" pitchFamily="2" charset="-122"/>
              </a:rPr>
              <a:t>用消炎止痒洗剂、飞扬洗剂（广东省中医院制）外洗</a:t>
            </a:r>
          </a:p>
          <a:p>
            <a:pPr lvl="1" algn="l">
              <a:lnSpc>
                <a:spcPct val="90000"/>
              </a:lnSpc>
              <a:buSzPct val="65000"/>
              <a:buFont typeface="Wingdings" pitchFamily="2" charset="2"/>
              <a:buChar char="v"/>
            </a:pPr>
            <a:r>
              <a:rPr lang="zh-CN" altLang="en-US" sz="2400">
                <a:latin typeface="宋体" pitchFamily="2" charset="-122"/>
              </a:rPr>
              <a:t>湿性糜烂渗液者，婴儿患者用金银花</a:t>
            </a:r>
            <a:r>
              <a:rPr lang="en-US" altLang="zh-CN" sz="2400">
                <a:latin typeface="宋体" pitchFamily="2" charset="-122"/>
              </a:rPr>
              <a:t>30g</a:t>
            </a:r>
            <a:r>
              <a:rPr lang="zh-CN" altLang="en-US" sz="2400">
                <a:latin typeface="宋体" pitchFamily="2" charset="-122"/>
              </a:rPr>
              <a:t>、野菊花</a:t>
            </a:r>
            <a:r>
              <a:rPr lang="en-US" altLang="zh-CN" sz="2400">
                <a:latin typeface="宋体" pitchFamily="2" charset="-122"/>
              </a:rPr>
              <a:t>30g</a:t>
            </a:r>
            <a:r>
              <a:rPr lang="zh-CN" altLang="en-US" sz="2400">
                <a:latin typeface="宋体" pitchFamily="2" charset="-122"/>
              </a:rPr>
              <a:t>、紫草</a:t>
            </a:r>
            <a:r>
              <a:rPr lang="en-US" altLang="zh-CN" sz="2400">
                <a:latin typeface="宋体" pitchFamily="2" charset="-122"/>
              </a:rPr>
              <a:t>20g</a:t>
            </a:r>
            <a:r>
              <a:rPr lang="zh-CN" altLang="en-US" sz="2400">
                <a:latin typeface="宋体" pitchFamily="2" charset="-122"/>
              </a:rPr>
              <a:t>、甘草</a:t>
            </a:r>
            <a:r>
              <a:rPr lang="en-US" altLang="zh-CN" sz="2400">
                <a:latin typeface="宋体" pitchFamily="2" charset="-122"/>
              </a:rPr>
              <a:t>10</a:t>
            </a:r>
            <a:r>
              <a:rPr lang="zh-CN" altLang="en-US" sz="2400">
                <a:latin typeface="宋体" pitchFamily="2" charset="-122"/>
              </a:rPr>
              <a:t>、五倍子</a:t>
            </a:r>
            <a:r>
              <a:rPr lang="en-US" altLang="zh-CN" sz="2400">
                <a:latin typeface="宋体" pitchFamily="2" charset="-122"/>
              </a:rPr>
              <a:t>20g</a:t>
            </a:r>
            <a:r>
              <a:rPr lang="zh-CN" altLang="en-US" sz="2400">
                <a:latin typeface="宋体" pitchFamily="2" charset="-122"/>
              </a:rPr>
              <a:t>、水煎方凉后外洗或湿敷。成人及儿童患者用荆芥</a:t>
            </a:r>
            <a:r>
              <a:rPr lang="en-US" altLang="zh-CN" sz="2400">
                <a:latin typeface="宋体" pitchFamily="2" charset="-122"/>
              </a:rPr>
              <a:t>30g</a:t>
            </a:r>
            <a:r>
              <a:rPr lang="zh-CN" altLang="en-US" sz="2400">
                <a:latin typeface="宋体" pitchFamily="2" charset="-122"/>
              </a:rPr>
              <a:t>、蛇床子</a:t>
            </a:r>
            <a:r>
              <a:rPr lang="en-US" altLang="zh-CN" sz="2400">
                <a:latin typeface="宋体" pitchFamily="2" charset="-122"/>
              </a:rPr>
              <a:t>30g</a:t>
            </a:r>
            <a:r>
              <a:rPr lang="zh-CN" altLang="en-US" sz="2400">
                <a:latin typeface="宋体" pitchFamily="2" charset="-122"/>
              </a:rPr>
              <a:t>、地肤子</a:t>
            </a:r>
            <a:r>
              <a:rPr lang="en-US" altLang="zh-CN" sz="2400">
                <a:latin typeface="宋体" pitchFamily="2" charset="-122"/>
              </a:rPr>
              <a:t>30g</a:t>
            </a:r>
            <a:r>
              <a:rPr lang="zh-CN" altLang="en-US" sz="2400">
                <a:latin typeface="宋体" pitchFamily="2" charset="-122"/>
              </a:rPr>
              <a:t>、白藓皮</a:t>
            </a:r>
            <a:r>
              <a:rPr lang="en-US" altLang="zh-CN" sz="2400">
                <a:latin typeface="宋体" pitchFamily="2" charset="-122"/>
              </a:rPr>
              <a:t>30g</a:t>
            </a:r>
            <a:r>
              <a:rPr lang="zh-CN" altLang="en-US" sz="2400">
                <a:latin typeface="宋体" pitchFamily="2" charset="-122"/>
              </a:rPr>
              <a:t>、大枫子</a:t>
            </a:r>
            <a:r>
              <a:rPr lang="en-US" altLang="zh-CN" sz="2400">
                <a:latin typeface="宋体" pitchFamily="2" charset="-122"/>
              </a:rPr>
              <a:t>30g</a:t>
            </a:r>
            <a:r>
              <a:rPr lang="zh-CN" altLang="en-US" sz="2400">
                <a:latin typeface="宋体" pitchFamily="2" charset="-122"/>
              </a:rPr>
              <a:t>、苦参</a:t>
            </a:r>
            <a:r>
              <a:rPr lang="en-US" altLang="zh-CN" sz="2400">
                <a:latin typeface="宋体" pitchFamily="2" charset="-122"/>
              </a:rPr>
              <a:t>30g</a:t>
            </a:r>
            <a:r>
              <a:rPr lang="zh-CN" altLang="en-US" sz="2400">
                <a:latin typeface="宋体" pitchFamily="2" charset="-122"/>
              </a:rPr>
              <a:t>、枯矾</a:t>
            </a:r>
            <a:r>
              <a:rPr lang="en-US" altLang="zh-CN" sz="2400">
                <a:latin typeface="宋体" pitchFamily="2" charset="-122"/>
              </a:rPr>
              <a:t>30g</a:t>
            </a:r>
            <a:r>
              <a:rPr lang="zh-CN" altLang="en-US" sz="2400">
                <a:latin typeface="宋体" pitchFamily="2" charset="-122"/>
              </a:rPr>
              <a:t>煎水外洗或湿敷。</a:t>
            </a:r>
          </a:p>
          <a:p>
            <a:pPr algn="l">
              <a:lnSpc>
                <a:spcPct val="90000"/>
              </a:lnSpc>
            </a:pPr>
            <a:r>
              <a:rPr lang="zh-CN" altLang="en-US" sz="2800">
                <a:latin typeface="宋体" pitchFamily="2" charset="-122"/>
              </a:rPr>
              <a:t>外擦：</a:t>
            </a:r>
          </a:p>
          <a:p>
            <a:pPr lvl="1" algn="l">
              <a:lnSpc>
                <a:spcPct val="90000"/>
              </a:lnSpc>
              <a:buSzPct val="65000"/>
              <a:buFont typeface="Wingdings" pitchFamily="2" charset="2"/>
              <a:buChar char="v"/>
            </a:pPr>
            <a:r>
              <a:rPr lang="zh-CN" altLang="en-US" sz="2400">
                <a:latin typeface="宋体" pitchFamily="2" charset="-122"/>
              </a:rPr>
              <a:t>无糜烂渗液皮疹用三黄洗剂、肤康止痒霜、消炎止痒霜外擦；</a:t>
            </a:r>
          </a:p>
          <a:p>
            <a:pPr lvl="1" algn="l">
              <a:lnSpc>
                <a:spcPct val="90000"/>
              </a:lnSpc>
              <a:buSzPct val="65000"/>
              <a:buFont typeface="Wingdings" pitchFamily="2" charset="2"/>
              <a:buChar char="v"/>
            </a:pPr>
            <a:r>
              <a:rPr lang="zh-CN" altLang="en-US" sz="2400">
                <a:latin typeface="宋体" pitchFamily="2" charset="-122"/>
              </a:rPr>
              <a:t>有糜烂渗液者外擦黄连油、青黛油，少许渗液可以氧化锌油外擦；</a:t>
            </a:r>
          </a:p>
          <a:p>
            <a:pPr lvl="1" algn="l">
              <a:lnSpc>
                <a:spcPct val="90000"/>
              </a:lnSpc>
              <a:buSzPct val="65000"/>
              <a:buFont typeface="Wingdings" pitchFamily="2" charset="2"/>
              <a:buChar char="v"/>
            </a:pPr>
            <a:r>
              <a:rPr lang="zh-CN" altLang="en-US" sz="2400">
                <a:latin typeface="宋体" pitchFamily="2" charset="-122"/>
              </a:rPr>
              <a:t>干燥肥厚皮疹外擦青黛膏、枫油膏。</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a:xfrm>
            <a:off x="685800" y="1143000"/>
            <a:ext cx="7467600" cy="4876800"/>
          </a:xfrm>
        </p:spPr>
        <p:txBody>
          <a:bodyPr/>
          <a:lstStyle/>
          <a:p>
            <a:pPr algn="l"/>
            <a:r>
              <a:rPr lang="zh-CN" altLang="en-US" sz="2800">
                <a:latin typeface="宋体" pitchFamily="2" charset="-122"/>
              </a:rPr>
              <a:t>其他疗法：</a:t>
            </a:r>
          </a:p>
          <a:p>
            <a:pPr lvl="1" algn="l">
              <a:buSzPct val="65000"/>
              <a:buFont typeface="Wingdings" pitchFamily="2" charset="2"/>
              <a:buChar char="v"/>
            </a:pPr>
            <a:r>
              <a:rPr lang="zh-CN" altLang="en-US" sz="2400">
                <a:latin typeface="宋体" pitchFamily="2" charset="-122"/>
              </a:rPr>
              <a:t>吹烘疗法：适用于肥厚干燥皮疹，先在患处涂青黛膏或</a:t>
            </a:r>
            <a:r>
              <a:rPr lang="en-US" altLang="zh-CN" sz="2400">
                <a:latin typeface="宋体" pitchFamily="2" charset="-122"/>
              </a:rPr>
              <a:t>10%</a:t>
            </a:r>
            <a:r>
              <a:rPr lang="zh-CN" altLang="en-US" sz="2400">
                <a:latin typeface="宋体" pitchFamily="2" charset="-122"/>
              </a:rPr>
              <a:t>的硫磺膏，然后以电吹风筒吹烘</a:t>
            </a:r>
            <a:r>
              <a:rPr lang="en-US" altLang="zh-CN" sz="2400">
                <a:latin typeface="宋体" pitchFamily="2" charset="-122"/>
              </a:rPr>
              <a:t>20</a:t>
            </a:r>
            <a:r>
              <a:rPr lang="zh-CN" altLang="en-US" sz="2400">
                <a:latin typeface="宋体" pitchFamily="2" charset="-122"/>
              </a:rPr>
              <a:t>分钟，每天</a:t>
            </a:r>
            <a:r>
              <a:rPr lang="en-US" altLang="zh-CN" sz="2400">
                <a:latin typeface="宋体" pitchFamily="2" charset="-122"/>
              </a:rPr>
              <a:t>1</a:t>
            </a:r>
            <a:r>
              <a:rPr lang="zh-CN" altLang="en-US" sz="2400">
                <a:latin typeface="宋体" pitchFamily="2" charset="-122"/>
              </a:rPr>
              <a:t>次，</a:t>
            </a:r>
            <a:r>
              <a:rPr lang="en-US" altLang="zh-CN" sz="2400">
                <a:latin typeface="宋体" pitchFamily="2" charset="-122"/>
              </a:rPr>
              <a:t>5</a:t>
            </a:r>
            <a:r>
              <a:rPr lang="zh-CN" altLang="en-US" sz="2400">
                <a:latin typeface="宋体" pitchFamily="2" charset="-122"/>
              </a:rPr>
              <a:t>次为一疗程。</a:t>
            </a:r>
          </a:p>
          <a:p>
            <a:pPr lvl="1" algn="l">
              <a:buSzPct val="65000"/>
              <a:buFont typeface="Wingdings" pitchFamily="2" charset="2"/>
              <a:buChar char="v"/>
            </a:pPr>
            <a:r>
              <a:rPr lang="zh-CN" altLang="en-US" sz="2400">
                <a:latin typeface="宋体" pitchFamily="2" charset="-122"/>
              </a:rPr>
              <a:t>针刺疗法：主穴取大椎、曲池、足三里，备穴取血海、合谷、三阴交，亦可根据发病部位不同在附近取穴。急性期用泄法，慢性期用补法。</a:t>
            </a:r>
          </a:p>
          <a:p>
            <a:pPr lvl="1" algn="l">
              <a:buSzPct val="65000"/>
              <a:buFont typeface="Wingdings" pitchFamily="2" charset="2"/>
              <a:buChar char="v"/>
            </a:pPr>
            <a:r>
              <a:rPr lang="zh-CN" altLang="en-US" sz="2400">
                <a:latin typeface="宋体" pitchFamily="2" charset="-122"/>
              </a:rPr>
              <a:t>自血疗法：适用于慢性期皮疹，抽取自身静脉血</a:t>
            </a:r>
            <a:r>
              <a:rPr lang="en-US" altLang="zh-CN" sz="2400">
                <a:latin typeface="宋体" pitchFamily="2" charset="-122"/>
              </a:rPr>
              <a:t>3</a:t>
            </a:r>
            <a:r>
              <a:rPr lang="zh-CN" altLang="en-US" sz="2400">
                <a:latin typeface="宋体" pitchFamily="2" charset="-122"/>
              </a:rPr>
              <a:t>－</a:t>
            </a:r>
            <a:r>
              <a:rPr lang="en-US" altLang="zh-CN" sz="2400">
                <a:latin typeface="宋体" pitchFamily="2" charset="-122"/>
              </a:rPr>
              <a:t>4ml</a:t>
            </a:r>
            <a:r>
              <a:rPr lang="zh-CN" altLang="en-US" sz="2400">
                <a:latin typeface="宋体" pitchFamily="2" charset="-122"/>
              </a:rPr>
              <a:t>，即时肌注，隔日</a:t>
            </a:r>
            <a:r>
              <a:rPr lang="en-US" altLang="zh-CN" sz="2400">
                <a:latin typeface="宋体" pitchFamily="2" charset="-122"/>
              </a:rPr>
              <a:t>1</a:t>
            </a:r>
            <a:r>
              <a:rPr lang="zh-CN" altLang="en-US" sz="2400">
                <a:latin typeface="宋体" pitchFamily="2" charset="-122"/>
              </a:rPr>
              <a:t>次，</a:t>
            </a:r>
            <a:r>
              <a:rPr lang="en-US" altLang="zh-CN" sz="2400">
                <a:latin typeface="宋体" pitchFamily="2" charset="-122"/>
              </a:rPr>
              <a:t>7</a:t>
            </a:r>
            <a:r>
              <a:rPr lang="zh-CN" altLang="en-US" sz="2400">
                <a:latin typeface="宋体" pitchFamily="2" charset="-122"/>
              </a:rPr>
              <a:t>次为一疗程。</a:t>
            </a:r>
          </a:p>
          <a:p>
            <a:pPr lvl="1">
              <a:buSzPct val="65000"/>
              <a:buFont typeface="Wingdings" pitchFamily="2" charset="2"/>
              <a:buChar char="v"/>
            </a:pPr>
            <a:r>
              <a:rPr lang="zh-CN" altLang="en-US" sz="2400">
                <a:latin typeface="宋体" pitchFamily="2" charset="-122"/>
              </a:rPr>
              <a:t>穴位注射疗法：用盐酸苯海拉明注射液</a:t>
            </a:r>
            <a:r>
              <a:rPr lang="en-US" altLang="zh-CN" sz="2400">
                <a:latin typeface="宋体" pitchFamily="2" charset="-122"/>
              </a:rPr>
              <a:t>10ml</a:t>
            </a:r>
            <a:r>
              <a:rPr lang="zh-CN" altLang="en-US" sz="2400">
                <a:latin typeface="宋体" pitchFamily="2" charset="-122"/>
              </a:rPr>
              <a:t>、维丁胶性钙</a:t>
            </a:r>
            <a:r>
              <a:rPr lang="en-US" altLang="zh-CN" sz="2400">
                <a:latin typeface="宋体" pitchFamily="2" charset="-122"/>
              </a:rPr>
              <a:t>1-2ml</a:t>
            </a:r>
            <a:r>
              <a:rPr lang="zh-CN" altLang="en-US" sz="2400">
                <a:latin typeface="宋体" pitchFamily="2" charset="-122"/>
              </a:rPr>
              <a:t>双侧血海和足三里穴交替注射，每天</a:t>
            </a:r>
            <a:r>
              <a:rPr lang="en-US" altLang="zh-CN" sz="2400">
                <a:latin typeface="宋体" pitchFamily="2" charset="-122"/>
              </a:rPr>
              <a:t>1</a:t>
            </a:r>
            <a:r>
              <a:rPr lang="zh-CN" altLang="en-US" sz="2400">
                <a:latin typeface="宋体" pitchFamily="2" charset="-122"/>
              </a:rPr>
              <a:t>次，</a:t>
            </a:r>
            <a:r>
              <a:rPr lang="en-US" altLang="zh-CN" sz="2400">
                <a:latin typeface="宋体" pitchFamily="2" charset="-122"/>
              </a:rPr>
              <a:t>5</a:t>
            </a:r>
            <a:r>
              <a:rPr lang="zh-CN" altLang="en-US" sz="2400">
                <a:latin typeface="宋体" pitchFamily="2" charset="-122"/>
              </a:rPr>
              <a:t>次为</a:t>
            </a:r>
            <a:r>
              <a:rPr lang="en-US" altLang="zh-CN" sz="2400">
                <a:latin typeface="宋体" pitchFamily="2" charset="-122"/>
              </a:rPr>
              <a:t>1</a:t>
            </a:r>
            <a:r>
              <a:rPr lang="zh-CN" altLang="en-US" sz="2400">
                <a:latin typeface="宋体" pitchFamily="2" charset="-122"/>
              </a:rPr>
              <a:t>疗程。</a:t>
            </a:r>
            <a:endParaRPr lang="zh-CN" altLang="en-US" sz="2000">
              <a:latin typeface="宋体"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76672"/>
            <a:ext cx="8229600" cy="5649491"/>
          </a:xfrm>
        </p:spPr>
        <p:txBody>
          <a:bodyPr>
            <a:normAutofit fontScale="92500" lnSpcReduction="10000"/>
          </a:bodyPr>
          <a:lstStyle/>
          <a:p>
            <a:r>
              <a:rPr lang="ja-JP" altLang="en-US" dirty="0"/>
              <a:t>③ 「皮表の熱感」</a:t>
            </a:r>
          </a:p>
          <a:p>
            <a:r>
              <a:rPr lang="ja-JP" altLang="en-US" dirty="0"/>
              <a:t>炎症に代表される皮表部の熱感は痒みや痛みの発生のみならず、かゆみが感じやすくなる、刺激を感じやすくなるといった、感作が高まってしまいます。</a:t>
            </a:r>
          </a:p>
          <a:p>
            <a:r>
              <a:rPr lang="ja-JP" altLang="en-US" dirty="0"/>
              <a:t>④ 「ストレス」</a:t>
            </a:r>
          </a:p>
          <a:p>
            <a:r>
              <a:rPr lang="ja-JP" altLang="en-US" dirty="0"/>
              <a:t>生活環境によるストレスや、症状によるストレスが体調に影響を与え症状を悪化させてしまいます。このストレス状態がアトピー性皮膚炎の患者様に多く見られます。</a:t>
            </a:r>
            <a:br>
              <a:rPr lang="ja-JP" altLang="en-US" dirty="0"/>
            </a:br>
            <a:r>
              <a:rPr lang="ja-JP" altLang="en-US" dirty="0"/>
              <a:t>ストレスに対応して症状発生と悪化を防ぐことが重要と考えられています。</a:t>
            </a:r>
          </a:p>
          <a:p>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57200" y="304800"/>
            <a:ext cx="2976563" cy="1143000"/>
          </a:xfrm>
        </p:spPr>
        <p:txBody>
          <a:bodyPr/>
          <a:lstStyle/>
          <a:p>
            <a:r>
              <a:rPr lang="zh-CN" altLang="en-US" sz="4000">
                <a:latin typeface="宋体" pitchFamily="2" charset="-122"/>
              </a:rPr>
              <a:t>单验方治疗</a:t>
            </a:r>
          </a:p>
        </p:txBody>
      </p:sp>
      <p:sp>
        <p:nvSpPr>
          <p:cNvPr id="295939" name="Rectangle 3"/>
          <p:cNvSpPr>
            <a:spLocks noGrp="1" noChangeArrowheads="1"/>
          </p:cNvSpPr>
          <p:nvPr>
            <p:ph type="body" idx="1"/>
          </p:nvPr>
        </p:nvSpPr>
        <p:spPr>
          <a:xfrm>
            <a:off x="685800" y="1600200"/>
            <a:ext cx="7772400" cy="4724400"/>
          </a:xfrm>
        </p:spPr>
        <p:txBody>
          <a:bodyPr/>
          <a:lstStyle/>
          <a:p>
            <a:pPr>
              <a:lnSpc>
                <a:spcPct val="90000"/>
              </a:lnSpc>
            </a:pPr>
            <a:endParaRPr lang="en-US" altLang="zh-CN" sz="2800">
              <a:solidFill>
                <a:srgbClr val="000000"/>
              </a:solidFill>
              <a:latin typeface="Arial" pitchFamily="34" charset="0"/>
            </a:endParaRPr>
          </a:p>
          <a:p>
            <a:pPr>
              <a:lnSpc>
                <a:spcPct val="90000"/>
              </a:lnSpc>
            </a:pPr>
            <a:r>
              <a:rPr lang="zh-CN" altLang="en-US" sz="2800">
                <a:solidFill>
                  <a:schemeClr val="accent1"/>
                </a:solidFill>
                <a:latin typeface="宋体" pitchFamily="2" charset="-122"/>
              </a:rPr>
              <a:t>婴儿湿疹方：</a:t>
            </a:r>
            <a:r>
              <a:rPr lang="zh-CN" altLang="en-US" sz="2800">
                <a:latin typeface="宋体" pitchFamily="2" charset="-122"/>
              </a:rPr>
              <a:t>苍耳子</a:t>
            </a:r>
            <a:r>
              <a:rPr lang="en-US" altLang="zh-CN" sz="2800">
                <a:latin typeface="宋体" pitchFamily="2" charset="-122"/>
              </a:rPr>
              <a:t>12g</a:t>
            </a:r>
            <a:r>
              <a:rPr lang="zh-CN" altLang="en-US" sz="2800">
                <a:latin typeface="宋体" pitchFamily="2" charset="-122"/>
              </a:rPr>
              <a:t>、蛇床子</a:t>
            </a:r>
            <a:r>
              <a:rPr lang="en-US" altLang="zh-CN" sz="2800">
                <a:latin typeface="宋体" pitchFamily="2" charset="-122"/>
              </a:rPr>
              <a:t>12g</a:t>
            </a:r>
            <a:r>
              <a:rPr lang="zh-CN" altLang="en-US" sz="2800">
                <a:latin typeface="宋体" pitchFamily="2" charset="-122"/>
              </a:rPr>
              <a:t>、白藓皮</a:t>
            </a:r>
            <a:r>
              <a:rPr lang="en-US" altLang="zh-CN" sz="2800">
                <a:latin typeface="宋体" pitchFamily="2" charset="-122"/>
              </a:rPr>
              <a:t>12g</a:t>
            </a:r>
            <a:r>
              <a:rPr lang="zh-CN" altLang="en-US" sz="2800">
                <a:latin typeface="宋体" pitchFamily="2" charset="-122"/>
              </a:rPr>
              <a:t>、苍术</a:t>
            </a:r>
            <a:r>
              <a:rPr lang="en-US" altLang="zh-CN" sz="2800">
                <a:latin typeface="宋体" pitchFamily="2" charset="-122"/>
              </a:rPr>
              <a:t>10g</a:t>
            </a:r>
            <a:r>
              <a:rPr lang="zh-CN" altLang="en-US" sz="2800">
                <a:latin typeface="宋体" pitchFamily="2" charset="-122"/>
              </a:rPr>
              <a:t>、苦参</a:t>
            </a:r>
            <a:r>
              <a:rPr lang="en-US" altLang="zh-CN" sz="2800">
                <a:latin typeface="宋体" pitchFamily="2" charset="-122"/>
              </a:rPr>
              <a:t>10g</a:t>
            </a:r>
            <a:r>
              <a:rPr lang="zh-CN" altLang="en-US" sz="2800">
                <a:latin typeface="宋体" pitchFamily="2" charset="-122"/>
              </a:rPr>
              <a:t>、生大黄</a:t>
            </a:r>
            <a:r>
              <a:rPr lang="en-US" altLang="zh-CN" sz="2800">
                <a:latin typeface="宋体" pitchFamily="2" charset="-122"/>
              </a:rPr>
              <a:t>6g</a:t>
            </a:r>
            <a:r>
              <a:rPr lang="zh-CN" altLang="en-US" sz="2800">
                <a:latin typeface="宋体" pitchFamily="2" charset="-122"/>
              </a:rPr>
              <a:t>、黄柏</a:t>
            </a:r>
            <a:r>
              <a:rPr lang="en-US" altLang="zh-CN" sz="2800">
                <a:latin typeface="宋体" pitchFamily="2" charset="-122"/>
              </a:rPr>
              <a:t>10g</a:t>
            </a:r>
            <a:r>
              <a:rPr lang="zh-CN" altLang="en-US" sz="2800">
                <a:latin typeface="宋体" pitchFamily="2" charset="-122"/>
              </a:rPr>
              <a:t>、地肤子</a:t>
            </a:r>
            <a:r>
              <a:rPr lang="en-US" altLang="zh-CN" sz="2800">
                <a:latin typeface="宋体" pitchFamily="2" charset="-122"/>
              </a:rPr>
              <a:t>12g</a:t>
            </a:r>
            <a:r>
              <a:rPr lang="zh-CN" altLang="en-US" sz="2800">
                <a:latin typeface="宋体" pitchFamily="2" charset="-122"/>
              </a:rPr>
              <a:t>，水煎服分</a:t>
            </a:r>
            <a:r>
              <a:rPr lang="en-US" altLang="zh-CN" sz="2800">
                <a:latin typeface="宋体" pitchFamily="2" charset="-122"/>
              </a:rPr>
              <a:t>3</a:t>
            </a:r>
            <a:r>
              <a:rPr lang="zh-CN" altLang="en-US" sz="2800">
                <a:latin typeface="宋体" pitchFamily="2" charset="-122"/>
              </a:rPr>
              <a:t>次口服，本方具有清热燥湿、祛风止痒功效，适用于湿热型的婴儿湿疹。</a:t>
            </a:r>
          </a:p>
          <a:p>
            <a:pPr>
              <a:lnSpc>
                <a:spcPct val="90000"/>
              </a:lnSpc>
            </a:pPr>
            <a:r>
              <a:rPr lang="zh-CN" altLang="en-US" sz="2800">
                <a:solidFill>
                  <a:schemeClr val="accent1"/>
                </a:solidFill>
                <a:latin typeface="宋体" pitchFamily="2" charset="-122"/>
              </a:rPr>
              <a:t>淮山药粥：</a:t>
            </a:r>
            <a:r>
              <a:rPr lang="zh-CN" altLang="en-US" sz="2800">
                <a:latin typeface="宋体" pitchFamily="2" charset="-122"/>
              </a:rPr>
              <a:t>怀山</a:t>
            </a:r>
            <a:r>
              <a:rPr lang="en-US" altLang="zh-CN" sz="2800">
                <a:latin typeface="宋体" pitchFamily="2" charset="-122"/>
              </a:rPr>
              <a:t>40g</a:t>
            </a:r>
            <a:r>
              <a:rPr lang="zh-CN" altLang="en-US" sz="2800">
                <a:latin typeface="宋体" pitchFamily="2" charset="-122"/>
              </a:rPr>
              <a:t>、薏仁</a:t>
            </a:r>
            <a:r>
              <a:rPr lang="en-US" altLang="zh-CN" sz="2800">
                <a:latin typeface="宋体" pitchFamily="2" charset="-122"/>
              </a:rPr>
              <a:t>20g</a:t>
            </a:r>
            <a:r>
              <a:rPr lang="zh-CN" altLang="en-US" sz="2800">
                <a:latin typeface="宋体" pitchFamily="2" charset="-122"/>
              </a:rPr>
              <a:t>、赤小豆</a:t>
            </a:r>
            <a:r>
              <a:rPr lang="en-US" altLang="zh-CN" sz="2800">
                <a:latin typeface="宋体" pitchFamily="2" charset="-122"/>
              </a:rPr>
              <a:t>20</a:t>
            </a:r>
            <a:r>
              <a:rPr lang="zh-CN" altLang="en-US" sz="2800">
                <a:latin typeface="宋体" pitchFamily="2" charset="-122"/>
              </a:rPr>
              <a:t>、莲子</a:t>
            </a:r>
            <a:r>
              <a:rPr lang="en-US" altLang="zh-CN" sz="2800">
                <a:latin typeface="宋体" pitchFamily="2" charset="-122"/>
              </a:rPr>
              <a:t>12</a:t>
            </a:r>
            <a:r>
              <a:rPr lang="zh-CN" altLang="en-US" sz="2800">
                <a:latin typeface="宋体" pitchFamily="2" charset="-122"/>
              </a:rPr>
              <a:t>、红枣肉</a:t>
            </a:r>
            <a:r>
              <a:rPr lang="en-US" altLang="zh-CN" sz="2800">
                <a:latin typeface="宋体" pitchFamily="2" charset="-122"/>
              </a:rPr>
              <a:t>10</a:t>
            </a:r>
            <a:r>
              <a:rPr lang="zh-CN" altLang="en-US" sz="2800">
                <a:latin typeface="宋体" pitchFamily="2" charset="-122"/>
              </a:rPr>
              <a:t>、蝉衣</a:t>
            </a:r>
            <a:r>
              <a:rPr lang="en-US" altLang="zh-CN" sz="2800">
                <a:latin typeface="宋体" pitchFamily="2" charset="-122"/>
              </a:rPr>
              <a:t>12</a:t>
            </a:r>
            <a:r>
              <a:rPr lang="zh-CN" altLang="en-US" sz="2800">
                <a:latin typeface="宋体" pitchFamily="2" charset="-122"/>
              </a:rPr>
              <a:t>、生北芪</a:t>
            </a:r>
            <a:r>
              <a:rPr lang="en-US" altLang="zh-CN" sz="2800">
                <a:latin typeface="宋体" pitchFamily="2" charset="-122"/>
              </a:rPr>
              <a:t>12g</a:t>
            </a:r>
            <a:r>
              <a:rPr lang="zh-CN" altLang="en-US" sz="2800">
                <a:latin typeface="宋体" pitchFamily="2" charset="-122"/>
              </a:rPr>
              <a:t>、糯米适量，每日</a:t>
            </a:r>
            <a:r>
              <a:rPr lang="en-US" altLang="zh-CN" sz="2800">
                <a:latin typeface="宋体" pitchFamily="2" charset="-122"/>
              </a:rPr>
              <a:t>1</a:t>
            </a:r>
            <a:r>
              <a:rPr lang="zh-CN" altLang="en-US" sz="2800">
                <a:latin typeface="宋体" pitchFamily="2" charset="-122"/>
              </a:rPr>
              <a:t>剂煎取药液加糯米煮成粥服食。本方具有健脾化湿的功效，适用于脾虚夹湿之婴儿湿疹。</a:t>
            </a:r>
          </a:p>
          <a:p>
            <a:pPr>
              <a:lnSpc>
                <a:spcPct val="90000"/>
              </a:lnSpc>
            </a:pPr>
            <a:endParaRPr lang="en-US" altLang="zh-CN" sz="2800">
              <a:latin typeface="宋体"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t>
            </a:r>
            <a:r>
              <a:rPr lang="zh-CN" altLang="en-US" dirty="0"/>
              <a:t>一</a:t>
            </a:r>
            <a:r>
              <a:rPr lang="en-US" altLang="zh-CN" dirty="0"/>
              <a:t>)</a:t>
            </a:r>
            <a:r>
              <a:rPr lang="zh-CN" altLang="en-US" dirty="0"/>
              <a:t>基本治疗</a:t>
            </a:r>
            <a:br>
              <a:rPr lang="zh-CN" altLang="en-US" dirty="0"/>
            </a:b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a:t>1</a:t>
            </a:r>
            <a:r>
              <a:rPr lang="zh-CN" altLang="en-US" dirty="0"/>
              <a:t>．避免诱发和加重因素：尽量避免一切可能的刺激。应</a:t>
            </a:r>
          </a:p>
          <a:p>
            <a:r>
              <a:rPr lang="zh-CN" altLang="en-US" dirty="0"/>
              <a:t>尽量穿棉制品衣服，以宽松为宜，勤换衣物和床单等生活用</a:t>
            </a:r>
          </a:p>
          <a:p>
            <a:r>
              <a:rPr lang="zh-CN" altLang="en-US" dirty="0"/>
              <a:t>品，避免用力搔抓和摩擦；避免过度清洗皮肤，尤其是烫洗和</a:t>
            </a:r>
          </a:p>
          <a:p>
            <a:r>
              <a:rPr lang="zh-CN" altLang="en-US" dirty="0"/>
              <a:t>过度使用肥皂；注意保持适宜的环境温度，减少汗液的刺激；</a:t>
            </a:r>
          </a:p>
          <a:p>
            <a:r>
              <a:rPr lang="zh-CN" altLang="en-US" dirty="0"/>
              <a:t>注意保持清洁的生活环境，减少如屋尘、螨、动物毛、花粉、真</a:t>
            </a:r>
          </a:p>
          <a:p>
            <a:r>
              <a:rPr lang="zh-CN" altLang="en-US" dirty="0"/>
              <a:t>菌等变应原；注意观察对所进食物的反应，避免食入致敏</a:t>
            </a:r>
          </a:p>
          <a:p>
            <a:r>
              <a:rPr lang="zh-CN" altLang="en-US" dirty="0"/>
              <a:t>食物。</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124744"/>
            <a:ext cx="8229600" cy="5400600"/>
          </a:xfrm>
        </p:spPr>
        <p:txBody>
          <a:bodyPr>
            <a:normAutofit fontScale="85000" lnSpcReduction="20000"/>
          </a:bodyPr>
          <a:lstStyle/>
          <a:p>
            <a:r>
              <a:rPr lang="en-US" altLang="zh-CN" dirty="0"/>
              <a:t>2</a:t>
            </a:r>
            <a:r>
              <a:rPr lang="zh-CN" altLang="en-US" dirty="0"/>
              <a:t>．恢复和保持皮肤屏障功能：纠正皮肤干燥，保护皮肤</a:t>
            </a:r>
          </a:p>
          <a:p>
            <a:r>
              <a:rPr lang="zh-CN" altLang="en-US" dirty="0"/>
              <a:t>屏障功能和止痒是治疗</a:t>
            </a:r>
            <a:r>
              <a:rPr lang="en-US" altLang="zh-CN" dirty="0"/>
              <a:t>AD</a:t>
            </a:r>
            <a:r>
              <a:rPr lang="zh-CN" altLang="en-US" dirty="0"/>
              <a:t>的关键措施。在急件期，每</a:t>
            </a:r>
            <a:r>
              <a:rPr lang="en-US" altLang="zh-CN" dirty="0"/>
              <a:t>I</a:t>
            </a:r>
            <a:r>
              <a:rPr lang="zh-CN" altLang="en-US" dirty="0"/>
              <a:t>：</a:t>
            </a:r>
            <a:r>
              <a:rPr lang="en-US" altLang="zh-CN" dirty="0"/>
              <a:t>1</a:t>
            </a:r>
            <a:r>
              <a:rPr lang="zh-CN" altLang="en-US" dirty="0"/>
              <a:t>用温</a:t>
            </a:r>
          </a:p>
          <a:p>
            <a:r>
              <a:rPr lang="zh-CN" altLang="en-US" dirty="0"/>
              <a:t>水沐浴</a:t>
            </a:r>
            <a:r>
              <a:rPr lang="en-US" altLang="zh-CN" dirty="0"/>
              <a:t>1—2</a:t>
            </a:r>
            <a:r>
              <a:rPr lang="zh-CN" altLang="en-US" dirty="0"/>
              <a:t>次，在增加湿度的同时还有利于减少渗出，去除</a:t>
            </a:r>
          </a:p>
          <a:p>
            <a:r>
              <a:rPr lang="zh-CN" altLang="en-US" dirty="0"/>
              <a:t>痂皮和残留药物；慢性期口了每日沐浴</a:t>
            </a:r>
            <a:r>
              <a:rPr lang="en-US" altLang="zh-CN" dirty="0"/>
              <a:t>1</a:t>
            </a:r>
            <a:r>
              <a:rPr lang="zh-CN" altLang="en-US" dirty="0"/>
              <a:t>次。</a:t>
            </a:r>
          </a:p>
          <a:p>
            <a:r>
              <a:rPr lang="zh-CN" altLang="en-US" dirty="0"/>
              <a:t>不论是在急性期还是在缓解期，润肤剂和</a:t>
            </a:r>
            <a:r>
              <a:rPr lang="en-US" altLang="zh-CN" dirty="0"/>
              <a:t>(</a:t>
            </a:r>
            <a:r>
              <a:rPr lang="zh-CN" altLang="en-US" dirty="0"/>
              <a:t>或</a:t>
            </a:r>
            <a:r>
              <a:rPr lang="en-US" altLang="zh-CN" dirty="0"/>
              <a:t>)</a:t>
            </a:r>
            <a:r>
              <a:rPr lang="zh-CN" altLang="en-US" dirty="0"/>
              <a:t>保湿剂的</a:t>
            </a:r>
          </a:p>
          <a:p>
            <a:r>
              <a:rPr lang="zh-CN" altLang="en-US" dirty="0"/>
              <a:t>应用极为必要，应至少每日外用</a:t>
            </a:r>
            <a:r>
              <a:rPr lang="en-US" altLang="zh-CN" dirty="0"/>
              <a:t>(</a:t>
            </a:r>
            <a:r>
              <a:rPr lang="zh-CN" altLang="en-US" dirty="0"/>
              <a:t>多主张伞身使用</a:t>
            </a:r>
            <a:r>
              <a:rPr lang="en-US" altLang="zh-CN" dirty="0"/>
              <a:t>)l</a:t>
            </a:r>
            <a:r>
              <a:rPr lang="zh-CN" altLang="en-US" dirty="0"/>
              <a:t>一</a:t>
            </a:r>
            <a:r>
              <a:rPr lang="en-US" altLang="zh-CN" dirty="0"/>
              <a:t>2</a:t>
            </a:r>
            <a:r>
              <a:rPr lang="zh-CN" altLang="en-US" dirty="0"/>
              <a:t>次，</a:t>
            </a:r>
          </a:p>
          <a:p>
            <a:r>
              <a:rPr lang="zh-CN" altLang="en-US" dirty="0"/>
              <a:t>尤其是在沐浴后应即刻使用，以保持皮肤的水合状态而保护</a:t>
            </a:r>
          </a:p>
          <a:p>
            <a:r>
              <a:rPr lang="zh-CN" altLang="en-US" dirty="0"/>
              <a:t>屏障功能和减轻瘙痒症状。</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66130"/>
          </a:xfrm>
        </p:spPr>
        <p:txBody>
          <a:bodyPr>
            <a:normAutofit fontScale="90000"/>
          </a:bodyPr>
          <a:lstStyle/>
          <a:p>
            <a:r>
              <a:rPr lang="en-US" altLang="zh-CN" dirty="0"/>
              <a:t>(</a:t>
            </a:r>
            <a:r>
              <a:rPr lang="zh-CN" altLang="en-US" dirty="0"/>
              <a:t>二</a:t>
            </a:r>
            <a:r>
              <a:rPr lang="en-US" altLang="zh-CN" dirty="0"/>
              <a:t>)</a:t>
            </a:r>
            <a:r>
              <a:rPr lang="zh-CN" altLang="en-US" dirty="0"/>
              <a:t>药物治疗</a:t>
            </a:r>
            <a:br>
              <a:rPr lang="zh-CN" altLang="en-US" dirty="0"/>
            </a:br>
            <a:endParaRPr lang="zh-CN" altLang="en-US" dirty="0"/>
          </a:p>
        </p:txBody>
      </p:sp>
      <p:sp>
        <p:nvSpPr>
          <p:cNvPr id="3" name="内容占位符 2"/>
          <p:cNvSpPr>
            <a:spLocks noGrp="1"/>
          </p:cNvSpPr>
          <p:nvPr>
            <p:ph idx="1"/>
          </p:nvPr>
        </p:nvSpPr>
        <p:spPr>
          <a:xfrm>
            <a:off x="457200" y="1196752"/>
            <a:ext cx="8229600" cy="5472608"/>
          </a:xfrm>
        </p:spPr>
        <p:txBody>
          <a:bodyPr>
            <a:normAutofit fontScale="70000" lnSpcReduction="20000"/>
          </a:bodyPr>
          <a:lstStyle/>
          <a:p>
            <a:r>
              <a:rPr lang="en-US" altLang="zh-CN" dirty="0"/>
              <a:t>1</a:t>
            </a:r>
            <a:r>
              <a:rPr lang="zh-CN" altLang="en-US" dirty="0"/>
              <a:t>．局部治疗：</a:t>
            </a:r>
          </a:p>
          <a:p>
            <a:r>
              <a:rPr lang="en-US" altLang="zh-CN" dirty="0"/>
              <a:t>(1)</a:t>
            </a:r>
            <a:r>
              <a:rPr lang="zh-CN" altLang="en-US" dirty="0"/>
              <a:t>糖皮质激素：局部间断外用糖皮质激素，并配合润肤</a:t>
            </a:r>
          </a:p>
          <a:p>
            <a:r>
              <a:rPr lang="zh-CN" altLang="en-US" dirty="0"/>
              <a:t>保湿剂等是目前治疗</a:t>
            </a:r>
            <a:r>
              <a:rPr lang="en-US" altLang="zh-CN" dirty="0"/>
              <a:t>AD</a:t>
            </a:r>
            <a:r>
              <a:rPr lang="zh-CN" altLang="en-US" dirty="0"/>
              <a:t>的一线疗法。根据患者的年龄、皮损</a:t>
            </a:r>
          </a:p>
          <a:p>
            <a:r>
              <a:rPr lang="zh-CN" altLang="en-US" dirty="0"/>
              <a:t>部位及病情程度选择不同类型和强度的糖皮质激素制剂，以</a:t>
            </a:r>
          </a:p>
          <a:p>
            <a:r>
              <a:rPr lang="zh-CN" altLang="en-US" dirty="0"/>
              <a:t>快速有效地控制炎症，减轻症状。一般初治时应选用强度足</a:t>
            </a:r>
          </a:p>
          <a:p>
            <a:r>
              <a:rPr lang="zh-CN" altLang="en-US" dirty="0"/>
              <a:t>够的制剂，以求在数天内明显控制炎症。但是，在面部、颈部</a:t>
            </a:r>
          </a:p>
          <a:p>
            <a:r>
              <a:rPr lang="zh-CN" altLang="en-US" dirty="0"/>
              <a:t>及皱褶部位应选用相对弱效的糖皮质激素，应避免使用强效</a:t>
            </a:r>
          </a:p>
          <a:p>
            <a:r>
              <a:rPr lang="zh-CN" altLang="en-US" dirty="0"/>
              <a:t>含氟制剂，儿童慎用强效糖皮质激素。停药过快常可致病情</a:t>
            </a:r>
          </a:p>
          <a:p>
            <a:r>
              <a:rPr lang="zh-CN" altLang="en-US" dirty="0"/>
              <a:t>反复，长期使用可引起一定的皮肤不良反应</a:t>
            </a:r>
            <a:r>
              <a:rPr lang="en-US" altLang="zh-CN" dirty="0"/>
              <a:t>(</a:t>
            </a:r>
            <a:r>
              <a:rPr lang="zh-CN" altLang="en-US" dirty="0"/>
              <a:t>如皮肤萎缩、毛</a:t>
            </a:r>
          </a:p>
          <a:p>
            <a:r>
              <a:rPr lang="zh-CN" altLang="en-US" dirty="0"/>
              <a:t>细血管扩张、膨胀纹、多毛症、糖皮质激素性痤疮、细菌感染、</a:t>
            </a:r>
          </a:p>
          <a:p>
            <a:r>
              <a:rPr lang="zh-CN" altLang="en-US" dirty="0"/>
              <a:t>紫癜等</a:t>
            </a:r>
            <a:r>
              <a:rPr lang="en-US" altLang="zh-CN" dirty="0"/>
              <a:t>)</a:t>
            </a:r>
            <a:r>
              <a:rPr lang="zh-CN" altLang="en-US" dirty="0"/>
              <a:t>，长期大面积应用有时也可致系统性不良反应</a:t>
            </a:r>
            <a:r>
              <a:rPr lang="en-US" altLang="zh-CN" dirty="0"/>
              <a:t>(</a:t>
            </a:r>
            <a:r>
              <a:rPr lang="zh-CN" altLang="en-US" dirty="0"/>
              <a:t>医源</a:t>
            </a:r>
          </a:p>
          <a:p>
            <a:r>
              <a:rPr lang="zh-CN" altLang="en-US" dirty="0"/>
              <a:t>性肾上腺皮质功能不全、库欣综合征、精神神经症状、青光</a:t>
            </a:r>
          </a:p>
          <a:p>
            <a:r>
              <a:rPr lang="zh-CN" altLang="en-US" dirty="0"/>
              <a:t>眼、白内障及月经周期紊乱等</a:t>
            </a:r>
            <a:r>
              <a:rPr lang="en-US" altLang="zh-CN" dirty="0"/>
              <a:t>)</a:t>
            </a:r>
            <a:r>
              <a:rPr lang="zh-CN" altLang="en-US" dirty="0"/>
              <a:t>。因此，对于慢性或较厚的皮</a:t>
            </a:r>
          </a:p>
          <a:p>
            <a:r>
              <a:rPr lang="zh-CN" altLang="en-US" dirty="0"/>
              <a:t>损外用时应选用较为强效的糖皮质激素制剂，短期内控制病</a:t>
            </a:r>
          </a:p>
          <a:p>
            <a:r>
              <a:rPr lang="zh-CN" altLang="en-US" dirty="0"/>
              <a:t>情后，改用弱效的制剂或非糖皮质激素类药物。</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412776"/>
            <a:ext cx="8229600" cy="5256584"/>
          </a:xfrm>
        </p:spPr>
        <p:txBody>
          <a:bodyPr>
            <a:normAutofit fontScale="70000" lnSpcReduction="20000"/>
          </a:bodyPr>
          <a:lstStyle/>
          <a:p>
            <a:r>
              <a:rPr lang="en-US" altLang="zh-CN" dirty="0"/>
              <a:t>(2)</a:t>
            </a:r>
            <a:r>
              <a:rPr lang="zh-CN" altLang="en-US" dirty="0"/>
              <a:t>钙调神经磷酸酶抑制剂：此类药物包括他克莫司软</a:t>
            </a:r>
          </a:p>
          <a:p>
            <a:r>
              <a:rPr lang="zh-CN" altLang="en-US" dirty="0"/>
              <a:t>膏和吡美莫司乳膏，对</a:t>
            </a:r>
            <a:r>
              <a:rPr lang="en-US" altLang="zh-CN" dirty="0"/>
              <a:t>AD</a:t>
            </a:r>
            <a:r>
              <a:rPr lang="zh-CN" altLang="en-US" dirty="0"/>
              <a:t>有良好疗效，具有较强的选择性抗</a:t>
            </a:r>
          </a:p>
          <a:p>
            <a:r>
              <a:rPr lang="zh-CN" altLang="en-US" dirty="0"/>
              <a:t>炎作用，且可相对较长时间地用于所有的发病部位，尤其是</a:t>
            </a:r>
          </a:p>
          <a:p>
            <a:r>
              <a:rPr lang="zh-CN" altLang="en-US" dirty="0"/>
              <a:t>面颈部和其他皮肤柔嫩部位。不良反应主要是用药后局部短</a:t>
            </a:r>
          </a:p>
          <a:p>
            <a:r>
              <a:rPr lang="zh-CN" altLang="en-US" dirty="0"/>
              <a:t>时间的烧灼和刺激感，尚未发现明显的系统不良反应</a:t>
            </a:r>
            <a:r>
              <a:rPr lang="en-US" altLang="zh-CN" dirty="0"/>
              <a:t>(</a:t>
            </a:r>
            <a:r>
              <a:rPr lang="zh-CN" altLang="en-US" dirty="0"/>
              <a:t>两药</a:t>
            </a:r>
          </a:p>
          <a:p>
            <a:r>
              <a:rPr lang="zh-CN" altLang="en-US" dirty="0"/>
              <a:t>的经皮吸收均少</a:t>
            </a:r>
            <a:r>
              <a:rPr lang="en-US" altLang="zh-CN" dirty="0"/>
              <a:t>)</a:t>
            </a:r>
            <a:r>
              <a:rPr lang="zh-CN" altLang="en-US" dirty="0"/>
              <a:t>，也无糖皮质激素的不良反应。</a:t>
            </a:r>
          </a:p>
          <a:p>
            <a:r>
              <a:rPr lang="en-US" altLang="zh-CN" dirty="0"/>
              <a:t>(3)</a:t>
            </a:r>
            <a:r>
              <a:rPr lang="zh-CN" altLang="en-US" dirty="0"/>
              <a:t>外用抗生素制剂：由于细菌或真菌可通过产生超抗</a:t>
            </a:r>
          </a:p>
          <a:p>
            <a:r>
              <a:rPr lang="zh-CN" altLang="en-US" dirty="0"/>
              <a:t>原或作为变应原而诱发或加重病情，在使用糖皮质激素的同</a:t>
            </a:r>
          </a:p>
          <a:p>
            <a:r>
              <a:rPr lang="zh-CN" altLang="en-US" dirty="0"/>
              <a:t>时，尤其是治疗有渗出性皮损时，早期加用抗细菌或抗真菌</a:t>
            </a:r>
          </a:p>
          <a:p>
            <a:r>
              <a:rPr lang="zh-CN" altLang="en-US" dirty="0"/>
              <a:t>药物可有利于控制病情，但应避免长期使用。</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(4)</a:t>
            </a:r>
            <a:r>
              <a:rPr lang="zh-CN" altLang="en-US" dirty="0"/>
              <a:t>止痒剂：</a:t>
            </a:r>
            <a:r>
              <a:rPr lang="en-US" altLang="zh-CN" dirty="0"/>
              <a:t>5</a:t>
            </a:r>
            <a:r>
              <a:rPr lang="zh-CN" altLang="en-US" dirty="0"/>
              <a:t>％多塞平乳膏或非甾体抗炎药物可在短期</a:t>
            </a:r>
          </a:p>
          <a:p>
            <a:r>
              <a:rPr lang="zh-CN" altLang="en-US" dirty="0"/>
              <a:t>内有效地减轻瘙痒症状，可与糖皮质激素制剂或钙调神经磷酸酶抑制剂交替使用。</a:t>
            </a:r>
          </a:p>
          <a:p>
            <a:r>
              <a:rPr lang="en-US" altLang="zh-CN" dirty="0"/>
              <a:t>(5)</a:t>
            </a:r>
            <a:r>
              <a:rPr lang="zh-CN" altLang="en-US" dirty="0"/>
              <a:t>其他：根据病情和皮损的不同，可选择湿敷、氧化锌</a:t>
            </a:r>
          </a:p>
          <a:p>
            <a:r>
              <a:rPr lang="zh-CN" altLang="en-US" dirty="0"/>
              <a:t>油</a:t>
            </a:r>
            <a:r>
              <a:rPr lang="en-US" altLang="zh-CN" dirty="0"/>
              <a:t>(</a:t>
            </a:r>
            <a:r>
              <a:rPr lang="zh-CN" altLang="en-US" dirty="0"/>
              <a:t>糊</a:t>
            </a:r>
            <a:r>
              <a:rPr lang="en-US" altLang="zh-CN" dirty="0"/>
              <a:t>)</a:t>
            </a:r>
            <a:r>
              <a:rPr lang="zh-CN" altLang="en-US" dirty="0"/>
              <a:t>剂、焦油、黑豆馏油等。</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en-US" dirty="0"/>
              <a:t>．系统治疗：</a:t>
            </a:r>
            <a:br>
              <a:rPr lang="zh-CN" altLang="en-US" dirty="0"/>
            </a:b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a:t>(1)</a:t>
            </a:r>
            <a:r>
              <a:rPr lang="zh-CN" altLang="en-US" dirty="0"/>
              <a:t>抗组胺药和细胞膜稳定剂：根据不同的病情和用药</a:t>
            </a:r>
          </a:p>
          <a:p>
            <a:r>
              <a:rPr lang="zh-CN" altLang="en-US" dirty="0"/>
              <a:t>对象可选择第一代或第二代抗组胺药。</a:t>
            </a:r>
          </a:p>
          <a:p>
            <a:r>
              <a:rPr lang="en-US" altLang="zh-CN" dirty="0"/>
              <a:t>(2)</a:t>
            </a:r>
            <a:r>
              <a:rPr lang="zh-CN" altLang="en-US" dirty="0"/>
              <a:t>抗感染药物：对于病情严重</a:t>
            </a:r>
            <a:r>
              <a:rPr lang="en-US" altLang="zh-CN" dirty="0"/>
              <a:t>(</a:t>
            </a:r>
            <a:r>
              <a:rPr lang="zh-CN" altLang="en-US" dirty="0"/>
              <a:t>特别是有渗出者</a:t>
            </a:r>
            <a:r>
              <a:rPr lang="en-US" altLang="zh-CN" dirty="0"/>
              <a:t>)</a:t>
            </a:r>
            <a:r>
              <a:rPr lang="zh-CN" altLang="en-US" dirty="0"/>
              <a:t>或已</a:t>
            </a:r>
          </a:p>
          <a:p>
            <a:r>
              <a:rPr lang="zh-CN" altLang="en-US" dirty="0"/>
              <a:t>证实有继发细菌或真菌感染的患者，可短期</a:t>
            </a:r>
            <a:r>
              <a:rPr lang="en-US" altLang="zh-CN" dirty="0"/>
              <a:t>(7</a:t>
            </a:r>
            <a:r>
              <a:rPr lang="zh-CN" altLang="en-US" dirty="0"/>
              <a:t>～</a:t>
            </a:r>
            <a:r>
              <a:rPr lang="en-US" altLang="zh-CN" dirty="0"/>
              <a:t>10 d)</a:t>
            </a:r>
            <a:r>
              <a:rPr lang="zh-CN" altLang="en-US" dirty="0"/>
              <a:t>给予</a:t>
            </a:r>
          </a:p>
          <a:p>
            <a:r>
              <a:rPr lang="zh-CN" altLang="en-US" dirty="0"/>
              <a:t>抗感染药物，但切忌滥用。</a:t>
            </a:r>
          </a:p>
          <a:p>
            <a:r>
              <a:rPr lang="en-US" altLang="zh-CN" dirty="0"/>
              <a:t>(3)</a:t>
            </a:r>
            <a:r>
              <a:rPr lang="zh-CN" altLang="en-US" dirty="0"/>
              <a:t>糖皮质激素：原则上尽量不用或少用此类药物，尤其</a:t>
            </a:r>
          </a:p>
          <a:p>
            <a:r>
              <a:rPr lang="zh-CN" altLang="en-US" dirty="0"/>
              <a:t>是儿童。但对病情严重的患者可予中小剂量短期用药，并采</a:t>
            </a:r>
          </a:p>
          <a:p>
            <a:r>
              <a:rPr lang="zh-CN" altLang="en-US" dirty="0"/>
              <a:t>用早晨顿服法。病情好转后应及时逐渐减量、停药，以免长期</a:t>
            </a:r>
          </a:p>
          <a:p>
            <a:r>
              <a:rPr lang="zh-CN" altLang="en-US" dirty="0"/>
              <a:t>使用带来的不良反应或停药过快而致病情反跳。</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en-US" altLang="zh-CN" dirty="0"/>
              <a:t>(4)</a:t>
            </a:r>
            <a:r>
              <a:rPr lang="zh-CN" altLang="en-US" dirty="0"/>
              <a:t>免疫抑制剂：对于病情严重而常规疗法不易控制的</a:t>
            </a:r>
          </a:p>
          <a:p>
            <a:r>
              <a:rPr lang="zh-CN" altLang="en-US" dirty="0"/>
              <a:t>患者，可酌情选用环孢素、硫唑嘌呤和吗替麦考酚酯等。但儿童应慎用，且使用时应注意系统不良反应。</a:t>
            </a:r>
          </a:p>
          <a:p>
            <a:r>
              <a:rPr lang="en-US" altLang="zh-CN" dirty="0"/>
              <a:t>(5)</a:t>
            </a:r>
            <a:r>
              <a:rPr lang="zh-CN" altLang="en-US" dirty="0"/>
              <a:t>抗白三烯治疗：有报道抗白三烯制剂如扎鲁司特、孟</a:t>
            </a:r>
          </a:p>
          <a:p>
            <a:r>
              <a:rPr lang="zh-CN" altLang="en-US" dirty="0"/>
              <a:t>鲁司特等治疗</a:t>
            </a:r>
            <a:r>
              <a:rPr lang="en-US" altLang="zh-CN" dirty="0"/>
              <a:t>AD</a:t>
            </a:r>
            <a:r>
              <a:rPr lang="zh-CN" altLang="en-US" dirty="0"/>
              <a:t>有效，尤其是对伴有过敏性哮喘的患者。</a:t>
            </a:r>
          </a:p>
          <a:p>
            <a:r>
              <a:rPr lang="en-US" altLang="zh-CN" dirty="0"/>
              <a:t>(6)</a:t>
            </a:r>
            <a:r>
              <a:rPr lang="zh-CN" altLang="en-US" dirty="0"/>
              <a:t>其他：曲尼司特、甘草酸和复合维生素等可选择用于</a:t>
            </a:r>
          </a:p>
          <a:p>
            <a:r>
              <a:rPr lang="en-US" altLang="zh-CN" dirty="0"/>
              <a:t>AD</a:t>
            </a:r>
            <a:r>
              <a:rPr lang="zh-CN" altLang="en-US" dirty="0"/>
              <a:t>的治疗，有辅助治疗作用。干扰素一</a:t>
            </a:r>
            <a:r>
              <a:rPr lang="en-US" altLang="zh-CN" dirty="0"/>
              <a:t>^y</a:t>
            </a:r>
            <a:r>
              <a:rPr lang="zh-CN" altLang="en-US" dirty="0"/>
              <a:t>用于</a:t>
            </a:r>
            <a:r>
              <a:rPr lang="en-US" altLang="zh-CN" dirty="0"/>
              <a:t>AD</a:t>
            </a:r>
            <a:r>
              <a:rPr lang="zh-CN" altLang="en-US" dirty="0"/>
              <a:t>治疗可能有效，但往往需较长期维持用药。</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t>
            </a:r>
            <a:r>
              <a:rPr lang="zh-CN" altLang="en-US" dirty="0"/>
              <a:t>三</a:t>
            </a:r>
            <a:r>
              <a:rPr lang="en-US" altLang="zh-CN" dirty="0"/>
              <a:t>)</a:t>
            </a:r>
            <a:r>
              <a:rPr lang="zh-CN" altLang="en-US" dirty="0"/>
              <a:t>物理疗法</a:t>
            </a:r>
            <a:br>
              <a:rPr lang="zh-CN" altLang="en-US" dirty="0"/>
            </a:br>
            <a:endParaRPr lang="zh-CN" altLang="en-US" dirty="0"/>
          </a:p>
        </p:txBody>
      </p:sp>
      <p:sp>
        <p:nvSpPr>
          <p:cNvPr id="3" name="内容占位符 2"/>
          <p:cNvSpPr>
            <a:spLocks noGrp="1"/>
          </p:cNvSpPr>
          <p:nvPr>
            <p:ph idx="1"/>
          </p:nvPr>
        </p:nvSpPr>
        <p:spPr/>
        <p:txBody>
          <a:bodyPr>
            <a:normAutofit/>
          </a:bodyPr>
          <a:lstStyle/>
          <a:p>
            <a:r>
              <a:rPr lang="zh-CN" altLang="en-US" dirty="0"/>
              <a:t>紫外线是治疗</a:t>
            </a:r>
            <a:r>
              <a:rPr lang="en-US" altLang="zh-CN" dirty="0"/>
              <a:t>AD</a:t>
            </a:r>
            <a:r>
              <a:rPr lang="zh-CN" altLang="en-US" dirty="0"/>
              <a:t>的有效方法，且以窄谱中波紫外线</a:t>
            </a:r>
          </a:p>
          <a:p>
            <a:r>
              <a:rPr lang="zh-CN" altLang="en-US" dirty="0"/>
              <a:t>紫外线</a:t>
            </a:r>
            <a:r>
              <a:rPr lang="en-US" altLang="zh-CN" dirty="0"/>
              <a:t>(NB—UVB</a:t>
            </a:r>
            <a:r>
              <a:rPr lang="zh-CN" altLang="en-US" dirty="0"/>
              <a:t>中波</a:t>
            </a:r>
            <a:r>
              <a:rPr lang="en-US" altLang="zh-CN" dirty="0"/>
              <a:t>)</a:t>
            </a:r>
            <a:r>
              <a:rPr lang="zh-CN" altLang="en-US" dirty="0"/>
              <a:t>和</a:t>
            </a:r>
            <a:r>
              <a:rPr lang="en-US" altLang="zh-CN" dirty="0" err="1"/>
              <a:t>UVAl</a:t>
            </a:r>
            <a:r>
              <a:rPr lang="zh-CN" altLang="en-US" dirty="0"/>
              <a:t>长波的疗效更佳。短波</a:t>
            </a:r>
            <a:r>
              <a:rPr lang="en-US" altLang="zh-CN" dirty="0"/>
              <a:t>UVC</a:t>
            </a:r>
            <a:r>
              <a:rPr lang="zh-CN" altLang="en-US" dirty="0"/>
              <a:t>。光疗后应注意使用润肤剂。</a:t>
            </a:r>
          </a:p>
          <a:p>
            <a:r>
              <a:rPr lang="zh-CN" altLang="en-US" dirty="0"/>
              <a:t>该疗法长期反复使用后的致癌性有待进一步评价，一般认为</a:t>
            </a:r>
            <a:r>
              <a:rPr lang="en-US" altLang="zh-CN" dirty="0"/>
              <a:t>12</a:t>
            </a:r>
            <a:r>
              <a:rPr lang="zh-CN" altLang="en-US" dirty="0"/>
              <a:t>岁以下患者应避免使用紫外线疗法。</a:t>
            </a:r>
          </a:p>
          <a:p>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404664"/>
            <a:ext cx="8229600" cy="1012974"/>
          </a:xfrm>
        </p:spPr>
        <p:txBody>
          <a:bodyPr>
            <a:normAutofit fontScale="90000"/>
          </a:bodyPr>
          <a:lstStyle/>
          <a:p>
            <a:r>
              <a:rPr lang="ja-JP" altLang="en-US" sz="3600" b="1" dirty="0"/>
              <a:t>ステロイド塗り薬</a:t>
            </a:r>
            <a:br>
              <a:rPr lang="ja-JP" altLang="en-US" sz="3600" b="1" dirty="0"/>
            </a:br>
            <a:r>
              <a:rPr lang="ja-JP" altLang="en-US" sz="3600" b="1" dirty="0"/>
              <a:t>効き目強さの見分け</a:t>
            </a:r>
            <a:br>
              <a:rPr lang="zh-CN" altLang="en-US" sz="4000" dirty="0"/>
            </a:br>
            <a:endParaRPr lang="zh-CN" altLang="en-US" sz="4000" dirty="0"/>
          </a:p>
        </p:txBody>
      </p:sp>
      <p:sp>
        <p:nvSpPr>
          <p:cNvPr id="266243" name="Rectangle 3"/>
          <p:cNvSpPr>
            <a:spLocks noGrp="1" noChangeArrowheads="1"/>
          </p:cNvSpPr>
          <p:nvPr>
            <p:ph type="body" idx="1"/>
          </p:nvPr>
        </p:nvSpPr>
        <p:spPr>
          <a:xfrm>
            <a:off x="468313" y="1196752"/>
            <a:ext cx="7920037" cy="5661247"/>
          </a:xfrm>
        </p:spPr>
        <p:txBody>
          <a:bodyPr>
            <a:normAutofit fontScale="77500" lnSpcReduction="20000"/>
          </a:bodyPr>
          <a:lstStyle/>
          <a:p>
            <a:pPr>
              <a:lnSpc>
                <a:spcPct val="80000"/>
              </a:lnSpc>
              <a:buFontTx/>
              <a:buNone/>
            </a:pPr>
            <a:r>
              <a:rPr lang="zh-CN" altLang="en-US" sz="2600" dirty="0"/>
              <a:t>最</a:t>
            </a:r>
            <a:r>
              <a:rPr lang="ja-JP" altLang="en-US" sz="2600" dirty="0"/>
              <a:t>も</a:t>
            </a:r>
            <a:r>
              <a:rPr lang="zh-CN" altLang="en-US" sz="2600" dirty="0"/>
              <a:t>強</a:t>
            </a:r>
            <a:r>
              <a:rPr lang="ja-JP" altLang="en-US" sz="2600" dirty="0"/>
              <a:t>い（</a:t>
            </a:r>
            <a:r>
              <a:rPr lang="en-US" altLang="zh-CN" sz="2600" dirty="0"/>
              <a:t>Strongest</a:t>
            </a:r>
            <a:r>
              <a:rPr lang="zh-CN" altLang="en-US" sz="2600" dirty="0"/>
              <a:t>）</a:t>
            </a:r>
            <a:r>
              <a:rPr lang="zh-CN" altLang="en-US" sz="2400" dirty="0"/>
              <a:t>丙酸氯倍他索乳膏</a:t>
            </a:r>
            <a:r>
              <a:rPr lang="en-US" altLang="zh-CN" sz="2400" dirty="0"/>
              <a:t>0.02%</a:t>
            </a:r>
            <a:r>
              <a:rPr lang="zh-CN" altLang="en-US" sz="2400" dirty="0"/>
              <a:t>（</a:t>
            </a:r>
            <a:r>
              <a:rPr lang="en-US" altLang="zh-CN" sz="2400" dirty="0"/>
              <a:t>10g</a:t>
            </a:r>
            <a:r>
              <a:rPr lang="zh-CN" altLang="en-US" sz="2400" dirty="0"/>
              <a:t>：</a:t>
            </a:r>
            <a:r>
              <a:rPr lang="en-US" altLang="zh-CN" sz="2400" dirty="0"/>
              <a:t>2mg</a:t>
            </a:r>
            <a:r>
              <a:rPr lang="zh-CN" altLang="en-US" sz="2400" dirty="0"/>
              <a:t>）</a:t>
            </a:r>
            <a:endParaRPr lang="en-US" altLang="zh-CN" sz="2400" dirty="0"/>
          </a:p>
          <a:p>
            <a:pPr>
              <a:lnSpc>
                <a:spcPct val="80000"/>
              </a:lnSpc>
              <a:buFontTx/>
              <a:buNone/>
            </a:pPr>
            <a:endParaRPr lang="en-US" altLang="zh-CN" sz="2400" dirty="0"/>
          </a:p>
          <a:p>
            <a:pPr>
              <a:lnSpc>
                <a:spcPct val="80000"/>
              </a:lnSpc>
              <a:buFontTx/>
              <a:buNone/>
            </a:pPr>
            <a:r>
              <a:rPr lang="en-US" altLang="ja-JP" sz="2400" dirty="0"/>
              <a:t>       </a:t>
            </a:r>
            <a:r>
              <a:rPr lang="ja-JP" altLang="en-US" sz="2400" dirty="0"/>
              <a:t>プロピオン酸クロベタゾール軟膏・クリーム</a:t>
            </a:r>
            <a:endParaRPr lang="en-US" altLang="ja-JP" sz="2400" dirty="0"/>
          </a:p>
          <a:p>
            <a:pPr>
              <a:lnSpc>
                <a:spcPct val="80000"/>
              </a:lnSpc>
              <a:buFontTx/>
              <a:buNone/>
            </a:pPr>
            <a:endParaRPr lang="zh-CN" altLang="en-US" sz="2400" b="1" dirty="0">
              <a:solidFill>
                <a:srgbClr val="FF0000"/>
              </a:solidFill>
            </a:endParaRPr>
          </a:p>
          <a:p>
            <a:pPr>
              <a:lnSpc>
                <a:spcPct val="80000"/>
              </a:lnSpc>
            </a:pPr>
            <a:r>
              <a:rPr lang="zh-CN" altLang="en-US" sz="2400" b="1" dirty="0">
                <a:solidFill>
                  <a:schemeClr val="bg1"/>
                </a:solidFill>
              </a:rPr>
              <a:t>丙</a:t>
            </a:r>
            <a:r>
              <a:rPr lang="zh-CN" altLang="en-US" sz="2400" dirty="0"/>
              <a:t>卤美他松软膏</a:t>
            </a:r>
            <a:r>
              <a:rPr lang="zh-CN" altLang="en-US" sz="2400" b="1" dirty="0">
                <a:solidFill>
                  <a:schemeClr val="bg1"/>
                </a:solidFill>
              </a:rPr>
              <a:t>酸</a:t>
            </a:r>
            <a:r>
              <a:rPr lang="en-US" altLang="zh-CN" sz="2400" dirty="0" err="1"/>
              <a:t>Halometasone</a:t>
            </a:r>
            <a:r>
              <a:rPr lang="ja-JP" altLang="en-US" sz="2400" b="1" dirty="0">
                <a:solidFill>
                  <a:schemeClr val="bg1"/>
                </a:solidFill>
              </a:rPr>
              <a:t>プ</a:t>
            </a:r>
            <a:r>
              <a:rPr lang="zh-CN" altLang="en-US" sz="2400" dirty="0"/>
              <a:t>　霜剂或软膏：</a:t>
            </a:r>
            <a:r>
              <a:rPr lang="en-US" altLang="zh-CN" sz="2400" dirty="0"/>
              <a:t>0</a:t>
            </a:r>
            <a:r>
              <a:rPr lang="zh-CN" altLang="en-US" sz="2400" dirty="0"/>
              <a:t>．</a:t>
            </a:r>
            <a:r>
              <a:rPr lang="en-US" altLang="zh-CN" sz="2400" dirty="0"/>
              <a:t>05%</a:t>
            </a:r>
            <a:r>
              <a:rPr lang="ja-JP" altLang="en-US" sz="2400" b="1" dirty="0">
                <a:solidFill>
                  <a:schemeClr val="bg1"/>
                </a:solidFill>
              </a:rPr>
              <a:t>ロピ</a:t>
            </a:r>
            <a:endParaRPr lang="en-US" altLang="ja-JP" sz="2400" b="1" dirty="0">
              <a:solidFill>
                <a:schemeClr val="bg1"/>
              </a:solidFill>
            </a:endParaRPr>
          </a:p>
          <a:p>
            <a:pPr>
              <a:lnSpc>
                <a:spcPct val="80000"/>
              </a:lnSpc>
            </a:pPr>
            <a:endParaRPr lang="en-US" altLang="zh-CN" sz="2400" b="1" dirty="0">
              <a:solidFill>
                <a:schemeClr val="bg1"/>
              </a:solidFill>
            </a:endParaRPr>
          </a:p>
          <a:p>
            <a:pPr>
              <a:lnSpc>
                <a:spcPct val="80000"/>
              </a:lnSpc>
            </a:pPr>
            <a:r>
              <a:rPr lang="zh-CN" altLang="en-US" sz="2400" dirty="0"/>
              <a:t>丙酸倍他米松软膏：</a:t>
            </a:r>
            <a:r>
              <a:rPr lang="en-US" altLang="zh-CN" sz="2400" dirty="0"/>
              <a:t>0.05%</a:t>
            </a:r>
            <a:r>
              <a:rPr lang="zh-CN" altLang="en-US" sz="2400" dirty="0"/>
              <a:t>，</a:t>
            </a:r>
            <a:r>
              <a:rPr lang="en-US" altLang="zh-CN" sz="2400" dirty="0"/>
              <a:t>10g:5mg</a:t>
            </a:r>
            <a:r>
              <a:rPr lang="zh-CN" altLang="en-US" sz="2400" dirty="0"/>
              <a:t>。</a:t>
            </a:r>
            <a:r>
              <a:rPr lang="en-US" altLang="zh-CN" sz="2400" dirty="0"/>
              <a:t> </a:t>
            </a:r>
            <a:r>
              <a:rPr lang="en-US" altLang="zh-CN" sz="2400" dirty="0" err="1"/>
              <a:t>Betamethasone</a:t>
            </a:r>
            <a:r>
              <a:rPr lang="en-US" altLang="zh-CN" sz="2400" dirty="0"/>
              <a:t> </a:t>
            </a:r>
            <a:r>
              <a:rPr lang="en-US" altLang="zh-CN" sz="2400" dirty="0" err="1"/>
              <a:t>dipropionate</a:t>
            </a:r>
            <a:r>
              <a:rPr lang="ja-JP" altLang="en-US" sz="2400" b="1" dirty="0">
                <a:solidFill>
                  <a:schemeClr val="bg1"/>
                </a:solidFill>
              </a:rPr>
              <a:t>オ</a:t>
            </a:r>
            <a:endParaRPr lang="en-US" altLang="ja-JP" sz="2400" b="1" dirty="0">
              <a:solidFill>
                <a:schemeClr val="bg1"/>
              </a:solidFill>
            </a:endParaRPr>
          </a:p>
          <a:p>
            <a:pPr>
              <a:lnSpc>
                <a:spcPct val="80000"/>
              </a:lnSpc>
            </a:pPr>
            <a:endParaRPr lang="en-US" altLang="ja-JP" sz="2400" b="1" u="sng" dirty="0">
              <a:solidFill>
                <a:schemeClr val="bg1"/>
              </a:solidFill>
              <a:hlinkClick r:id="rId2"/>
            </a:endParaRPr>
          </a:p>
          <a:p>
            <a:pPr>
              <a:lnSpc>
                <a:spcPct val="80000"/>
              </a:lnSpc>
            </a:pPr>
            <a:r>
              <a:rPr lang="ja-JP" altLang="en-US" sz="2400" b="1" u="sng" dirty="0">
                <a:hlinkClick r:id="rId2"/>
              </a:rPr>
              <a:t>リンデロン</a:t>
            </a:r>
            <a:r>
              <a:rPr lang="en-US" altLang="ja-JP" sz="2400" u="sng" dirty="0">
                <a:hlinkClick r:id="rId2"/>
              </a:rPr>
              <a:t>-VG</a:t>
            </a:r>
            <a:r>
              <a:rPr lang="ja-JP" altLang="en-US" sz="2400" u="sng" dirty="0">
                <a:hlinkClick r:id="rId2"/>
              </a:rPr>
              <a:t>軟膏</a:t>
            </a:r>
            <a:r>
              <a:rPr lang="en-US" altLang="ja-JP" sz="2400" u="sng" dirty="0">
                <a:hlinkClick r:id="rId2"/>
              </a:rPr>
              <a:t>0.12</a:t>
            </a:r>
            <a:r>
              <a:rPr lang="ja-JP" altLang="en-US" sz="2400" u="sng" dirty="0">
                <a:hlinkClick r:id="rId2"/>
              </a:rPr>
              <a:t>％／</a:t>
            </a:r>
            <a:r>
              <a:rPr lang="ja-JP" altLang="en-US" sz="2400" b="1" u="sng" dirty="0">
                <a:hlinkClick r:id="rId2"/>
              </a:rPr>
              <a:t>リンデロン</a:t>
            </a:r>
            <a:r>
              <a:rPr lang="en-US" altLang="ja-JP" sz="2400" u="sng" dirty="0">
                <a:hlinkClick r:id="rId2"/>
              </a:rPr>
              <a:t>-VG</a:t>
            </a:r>
            <a:r>
              <a:rPr lang="ja-JP" altLang="en-US" sz="2400" u="sng" dirty="0">
                <a:hlinkClick r:id="rId2"/>
              </a:rPr>
              <a:t>クリーム</a:t>
            </a:r>
            <a:r>
              <a:rPr lang="en-US" altLang="ja-JP" sz="2400" u="sng" dirty="0">
                <a:hlinkClick r:id="rId2"/>
              </a:rPr>
              <a:t>0.12</a:t>
            </a:r>
            <a:r>
              <a:rPr lang="ja-JP" altLang="en-US" sz="2400" u="sng" dirty="0">
                <a:hlinkClick r:id="rId2"/>
              </a:rPr>
              <a:t>％</a:t>
            </a:r>
            <a:r>
              <a:rPr lang="ja-JP" altLang="en-US" sz="2400" b="1" dirty="0">
                <a:solidFill>
                  <a:schemeClr val="bg1"/>
                </a:solidFill>
              </a:rPr>
              <a:t>ン酸クロベタゾール軟膏・クリームプロピオン酸クロベタゾール軟膏・クリーム</a:t>
            </a:r>
            <a:r>
              <a:rPr lang="zh-CN" altLang="en-US" sz="2400" b="1" dirty="0">
                <a:solidFill>
                  <a:schemeClr val="bg1"/>
                </a:solidFill>
              </a:rPr>
              <a:t>氯倍他索 </a:t>
            </a:r>
            <a:r>
              <a:rPr lang="en-US" altLang="zh-CN" sz="2400" b="1" dirty="0">
                <a:solidFill>
                  <a:schemeClr val="bg1"/>
                </a:solidFill>
              </a:rPr>
              <a:t>0.05% </a:t>
            </a:r>
            <a:r>
              <a:rPr lang="zh-CN" altLang="en-US" sz="2400" b="1" dirty="0">
                <a:solidFill>
                  <a:schemeClr val="bg1"/>
                </a:solidFill>
              </a:rPr>
              <a:t>霜剂</a:t>
            </a:r>
          </a:p>
          <a:p>
            <a:pPr>
              <a:lnSpc>
                <a:spcPct val="80000"/>
              </a:lnSpc>
            </a:pPr>
            <a:r>
              <a:rPr lang="zh-CN" altLang="en-US" sz="2400" b="1" dirty="0">
                <a:solidFill>
                  <a:schemeClr val="bg1"/>
                </a:solidFill>
              </a:rPr>
              <a:t>卤美他松 </a:t>
            </a:r>
            <a:r>
              <a:rPr lang="en-US" altLang="zh-CN" sz="2400" b="1" dirty="0">
                <a:solidFill>
                  <a:schemeClr val="bg1"/>
                </a:solidFill>
              </a:rPr>
              <a:t>0.05% (</a:t>
            </a:r>
            <a:r>
              <a:rPr lang="zh-CN" altLang="en-US" sz="2400" b="1" dirty="0">
                <a:solidFill>
                  <a:schemeClr val="bg1"/>
                </a:solidFill>
              </a:rPr>
              <a:t>适确得</a:t>
            </a:r>
            <a:r>
              <a:rPr lang="en-US" altLang="zh-CN" sz="2400" b="1" dirty="0">
                <a:solidFill>
                  <a:schemeClr val="bg1"/>
                </a:solidFill>
              </a:rPr>
              <a:t>)</a:t>
            </a:r>
          </a:p>
          <a:p>
            <a:pPr>
              <a:lnSpc>
                <a:spcPct val="80000"/>
              </a:lnSpc>
              <a:buNone/>
            </a:pPr>
            <a:r>
              <a:rPr lang="zh-CN" altLang="en-US" sz="2600" dirty="0"/>
              <a:t>強</a:t>
            </a:r>
            <a:r>
              <a:rPr lang="ja-JP" altLang="en-US" sz="2600" dirty="0"/>
              <a:t>い（</a:t>
            </a:r>
            <a:r>
              <a:rPr lang="en-US" altLang="zh-CN" sz="2600" dirty="0"/>
              <a:t>Strong</a:t>
            </a:r>
            <a:r>
              <a:rPr lang="zh-CN" altLang="en-US" sz="2600" dirty="0"/>
              <a:t>）</a:t>
            </a:r>
            <a:endParaRPr lang="en-US" altLang="zh-CN" sz="2600" dirty="0"/>
          </a:p>
          <a:p>
            <a:pPr>
              <a:lnSpc>
                <a:spcPct val="80000"/>
              </a:lnSpc>
            </a:pPr>
            <a:endParaRPr lang="zh-CN" altLang="en-US" sz="2600" b="1" dirty="0">
              <a:solidFill>
                <a:srgbClr val="FF0000"/>
              </a:solidFill>
            </a:endParaRPr>
          </a:p>
          <a:p>
            <a:pPr>
              <a:lnSpc>
                <a:spcPct val="80000"/>
              </a:lnSpc>
            </a:pPr>
            <a:r>
              <a:rPr lang="zh-CN" altLang="en-US" sz="2400" b="1" dirty="0">
                <a:solidFill>
                  <a:schemeClr val="bg1"/>
                </a:solidFill>
              </a:rPr>
              <a:t>肤</a:t>
            </a:r>
            <a:r>
              <a:rPr lang="zh-CN" altLang="en-US" sz="2400" dirty="0"/>
              <a:t> </a:t>
            </a:r>
            <a:r>
              <a:rPr lang="zh-CN" altLang="en-US" sz="2400" dirty="0">
                <a:hlinkClick r:id="rId3"/>
              </a:rPr>
              <a:t>醋酸氟轻松软膏</a:t>
            </a:r>
            <a:r>
              <a:rPr lang="zh-CN" altLang="en-US" sz="2400" dirty="0"/>
              <a:t>：乳膏：每支</a:t>
            </a:r>
            <a:r>
              <a:rPr lang="en-US" altLang="zh-CN" sz="2400" dirty="0"/>
              <a:t>2</a:t>
            </a:r>
            <a:r>
              <a:rPr lang="zh-CN" altLang="en-US" sz="2400" dirty="0"/>
              <a:t>．</a:t>
            </a:r>
            <a:r>
              <a:rPr lang="en-US" altLang="zh-CN" sz="2400" dirty="0"/>
              <a:t>5mg</a:t>
            </a:r>
            <a:r>
              <a:rPr lang="zh-CN" altLang="en-US" sz="2400" dirty="0"/>
              <a:t>（</a:t>
            </a:r>
            <a:r>
              <a:rPr lang="en-US" altLang="zh-CN" sz="2400" dirty="0"/>
              <a:t>10g</a:t>
            </a:r>
            <a:r>
              <a:rPr lang="zh-CN" altLang="en-US" sz="2400" dirty="0"/>
              <a:t>）</a:t>
            </a:r>
            <a:r>
              <a:rPr lang="ja-JP" altLang="en-US" sz="2400" dirty="0"/>
              <a:t>フルオシノニド軟膏クリーム：各</a:t>
            </a:r>
            <a:r>
              <a:rPr lang="en-US" altLang="ja-JP" sz="2400" dirty="0"/>
              <a:t>5 mg</a:t>
            </a:r>
            <a:r>
              <a:rPr lang="ja-JP" altLang="en-US" sz="2400" dirty="0"/>
              <a:t>（</a:t>
            </a:r>
            <a:r>
              <a:rPr lang="en-US" altLang="ja-JP" sz="2400" dirty="0"/>
              <a:t>g</a:t>
            </a:r>
            <a:r>
              <a:rPr lang="ja-JP" altLang="en-US" sz="2400" dirty="0"/>
              <a:t>）</a:t>
            </a:r>
            <a:r>
              <a:rPr lang="zh-CN" altLang="en-US" sz="2400" b="1" dirty="0">
                <a:solidFill>
                  <a:schemeClr val="bg1"/>
                </a:solidFill>
              </a:rPr>
              <a:t>轻</a:t>
            </a:r>
            <a:endParaRPr lang="en-US" altLang="zh-CN" sz="2400" b="1" dirty="0">
              <a:solidFill>
                <a:schemeClr val="bg1"/>
              </a:solidFill>
            </a:endParaRPr>
          </a:p>
          <a:p>
            <a:pPr>
              <a:lnSpc>
                <a:spcPct val="80000"/>
              </a:lnSpc>
            </a:pPr>
            <a:r>
              <a:rPr lang="zh-CN" altLang="en-US" sz="2400" b="1" dirty="0">
                <a:solidFill>
                  <a:schemeClr val="bg1"/>
                </a:solidFill>
              </a:rPr>
              <a:t>松</a:t>
            </a:r>
            <a:r>
              <a:rPr lang="zh-CN" altLang="en-US" sz="2000" dirty="0"/>
              <a:t>艾洛松（糠酸莫米松乳膏）</a:t>
            </a:r>
            <a:r>
              <a:rPr lang="ja-JP" altLang="en-US" sz="2000" dirty="0"/>
              <a:t>フランカルボン酸モメタゾン 軟膏</a:t>
            </a:r>
            <a:r>
              <a:rPr lang="en-US" altLang="ja-JP" sz="2000" dirty="0"/>
              <a:t>0.1</a:t>
            </a:r>
            <a:r>
              <a:rPr lang="ja-JP" altLang="en-US" sz="2000" dirty="0"/>
              <a:t>％「イワキ」 </a:t>
            </a:r>
            <a:r>
              <a:rPr lang="zh-CN" altLang="en-US" sz="2400" b="1" dirty="0">
                <a:solidFill>
                  <a:schemeClr val="bg1"/>
                </a:solidFill>
              </a:rPr>
              <a:t> </a:t>
            </a:r>
            <a:r>
              <a:rPr lang="en-US" altLang="zh-CN" sz="2400" b="1" dirty="0">
                <a:solidFill>
                  <a:schemeClr val="bg1"/>
                </a:solidFill>
              </a:rPr>
              <a:t>0.05% </a:t>
            </a:r>
          </a:p>
          <a:p>
            <a:pPr>
              <a:lnSpc>
                <a:spcPct val="80000"/>
              </a:lnSpc>
            </a:pPr>
            <a:r>
              <a:rPr lang="zh-CN" altLang="en-US" sz="2400" b="1" dirty="0">
                <a:solidFill>
                  <a:schemeClr val="bg1"/>
                </a:solidFill>
              </a:rPr>
              <a:t>艾洛松 </a:t>
            </a:r>
            <a:r>
              <a:rPr lang="en-US" altLang="zh-CN" sz="2400" b="1" dirty="0">
                <a:solidFill>
                  <a:schemeClr val="bg1"/>
                </a:solidFill>
              </a:rPr>
              <a:t>0.1% </a:t>
            </a:r>
          </a:p>
          <a:p>
            <a:pPr>
              <a:lnSpc>
                <a:spcPct val="80000"/>
              </a:lnSpc>
              <a:buFontTx/>
              <a:buNone/>
            </a:pPr>
            <a:r>
              <a:rPr lang="zh-CN" altLang="en-US" sz="2600" dirty="0"/>
              <a:t>普通（</a:t>
            </a:r>
            <a:r>
              <a:rPr lang="en-US" altLang="zh-CN" sz="2600" dirty="0"/>
              <a:t>Medium</a:t>
            </a:r>
            <a:r>
              <a:rPr lang="zh-CN" altLang="en-US" sz="2600" dirty="0"/>
              <a:t>）</a:t>
            </a:r>
            <a:r>
              <a:rPr lang="zh-CN" altLang="en-US" sz="2600" b="1" dirty="0">
                <a:solidFill>
                  <a:schemeClr val="bg1"/>
                </a:solidFill>
              </a:rPr>
              <a:t>曲</a:t>
            </a:r>
            <a:r>
              <a:rPr lang="zh-CN" altLang="en-US" sz="2000" dirty="0"/>
              <a:t>曲安奈德软膏</a:t>
            </a:r>
            <a:r>
              <a:rPr lang="ja-JP" altLang="en-US" sz="2000" dirty="0"/>
              <a:t>　</a:t>
            </a:r>
            <a:r>
              <a:rPr lang="ja-JP" altLang="en-US" sz="2400" b="1" dirty="0"/>
              <a:t>アフタシール</a:t>
            </a:r>
            <a:r>
              <a:rPr lang="zh-CN" altLang="en-US" sz="2600" b="1" dirty="0">
                <a:solidFill>
                  <a:schemeClr val="bg1"/>
                </a:solidFill>
              </a:rPr>
              <a:t>安奈德 </a:t>
            </a:r>
            <a:r>
              <a:rPr lang="en-US" altLang="zh-CN" sz="2600" b="1" dirty="0">
                <a:solidFill>
                  <a:schemeClr val="bg1"/>
                </a:solidFill>
              </a:rPr>
              <a:t>0.1% </a:t>
            </a:r>
          </a:p>
          <a:p>
            <a:pPr>
              <a:lnSpc>
                <a:spcPct val="80000"/>
              </a:lnSpc>
            </a:pPr>
            <a:r>
              <a:rPr lang="zh-CN" altLang="en-US" sz="2600" b="1" dirty="0">
                <a:solidFill>
                  <a:schemeClr val="bg1"/>
                </a:solidFill>
              </a:rPr>
              <a:t>氟美松 </a:t>
            </a:r>
            <a:r>
              <a:rPr lang="en-US" altLang="zh-CN" sz="2600" b="1" dirty="0">
                <a:solidFill>
                  <a:schemeClr val="bg1"/>
                </a:solidFill>
              </a:rPr>
              <a:t>0.05- 0.1%</a:t>
            </a:r>
            <a:r>
              <a:rPr lang="zh-CN" altLang="en-US" sz="2400" dirty="0"/>
              <a:t>醋酸地塞米松软膏</a:t>
            </a:r>
            <a:r>
              <a:rPr lang="en-US" altLang="zh-CN" sz="2400" dirty="0" err="1"/>
              <a:t>Dexamethasone</a:t>
            </a:r>
            <a:r>
              <a:rPr lang="en-US" altLang="zh-CN" sz="2400" dirty="0"/>
              <a:t> Acetate Ointment</a:t>
            </a:r>
            <a:endParaRPr lang="en-US" altLang="zh-CN" sz="2600" b="1" dirty="0">
              <a:solidFill>
                <a:schemeClr val="bg1"/>
              </a:solidFill>
            </a:endParaRPr>
          </a:p>
          <a:p>
            <a:pPr>
              <a:lnSpc>
                <a:spcPct val="80000"/>
              </a:lnSpc>
              <a:buFontTx/>
              <a:buNone/>
            </a:pPr>
            <a:r>
              <a:rPr lang="zh-CN" altLang="en-US" sz="2600" dirty="0"/>
              <a:t>弱</a:t>
            </a:r>
            <a:r>
              <a:rPr lang="ja-JP" altLang="en-US" sz="2600" dirty="0"/>
              <a:t>い（</a:t>
            </a:r>
            <a:r>
              <a:rPr lang="en-US" altLang="zh-CN" sz="2600" dirty="0"/>
              <a:t>Weak</a:t>
            </a:r>
            <a:r>
              <a:rPr lang="zh-CN" altLang="en-US" sz="2600" dirty="0"/>
              <a:t>）</a:t>
            </a:r>
            <a:r>
              <a:rPr lang="zh-CN" altLang="en-US" sz="2400" b="1" dirty="0">
                <a:solidFill>
                  <a:schemeClr val="bg1"/>
                </a:solidFill>
              </a:rPr>
              <a:t>丁酸氢化可的松 </a:t>
            </a:r>
            <a:r>
              <a:rPr lang="en-US" altLang="zh-CN" sz="2400" b="1" dirty="0">
                <a:solidFill>
                  <a:schemeClr val="bg1"/>
                </a:solidFill>
              </a:rPr>
              <a:t>0.1% (</a:t>
            </a:r>
            <a:r>
              <a:rPr lang="zh-CN" altLang="en-US" sz="2400" b="1" dirty="0">
                <a:solidFill>
                  <a:schemeClr val="bg1"/>
                </a:solidFill>
              </a:rPr>
              <a:t>尤卓儿</a:t>
            </a:r>
            <a:r>
              <a:rPr lang="en-US" altLang="zh-CN" sz="2400" b="1" dirty="0">
                <a:solidFill>
                  <a:schemeClr val="bg1"/>
                </a:solidFill>
              </a:rPr>
              <a:t>)</a:t>
            </a:r>
          </a:p>
          <a:p>
            <a:pPr>
              <a:lnSpc>
                <a:spcPct val="80000"/>
              </a:lnSpc>
            </a:pPr>
            <a:r>
              <a:rPr lang="zh-CN" altLang="en-US" sz="2400" b="1" dirty="0">
                <a:solidFill>
                  <a:schemeClr val="bg1"/>
                </a:solidFill>
              </a:rPr>
              <a:t>氢化可的松 </a:t>
            </a:r>
            <a:r>
              <a:rPr lang="en-US" altLang="zh-CN" sz="2400" b="1" dirty="0">
                <a:solidFill>
                  <a:schemeClr val="bg1"/>
                </a:solidFill>
              </a:rPr>
              <a:t>0</a:t>
            </a:r>
            <a:r>
              <a:rPr lang="zh-CN" altLang="en-US" sz="2000" dirty="0"/>
              <a:t>丁酸氢化可的松软膏</a:t>
            </a:r>
            <a:r>
              <a:rPr lang="ja-JP" altLang="en-US" sz="2000" b="1" dirty="0"/>
              <a:t>酪酸プロピオン酸ヒドロコルチゾン軟膏</a:t>
            </a:r>
            <a:r>
              <a:rPr lang="en-US" altLang="ja-JP" sz="2000" b="1" dirty="0"/>
              <a:t>0.1</a:t>
            </a:r>
            <a:r>
              <a:rPr lang="ja-JP" altLang="en-US" sz="2000" b="1" dirty="0"/>
              <a:t>％</a:t>
            </a:r>
            <a:r>
              <a:rPr lang="en-US" altLang="zh-CN" sz="2400" b="1" dirty="0">
                <a:solidFill>
                  <a:schemeClr val="bg1"/>
                </a:solidFill>
              </a:rPr>
              <a:t>.5-</a:t>
            </a:r>
          </a:p>
          <a:p>
            <a:pPr>
              <a:lnSpc>
                <a:spcPct val="80000"/>
              </a:lnSpc>
            </a:pPr>
            <a:r>
              <a:rPr lang="en-US" altLang="zh-CN" sz="2400" b="1" dirty="0">
                <a:solidFill>
                  <a:schemeClr val="bg1"/>
                </a:solidFill>
              </a:rPr>
              <a:t>1</a:t>
            </a:r>
            <a:r>
              <a:rPr lang="zh-CN" altLang="en-US" sz="2000" dirty="0"/>
              <a:t>氢化可的松软膏</a:t>
            </a:r>
            <a:r>
              <a:rPr lang="en-US" altLang="zh-CN" sz="2400" b="1" dirty="0">
                <a:solidFill>
                  <a:schemeClr val="bg1"/>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dirty="0"/>
              <a:t>２．アトピー性皮膚炎の外因病態（体の外側の原因）</a:t>
            </a:r>
            <a:br>
              <a:rPr lang="ja-JP" altLang="en-US" dirty="0"/>
            </a:br>
            <a:endParaRPr lang="zh-CN" altLang="en-US" dirty="0"/>
          </a:p>
        </p:txBody>
      </p:sp>
      <p:sp>
        <p:nvSpPr>
          <p:cNvPr id="3" name="内容占位符 2"/>
          <p:cNvSpPr>
            <a:spLocks noGrp="1"/>
          </p:cNvSpPr>
          <p:nvPr>
            <p:ph idx="1"/>
          </p:nvPr>
        </p:nvSpPr>
        <p:spPr/>
        <p:txBody>
          <a:bodyPr>
            <a:normAutofit lnSpcReduction="10000"/>
          </a:bodyPr>
          <a:lstStyle/>
          <a:p>
            <a:r>
              <a:rPr lang="ja-JP" altLang="en-US" dirty="0"/>
              <a:t>① 「生活環境因子」（家屋の構造、生活環境、季節素因）</a:t>
            </a:r>
          </a:p>
          <a:p>
            <a:r>
              <a:rPr lang="ja-JP" altLang="en-US" dirty="0"/>
              <a:t>高温、多湿、寒さ、冬季の乾燥、汗、熱、紫外線、ハウスダスト、ダニ、花粉などの外界からの刺激により症状が引き起こされたり悪化したりします。</a:t>
            </a:r>
          </a:p>
          <a:p>
            <a:r>
              <a:rPr lang="ja-JP" altLang="en-US" dirty="0"/>
              <a:t>考えられる対策</a:t>
            </a:r>
          </a:p>
          <a:p>
            <a:r>
              <a:rPr lang="ja-JP" altLang="en-US" dirty="0"/>
              <a:t>保湿剤でのスキンケア、石鹸、布団、衣類の工夫を行う。</a:t>
            </a:r>
          </a:p>
          <a:p>
            <a:endParaRPr lang="zh-CN"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412776"/>
            <a:ext cx="8229600" cy="5184576"/>
          </a:xfrm>
        </p:spPr>
        <p:txBody>
          <a:bodyPr>
            <a:normAutofit fontScale="70000" lnSpcReduction="20000"/>
          </a:bodyPr>
          <a:lstStyle/>
          <a:p>
            <a:r>
              <a:rPr lang="ja-JP" altLang="en-US" dirty="0"/>
              <a:t>ステロイド外用薬の強さは、強い順に</a:t>
            </a:r>
            <a:r>
              <a:rPr lang="en-US" altLang="ja-JP" dirty="0"/>
              <a:t>1</a:t>
            </a:r>
            <a:r>
              <a:rPr lang="ja-JP" altLang="en-US" dirty="0"/>
              <a:t>群から</a:t>
            </a:r>
            <a:r>
              <a:rPr lang="en-US" altLang="ja-JP" dirty="0"/>
              <a:t>5</a:t>
            </a:r>
            <a:r>
              <a:rPr lang="ja-JP" altLang="en-US" dirty="0"/>
              <a:t>群の</a:t>
            </a:r>
            <a:r>
              <a:rPr lang="en-US" altLang="ja-JP" dirty="0"/>
              <a:t>5</a:t>
            </a:r>
            <a:r>
              <a:rPr lang="ja-JP" altLang="en-US" dirty="0"/>
              <a:t>段階にランク付けされます（</a:t>
            </a:r>
            <a:r>
              <a:rPr lang="en-US" altLang="ja-JP" dirty="0"/>
              <a:t>6</a:t>
            </a:r>
            <a:r>
              <a:rPr lang="ja-JP" altLang="en-US" dirty="0"/>
              <a:t>段階のことも）。「最強（</a:t>
            </a:r>
            <a:r>
              <a:rPr lang="en-US" altLang="ja-JP" dirty="0"/>
              <a:t>strongest</a:t>
            </a:r>
            <a:r>
              <a:rPr lang="ja-JP" altLang="en-US" dirty="0"/>
              <a:t>）、非常に強力（</a:t>
            </a:r>
            <a:r>
              <a:rPr lang="en-US" altLang="ja-JP" dirty="0"/>
              <a:t>very strong</a:t>
            </a:r>
            <a:r>
              <a:rPr lang="ja-JP" altLang="en-US" dirty="0"/>
              <a:t>）、強力（</a:t>
            </a:r>
            <a:r>
              <a:rPr lang="en-US" altLang="ja-JP" dirty="0"/>
              <a:t>strong</a:t>
            </a:r>
            <a:r>
              <a:rPr lang="ja-JP" altLang="en-US" dirty="0"/>
              <a:t>）、中程度（</a:t>
            </a:r>
            <a:r>
              <a:rPr lang="en-US" altLang="ja-JP" dirty="0"/>
              <a:t>medium</a:t>
            </a:r>
            <a:r>
              <a:rPr lang="ja-JP" altLang="en-US" dirty="0"/>
              <a:t>）、弱い（</a:t>
            </a:r>
            <a:r>
              <a:rPr lang="en-US" altLang="ja-JP" dirty="0"/>
              <a:t>weak</a:t>
            </a:r>
            <a:r>
              <a:rPr lang="ja-JP" altLang="en-US" dirty="0"/>
              <a:t>）」といった分類です。</a:t>
            </a:r>
            <a:endParaRPr lang="en-US" altLang="ja-JP" dirty="0"/>
          </a:p>
          <a:p>
            <a:r>
              <a:rPr lang="ja-JP" altLang="en-US" dirty="0"/>
              <a:t>これらを、症状や体の部位、あるいは年齢などに応じ適切に使い分けるようにします。ヒルドイドや尿素軟膏など保湿剤と混ぜて調合することもよくあります。この場合、濃度が薄まりますので</a:t>
            </a:r>
            <a:r>
              <a:rPr lang="en-US" altLang="ja-JP" dirty="0"/>
              <a:t>､</a:t>
            </a:r>
            <a:r>
              <a:rPr lang="ja-JP" altLang="en-US" dirty="0"/>
              <a:t>そのぶん少しマイルドになります。分類例をあげると、</a:t>
            </a:r>
            <a:endParaRPr lang="en-US" altLang="ja-JP" dirty="0"/>
          </a:p>
          <a:p>
            <a:r>
              <a:rPr lang="ja-JP" altLang="en-US" dirty="0"/>
              <a:t>［最強］デルモベート、ジフラール、ダイアコート。</a:t>
            </a:r>
            <a:endParaRPr lang="en-US" altLang="ja-JP" dirty="0"/>
          </a:p>
          <a:p>
            <a:r>
              <a:rPr lang="ja-JP" altLang="en-US" dirty="0"/>
              <a:t>［非常に強力］トプシム、フルメタ、リンデロンＤＰ、アンテベート、マイザー、ネリゾナ、テクスメテン、メサデルム、パンデル。</a:t>
            </a:r>
            <a:endParaRPr lang="en-US" altLang="ja-JP" dirty="0"/>
          </a:p>
          <a:p>
            <a:r>
              <a:rPr lang="ja-JP" altLang="en-US" dirty="0"/>
              <a:t>［強力］ボアラ、ザルックス、リンデロンＶ（ＶＧ） 、リドメックス、フルコート、プロパデルム。</a:t>
            </a:r>
            <a:endParaRPr lang="en-US" altLang="ja-JP" dirty="0"/>
          </a:p>
          <a:p>
            <a:r>
              <a:rPr lang="ja-JP" altLang="en-US" dirty="0"/>
              <a:t>［中程度］アルメタ、ロコイド、キンダベート、レダコート。</a:t>
            </a:r>
            <a:endParaRPr lang="en-US" altLang="ja-JP" dirty="0"/>
          </a:p>
          <a:p>
            <a:r>
              <a:rPr lang="ja-JP" altLang="en-US" dirty="0"/>
              <a:t>［弱い］コルテス、プレドニゾロン、メドロール、デキサメタゾン といった具合です。</a:t>
            </a:r>
          </a:p>
          <a:p>
            <a:endParaRPr lang="ja-JP" altLang="en-US" dirty="0"/>
          </a:p>
          <a:p>
            <a:endParaRPr lang="zh-CN"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ja-JP" altLang="en-US" dirty="0"/>
              <a:t>症状がひどいときは、まず強いステロイドを炎症の“火消し役”として用いることがあります。すばやく炎症をしずめることが治療の第一歩なのです。強いからとこわがって躊躇してはいけませんし、中途半端な使い方もよくありません。医師から指示される十分量を塗るようにしてください。その後、維持療法に向け順次弱いものに切り替えれば大丈夫です。</a:t>
            </a:r>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ja-JP" altLang="en-US" dirty="0"/>
              <a:t>ステロイド皮膚症は、強力なステロイド外用薬の安易な長期大量使用時に発症しやすいです。とくに顔や首は要注意。代表的な症状としてあげられるのが、いわゆる“酒さ様皮膚炎”です。毛細血管が浮き出て赤みをおび、まるでお酒飲みの赤ら顔のようにみえるので そう呼ばれます。ときどきみられる“ステロイドざ瘡”では赤または白っぽいニキビのようなものが多発します。さらに、皮膚感染症を引き起こすおそれもあります。皮膚の抵抗力が低下し、細菌やウイルス、真菌などの微生物におかされやすくなるのです。そして、皮膚が強くステロイド依存しているそのようなときに急に中止すると、激しい反発症状（再発・悪化または免疫再構築症候群とも考えられるカポジ水痘様発疹症など）に襲われるおそれがあります。</a:t>
            </a:r>
          </a:p>
          <a:p>
            <a:endParaRPr lang="zh-CN" altLang="en-US" dirty="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ja-JP" altLang="en-US" dirty="0"/>
              <a:t>② 「食事環境」</a:t>
            </a:r>
          </a:p>
          <a:p>
            <a:r>
              <a:rPr lang="ja-JP" altLang="en-US" dirty="0"/>
              <a:t>食事生活や食事時間は大きな影響を与えます。また食事環境は胃腸の状態にも影響を及ぼします。</a:t>
            </a:r>
          </a:p>
          <a:p>
            <a:r>
              <a:rPr lang="ja-JP" altLang="en-US" dirty="0"/>
              <a:t>考えられる対策</a:t>
            </a:r>
          </a:p>
          <a:p>
            <a:r>
              <a:rPr lang="ja-JP" altLang="en-US" dirty="0"/>
              <a:t>食事指導を行いアレルゲンの摂取を減らす。</a:t>
            </a:r>
          </a:p>
          <a:p>
            <a:r>
              <a:rPr lang="ja-JP" altLang="en-US" dirty="0"/>
              <a:t>食事を取る時間にも気をつける。</a:t>
            </a:r>
          </a:p>
          <a:p>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3721</TotalTime>
  <Words>6326</Words>
  <Application>Microsoft Office PowerPoint</Application>
  <PresentationFormat>画面に合わせる (4:3)</PresentationFormat>
  <Paragraphs>382</Paragraphs>
  <Slides>82</Slides>
  <Notes>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82</vt:i4>
      </vt:variant>
    </vt:vector>
  </HeadingPairs>
  <TitlesOfParts>
    <vt:vector size="92" baseType="lpstr">
      <vt:lpstr>楷体_GB2312</vt:lpstr>
      <vt:lpstr>Monotype Sorts</vt:lpstr>
      <vt:lpstr>宋体</vt:lpstr>
      <vt:lpstr>Arial</vt:lpstr>
      <vt:lpstr>Calibri</vt:lpstr>
      <vt:lpstr>Tahoma</vt:lpstr>
      <vt:lpstr>Times New Roman</vt:lpstr>
      <vt:lpstr>Wingdings</vt:lpstr>
      <vt:lpstr>Office 主题</vt:lpstr>
      <vt:lpstr>Image</vt:lpstr>
      <vt:lpstr>アトピー　湿疹の中医治療</vt:lpstr>
      <vt:lpstr>アトピーとは　どんな病気か</vt:lpstr>
      <vt:lpstr>原因は何か</vt:lpstr>
      <vt:lpstr>よく見られる原因</vt:lpstr>
      <vt:lpstr>体液免疫  细胞免疫</vt:lpstr>
      <vt:lpstr>PowerPoint プレゼンテーション</vt:lpstr>
      <vt:lpstr>PowerPoint プレゼンテーション</vt:lpstr>
      <vt:lpstr>２．アトピー性皮膚炎の外因病態（体の外側の原因） </vt:lpstr>
      <vt:lpstr>PowerPoint プレゼンテーション</vt:lpstr>
      <vt:lpstr>PowerPoint プレゼンテーション</vt:lpstr>
      <vt:lpstr>PowerPoint プレゼンテーション</vt:lpstr>
      <vt:lpstr>検査と診断 </vt:lpstr>
      <vt:lpstr>３．全身に及ぶ皮疹分布</vt:lpstr>
      <vt:lpstr>年齢による特徴</vt:lpstr>
      <vt:lpstr>４．慢性もしくは反復性がある </vt:lpstr>
      <vt:lpstr>５．その他特徴 </vt:lpstr>
      <vt:lpstr>治療の方法</vt:lpstr>
      <vt:lpstr>病気に気づいたらどうする</vt:lpstr>
      <vt:lpstr>PowerPoint プレゼンテーション</vt:lpstr>
      <vt:lpstr>中医でアトピーの発症原因は</vt:lpstr>
      <vt:lpstr>PowerPoint プレゼンテーション</vt:lpstr>
      <vt:lpstr>症状の見分け　中医の考え</vt:lpstr>
      <vt:lpstr>PowerPoint プレゼンテーション</vt:lpstr>
      <vt:lpstr>1.斑疹　紅疹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辩证取穴</vt:lpstr>
      <vt:lpstr>風の邪気を取り除くツボ</vt:lpstr>
      <vt:lpstr>解熱効果があるツボ</vt:lpstr>
      <vt:lpstr>湿気を取り除くツボ</vt:lpstr>
      <vt:lpstr>血液循環をよくするツボ</vt:lpstr>
      <vt:lpstr>辩证取穴</vt:lpstr>
      <vt:lpstr>疏调肝胆ストレス解消に効くツボ</vt:lpstr>
      <vt:lpstr>宁心安神自律神経バランスをよくさせるツボ</vt:lpstr>
      <vt:lpstr>健脾益气免疫力を高めるツボ</vt:lpstr>
      <vt:lpstr>宣散肺气呼吸器官機能をよくさせるツボ</vt:lpstr>
      <vt:lpstr>滋阴潜阳乾燥改善、血液をきれいにするツボ</vt:lpstr>
      <vt:lpstr>辩证取穴</vt:lpstr>
      <vt:lpstr>かゆみ止めのツボ</vt:lpstr>
      <vt:lpstr>便秘を治療するツボ</vt:lpstr>
      <vt:lpstr>痰湿を取り除くツボ</vt:lpstr>
      <vt:lpstr>心脾积热型　心脾に熱が貯る</vt:lpstr>
      <vt:lpstr>解熱効果漢方薬</vt:lpstr>
      <vt:lpstr>PowerPoint プレゼンテーション</vt:lpstr>
      <vt:lpstr>PowerPoint プレゼンテーション</vt:lpstr>
      <vt:lpstr>鍼灸治療　ツボの選択</vt:lpstr>
      <vt:lpstr>脾虚湿蕴型　脾虚で湿が貯る</vt:lpstr>
      <vt:lpstr>脾を強める、湿を取る漢方薬</vt:lpstr>
      <vt:lpstr>鳞屑を無くす漢方薬</vt:lpstr>
      <vt:lpstr>痒み止めの漢方薬</vt:lpstr>
      <vt:lpstr>鍼灸治療　ツボの選択</vt:lpstr>
      <vt:lpstr>湿热蕴结型熱と湿が貯る</vt:lpstr>
      <vt:lpstr>湿熱を治療する漢方薬</vt:lpstr>
      <vt:lpstr>鍼灸治療　ツボの選択</vt:lpstr>
      <vt:lpstr>血虚风燥型血虚で肌栄養不足乾燥</vt:lpstr>
      <vt:lpstr>陰液血を補助、肌を潤う漢方薬</vt:lpstr>
      <vt:lpstr>鍼灸治療　ツボの選択</vt:lpstr>
      <vt:lpstr>治療ポイント</vt:lpstr>
      <vt:lpstr>PowerPoint プレゼンテーション</vt:lpstr>
      <vt:lpstr>PowerPoint プレゼンテーション</vt:lpstr>
      <vt:lpstr>PowerPoint プレゼンテーション</vt:lpstr>
      <vt:lpstr>PowerPoint プレゼンテーション</vt:lpstr>
      <vt:lpstr>外  治</vt:lpstr>
      <vt:lpstr>PowerPoint プレゼンテーション</vt:lpstr>
      <vt:lpstr>单验方治疗</vt:lpstr>
      <vt:lpstr>(一)基本治疗 </vt:lpstr>
      <vt:lpstr>PowerPoint プレゼンテーション</vt:lpstr>
      <vt:lpstr>(二)药物治疗 </vt:lpstr>
      <vt:lpstr>PowerPoint プレゼンテーション</vt:lpstr>
      <vt:lpstr>PowerPoint プレゼンテーション</vt:lpstr>
      <vt:lpstr>2．系统治疗： </vt:lpstr>
      <vt:lpstr>PowerPoint プレゼンテーション</vt:lpstr>
      <vt:lpstr>(三)物理疗法 </vt:lpstr>
      <vt:lpstr>ステロイド塗り薬 効き目強さの見分け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アトピー　湿疹の中医治療</dc:title>
  <dc:creator>海外医疗</dc:creator>
  <cp:lastModifiedBy>新開 庸雅</cp:lastModifiedBy>
  <cp:revision>361</cp:revision>
  <dcterms:created xsi:type="dcterms:W3CDTF">2018-01-31T02:27:18Z</dcterms:created>
  <dcterms:modified xsi:type="dcterms:W3CDTF">2021-06-09T01:56:18Z</dcterms:modified>
</cp:coreProperties>
</file>