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7" r:id="rId3"/>
    <p:sldId id="331"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4" r:id="rId25"/>
    <p:sldId id="281" r:id="rId26"/>
    <p:sldId id="282" r:id="rId27"/>
    <p:sldId id="285" r:id="rId28"/>
    <p:sldId id="286" r:id="rId29"/>
    <p:sldId id="287" r:id="rId30"/>
    <p:sldId id="351" r:id="rId31"/>
    <p:sldId id="332" r:id="rId32"/>
    <p:sldId id="334" r:id="rId33"/>
    <p:sldId id="335" r:id="rId34"/>
    <p:sldId id="336" r:id="rId35"/>
    <p:sldId id="337" r:id="rId36"/>
    <p:sldId id="338" r:id="rId37"/>
    <p:sldId id="339" r:id="rId38"/>
    <p:sldId id="340" r:id="rId39"/>
    <p:sldId id="342" r:id="rId40"/>
    <p:sldId id="343" r:id="rId41"/>
    <p:sldId id="344" r:id="rId42"/>
    <p:sldId id="345" r:id="rId43"/>
    <p:sldId id="346" r:id="rId44"/>
    <p:sldId id="347" r:id="rId45"/>
    <p:sldId id="348" r:id="rId46"/>
    <p:sldId id="349" r:id="rId47"/>
    <p:sldId id="376" r:id="rId48"/>
    <p:sldId id="377" r:id="rId49"/>
    <p:sldId id="378" r:id="rId50"/>
    <p:sldId id="379" r:id="rId51"/>
    <p:sldId id="350" r:id="rId52"/>
    <p:sldId id="352" r:id="rId53"/>
    <p:sldId id="353" r:id="rId54"/>
    <p:sldId id="355" r:id="rId55"/>
    <p:sldId id="356" r:id="rId56"/>
    <p:sldId id="357" r:id="rId57"/>
    <p:sldId id="358" r:id="rId58"/>
    <p:sldId id="359" r:id="rId59"/>
    <p:sldId id="360" r:id="rId60"/>
    <p:sldId id="361" r:id="rId61"/>
    <p:sldId id="363" r:id="rId62"/>
    <p:sldId id="364" r:id="rId63"/>
    <p:sldId id="365" r:id="rId64"/>
    <p:sldId id="366" r:id="rId65"/>
    <p:sldId id="367" r:id="rId66"/>
    <p:sldId id="368" r:id="rId67"/>
    <p:sldId id="369" r:id="rId68"/>
    <p:sldId id="370" r:id="rId69"/>
    <p:sldId id="371" r:id="rId70"/>
    <p:sldId id="372" r:id="rId71"/>
    <p:sldId id="380" r:id="rId72"/>
    <p:sldId id="381" r:id="rId73"/>
    <p:sldId id="382" r:id="rId74"/>
    <p:sldId id="383" r:id="rId75"/>
    <p:sldId id="384" r:id="rId76"/>
    <p:sldId id="385" r:id="rId77"/>
    <p:sldId id="386" r:id="rId78"/>
    <p:sldId id="387" r:id="rId79"/>
    <p:sldId id="388" r:id="rId80"/>
    <p:sldId id="389" r:id="rId81"/>
    <p:sldId id="391" r:id="rId82"/>
    <p:sldId id="392" r:id="rId83"/>
    <p:sldId id="393" r:id="rId84"/>
    <p:sldId id="396" r:id="rId85"/>
    <p:sldId id="397" r:id="rId86"/>
    <p:sldId id="398" r:id="rId87"/>
    <p:sldId id="399" r:id="rId88"/>
    <p:sldId id="400" r:id="rId89"/>
    <p:sldId id="401" r:id="rId90"/>
    <p:sldId id="402" r:id="rId91"/>
    <p:sldId id="403" r:id="rId92"/>
    <p:sldId id="404" r:id="rId93"/>
    <p:sldId id="405" r:id="rId94"/>
    <p:sldId id="406" r:id="rId95"/>
    <p:sldId id="407" r:id="rId96"/>
    <p:sldId id="408" r:id="rId97"/>
    <p:sldId id="410" r:id="rId98"/>
    <p:sldId id="411" r:id="rId99"/>
    <p:sldId id="412" r:id="rId100"/>
    <p:sldId id="413" r:id="rId101"/>
    <p:sldId id="424" r:id="rId102"/>
    <p:sldId id="425" r:id="rId103"/>
    <p:sldId id="427" r:id="rId104"/>
    <p:sldId id="428" r:id="rId105"/>
    <p:sldId id="429" r:id="rId106"/>
    <p:sldId id="430" r:id="rId107"/>
    <p:sldId id="431" r:id="rId108"/>
    <p:sldId id="432" r:id="rId109"/>
    <p:sldId id="441" r:id="rId110"/>
    <p:sldId id="442" r:id="rId111"/>
    <p:sldId id="443" r:id="rId112"/>
    <p:sldId id="444" r:id="rId1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9" autoAdjust="0"/>
    <p:restoredTop sz="94660"/>
  </p:normalViewPr>
  <p:slideViewPr>
    <p:cSldViewPr>
      <p:cViewPr varScale="1">
        <p:scale>
          <a:sx n="92" d="100"/>
          <a:sy n="92" d="100"/>
        </p:scale>
        <p:origin x="96" y="3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a:xfrm>
            <a:off x="685800" y="228600"/>
            <a:ext cx="7772400" cy="1143000"/>
          </a:xfrm>
        </p:spPr>
        <p:txBody>
          <a:bodyPr/>
          <a:lstStyle/>
          <a:p>
            <a:r>
              <a:rPr lang="zh-CN" altLang="en-US"/>
              <a:t>单击此处编辑母版标题样式</a:t>
            </a:r>
          </a:p>
        </p:txBody>
      </p:sp>
      <p:sp>
        <p:nvSpPr>
          <p:cNvPr id="3" name="剪贴画占位符 2"/>
          <p:cNvSpPr>
            <a:spLocks noGrp="1"/>
          </p:cNvSpPr>
          <p:nvPr>
            <p:ph type="clipArt" sz="half" idx="1"/>
          </p:nvPr>
        </p:nvSpPr>
        <p:spPr>
          <a:xfrm>
            <a:off x="685800" y="1905000"/>
            <a:ext cx="3810000" cy="4114800"/>
          </a:xfrm>
        </p:spPr>
        <p:txBody>
          <a:bodyPr/>
          <a:lstStyle/>
          <a:p>
            <a:endParaRPr lang="zh-CN" altLang="en-US"/>
          </a:p>
        </p:txBody>
      </p:sp>
      <p:sp>
        <p:nvSpPr>
          <p:cNvPr id="4" name="文本占位符 3"/>
          <p:cNvSpPr>
            <a:spLocks noGrp="1"/>
          </p:cNvSpPr>
          <p:nvPr>
            <p:ph type="body" sz="half" idx="2"/>
          </p:nvPr>
        </p:nvSpPr>
        <p:spPr>
          <a:xfrm>
            <a:off x="4648200" y="1905000"/>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2209800" y="6400800"/>
            <a:ext cx="1905000" cy="457200"/>
          </a:xfrm>
        </p:spPr>
        <p:txBody>
          <a:bodyPr/>
          <a:lstStyle>
            <a:lvl1pPr>
              <a:defRPr/>
            </a:lvl1pPr>
          </a:lstStyle>
          <a:p>
            <a:endParaRPr lang="zh-CN" altLang="en-US"/>
          </a:p>
        </p:txBody>
      </p:sp>
      <p:sp>
        <p:nvSpPr>
          <p:cNvPr id="6" name="页脚占位符 5"/>
          <p:cNvSpPr>
            <a:spLocks noGrp="1"/>
          </p:cNvSpPr>
          <p:nvPr>
            <p:ph type="ftr" sz="quarter" idx="11"/>
          </p:nvPr>
        </p:nvSpPr>
        <p:spPr>
          <a:xfrm>
            <a:off x="4191000" y="6400800"/>
            <a:ext cx="2895600" cy="457200"/>
          </a:xfrm>
        </p:spPr>
        <p:txBody>
          <a:bodyPr/>
          <a:lstStyle>
            <a:lvl1pPr>
              <a:defRPr/>
            </a:lvl1pPr>
          </a:lstStyle>
          <a:p>
            <a:endParaRPr lang="zh-CN" altLang="en-US"/>
          </a:p>
        </p:txBody>
      </p:sp>
      <p:sp>
        <p:nvSpPr>
          <p:cNvPr id="7" name="灯片编号占位符 6"/>
          <p:cNvSpPr>
            <a:spLocks noGrp="1"/>
          </p:cNvSpPr>
          <p:nvPr>
            <p:ph type="sldNum" sz="quarter" idx="12"/>
          </p:nvPr>
        </p:nvSpPr>
        <p:spPr>
          <a:xfrm>
            <a:off x="7162800" y="6324600"/>
            <a:ext cx="1905000" cy="457200"/>
          </a:xfrm>
        </p:spPr>
        <p:txBody>
          <a:bodyPr/>
          <a:lstStyle>
            <a:lvl1pPr>
              <a:defRPr/>
            </a:lvl1pPr>
          </a:lstStyle>
          <a:p>
            <a:fld id="{A552123A-7BF3-4B97-8864-033E061453CD}" type="slidenum">
              <a:rPr lang="zh-CN" altLang="en-US"/>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228600"/>
            <a:ext cx="77724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85800" y="1905000"/>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05000"/>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2209800" y="6400800"/>
            <a:ext cx="1905000" cy="457200"/>
          </a:xfrm>
        </p:spPr>
        <p:txBody>
          <a:bodyPr/>
          <a:lstStyle>
            <a:lvl1pPr>
              <a:defRPr/>
            </a:lvl1pPr>
          </a:lstStyle>
          <a:p>
            <a:endParaRPr lang="zh-CN" altLang="en-US"/>
          </a:p>
        </p:txBody>
      </p:sp>
      <p:sp>
        <p:nvSpPr>
          <p:cNvPr id="6" name="页脚占位符 5"/>
          <p:cNvSpPr>
            <a:spLocks noGrp="1"/>
          </p:cNvSpPr>
          <p:nvPr>
            <p:ph type="ftr" sz="quarter" idx="11"/>
          </p:nvPr>
        </p:nvSpPr>
        <p:spPr>
          <a:xfrm>
            <a:off x="4191000" y="6400800"/>
            <a:ext cx="2895600" cy="457200"/>
          </a:xfrm>
        </p:spPr>
        <p:txBody>
          <a:bodyPr/>
          <a:lstStyle>
            <a:lvl1pPr>
              <a:defRPr/>
            </a:lvl1pPr>
          </a:lstStyle>
          <a:p>
            <a:endParaRPr lang="zh-CN" altLang="en-US"/>
          </a:p>
        </p:txBody>
      </p:sp>
      <p:sp>
        <p:nvSpPr>
          <p:cNvPr id="7" name="灯片编号占位符 6"/>
          <p:cNvSpPr>
            <a:spLocks noGrp="1"/>
          </p:cNvSpPr>
          <p:nvPr>
            <p:ph type="sldNum" sz="quarter" idx="12"/>
          </p:nvPr>
        </p:nvSpPr>
        <p:spPr>
          <a:xfrm>
            <a:off x="7162800" y="6324600"/>
            <a:ext cx="1905000" cy="457200"/>
          </a:xfrm>
        </p:spPr>
        <p:txBody>
          <a:bodyPr/>
          <a:lstStyle>
            <a:lvl1pPr>
              <a:defRPr/>
            </a:lvl1pPr>
          </a:lstStyle>
          <a:p>
            <a:fld id="{2574C37E-5BBF-499B-AF20-87FA4EBD0FF0}"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2021/6/23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2021/6/23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2021/6/23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2021/6/23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hyperlink" Target="https://baike.baidu.com/item/%E5%B9%B2%E5%A7%9C" TargetMode="External"/><Relationship Id="rId2" Type="http://schemas.openxmlformats.org/officeDocument/2006/relationships/hyperlink" Target="https://baike.baidu.com/item/%E9%A6%99%E9%99%84" TargetMode="Externa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https://baike.baidu.com/item/%E8%92%B2%E9%BB%84" TargetMode="External"/><Relationship Id="rId2" Type="http://schemas.openxmlformats.org/officeDocument/2006/relationships/hyperlink" Target="https://baike.baidu.com/item/%E5%BD%93%E5%BD%92" TargetMode="Externa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stellas.com/jp/health/healthcare/ulser/basicinformation00.html"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3" Type="http://schemas.openxmlformats.org/officeDocument/2006/relationships/hyperlink" Target="https://www.astellas.com/jp/health/healthcare/ulser/basicinformation00.html" TargetMode="External"/><Relationship Id="rId2" Type="http://schemas.openxmlformats.org/officeDocument/2006/relationships/hyperlink" Target="https://www.astellas.com/jp/health/healthcare/gerd/basicinformation00.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stellas.com/jp/health/healthcare/fd/index.html" TargetMode="External"/><Relationship Id="rId2" Type="http://schemas.openxmlformats.org/officeDocument/2006/relationships/hyperlink" Target="https://www.astellas.com/jp/health/healthcare/ulser/basicinformation00.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stellas.com/jp/health/healthcare/ulser/basicinformation00.html" TargetMode="External"/><Relationship Id="rId2" Type="http://schemas.openxmlformats.org/officeDocument/2006/relationships/hyperlink" Target="https://www.astellas.com/jp/health/healthcare/gerd/basicinformation00.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astellas.com/jp/health/healthcare/gerd/basicinformation00.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stellas.com/jp/health/healthcare/gerd/preliminary03.html" TargetMode="External"/><Relationship Id="rId2" Type="http://schemas.openxmlformats.org/officeDocument/2006/relationships/hyperlink" Target="https://www.astellas.com/jp/health/healthcare/gerd/basicinformation00.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stellas.com/jp/health/healthcare/gerd/basicinformation00.html" TargetMode="External"/><Relationship Id="rId2" Type="http://schemas.openxmlformats.org/officeDocument/2006/relationships/hyperlink" Target="https://www.astellas.com/jp/health/healthcare/gerd/basicinformation01.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stellas.com/jp/health/healthcare/ulser/basicinformation00.html" TargetMode="External"/><Relationship Id="rId2" Type="http://schemas.openxmlformats.org/officeDocument/2006/relationships/hyperlink" Target="https://www.astellas.com/jp/health/healthcare/fd/index.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stellas.com/jp/health/healthcare/fd/index.html" TargetMode="External"/><Relationship Id="rId2" Type="http://schemas.openxmlformats.org/officeDocument/2006/relationships/hyperlink" Target="https://www.astellas.com/jp/health/healthcare/ulser/basicinformation00.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stellas.com/jp/health/healthcare/fd/index.html" TargetMode="External"/><Relationship Id="rId2" Type="http://schemas.openxmlformats.org/officeDocument/2006/relationships/hyperlink" Target="https://www.astellas.com/jp/health/healthcare/gerd/basicinformation00.html" TargetMode="External"/><Relationship Id="rId1" Type="http://schemas.openxmlformats.org/officeDocument/2006/relationships/slideLayout" Target="../slideLayouts/slideLayout2.xml"/><Relationship Id="rId4" Type="http://schemas.openxmlformats.org/officeDocument/2006/relationships/hyperlink" Target="https://www.astellas.com/jp/health/healthcare/gerd/preliminary03.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stellas.com/jp/health/healthcare/gerd/basicinformation00.html" TargetMode="External"/><Relationship Id="rId2" Type="http://schemas.openxmlformats.org/officeDocument/2006/relationships/hyperlink" Target="https://www.astellas.com/jp/health/healthcare/ulser/preliminary03.html" TargetMode="External"/><Relationship Id="rId1" Type="http://schemas.openxmlformats.org/officeDocument/2006/relationships/slideLayout" Target="../slideLayouts/slideLayout2.xml"/><Relationship Id="rId5" Type="http://schemas.openxmlformats.org/officeDocument/2006/relationships/hyperlink" Target="https://www.astellas.com/jp/health/healthcare/ulser/basicinformation00.html" TargetMode="External"/><Relationship Id="rId4" Type="http://schemas.openxmlformats.org/officeDocument/2006/relationships/hyperlink" Target="https://www.astellas.com/jp/health/healthcare/fd/index.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7.wmf"/></Relationships>
</file>

<file path=ppt/slides/_rels/slide3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3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hyperlink" Target="https://www.astellas.com/jp/health/healthcare/ulser/basicinformation00.html" TargetMode="External"/><Relationship Id="rId2" Type="http://schemas.openxmlformats.org/officeDocument/2006/relationships/hyperlink" Target="https://www.astellas.com/jp/health/healthcare/gerd/basicinformation00.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hyperlink" Target="https://baike.baidu.com/item/%E5%A4%A7%E8%85%B9%E7%9A%AE" TargetMode="External"/><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hyperlink" Target="https://baike.baidu.com/item/%E8%97%BF%E9%A6%99/16278502" TargetMode="External"/></Relationships>
</file>

<file path=ppt/slides/_rels/slide4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hyperlink" Target="https://www.astellas.com/jp/health/healthcare/fd/index.html" TargetMode="External"/><Relationship Id="rId2" Type="http://schemas.openxmlformats.org/officeDocument/2006/relationships/hyperlink" Target="https://www.astellas.com/jp/health/healthcare/ulser/basicinformation00.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stellas.com/jp/health/healthcare/ulser/basicinformation00.html" TargetMode="External"/><Relationship Id="rId2" Type="http://schemas.openxmlformats.org/officeDocument/2006/relationships/hyperlink" Target="https://www.astellas.com/jp/health/healthcare/fd/index.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baike.baidu.com/item/%E4%B9%8C%E8%8D%AF" TargetMode="External"/><Relationship Id="rId2" Type="http://schemas.openxmlformats.org/officeDocument/2006/relationships/hyperlink" Target="https://baike.baidu.com/item/%E6%B2%89%E9%A6%99/32563"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s://baike.baidu.com/item/%E9%B1%BC%E8%85%A5%E8%8D%89/17030107"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zhongyaocai360.com/zhongyao/taoren-2.html" TargetMode="External"/><Relationship Id="rId2" Type="http://schemas.openxmlformats.org/officeDocument/2006/relationships/hyperlink" Target="http://zhongyaocai360.com/zhongyao/maziren.html" TargetMode="External"/><Relationship Id="rId1" Type="http://schemas.openxmlformats.org/officeDocument/2006/relationships/slideLayout" Target="../slideLayouts/slideLayout7.xml"/><Relationship Id="rId6" Type="http://schemas.openxmlformats.org/officeDocument/2006/relationships/hyperlink" Target="http://zhongyaocai360.com/zhongyao/dahuang.html" TargetMode="External"/><Relationship Id="rId5" Type="http://schemas.openxmlformats.org/officeDocument/2006/relationships/hyperlink" Target="http://zhongyaofangji.com/d/danggui.html" TargetMode="External"/><Relationship Id="rId4" Type="http://schemas.openxmlformats.org/officeDocument/2006/relationships/hyperlink" Target="http://zhongyaocai360.com/zhongyao/qianghuo.htm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baike.baidu.com/item/%E9%BA%A6%E5%86%AC" TargetMode="External"/><Relationship Id="rId2" Type="http://schemas.openxmlformats.org/officeDocument/2006/relationships/hyperlink" Target="https://baike.baidu.com/item/%E7%8E%84%E5%8F%82" TargetMode="External"/><Relationship Id="rId1" Type="http://schemas.openxmlformats.org/officeDocument/2006/relationships/slideLayout" Target="../slideLayouts/slideLayout7.xml"/><Relationship Id="rId4" Type="http://schemas.openxmlformats.org/officeDocument/2006/relationships/hyperlink" Target="https://baike.baidu.com/item/%E7%94%9F%E5%9C%B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stellas.com/jp/health/healthcare/fd/index.html" TargetMode="External"/><Relationship Id="rId2" Type="http://schemas.openxmlformats.org/officeDocument/2006/relationships/hyperlink" Target="https://www.astellas.com/jp/health/healthcare/ulser/basicinformation00.htm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6.gif"/></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6.gif"/></Relationships>
</file>

<file path=ppt/slides/_rels/slide7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6.gif"/></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6.gif"/></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6.gif"/></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34.png"/></Relationships>
</file>

<file path=ppt/slides/_rels/slide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6.gif"/></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6.gif"/></Relationships>
</file>

<file path=ppt/slides/_rels/slide8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6.gif"/></Relationships>
</file>

<file path=ppt/slides/_rels/slide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36.gif"/></Relationships>
</file>

<file path=ppt/slides/_rels/slide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36.gif"/></Relationships>
</file>

<file path=ppt/slides/_rels/slide9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9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6.gi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dirty="0"/>
              <a:t>胃腸によく見られる症状の中医治療</a:t>
            </a:r>
            <a:endParaRPr lang="zh-CN" altLang="en-US" dirty="0"/>
          </a:p>
        </p:txBody>
      </p:sp>
      <p:sp>
        <p:nvSpPr>
          <p:cNvPr id="3" name="内容占位符 2"/>
          <p:cNvSpPr>
            <a:spLocks noGrp="1"/>
          </p:cNvSpPr>
          <p:nvPr>
            <p:ph idx="1"/>
          </p:nvPr>
        </p:nvSpPr>
        <p:spPr>
          <a:xfrm>
            <a:off x="457200" y="1340768"/>
            <a:ext cx="8229600" cy="4785395"/>
          </a:xfrm>
        </p:spPr>
        <p:txBody>
          <a:bodyPr/>
          <a:lstStyle/>
          <a:p>
            <a:pPr>
              <a:buNone/>
            </a:pPr>
            <a:endParaRPr lang="en-US" altLang="ja-JP" dirty="0"/>
          </a:p>
          <a:p>
            <a:endParaRPr lang="zh-CN" altLang="en-US" dirty="0"/>
          </a:p>
        </p:txBody>
      </p:sp>
      <p:pic>
        <p:nvPicPr>
          <p:cNvPr id="1026" name="Picture 2" descr="C:\Documents and Settings\Administrator\桌面\img_01.jpg"/>
          <p:cNvPicPr>
            <a:picLocks noChangeAspect="1" noChangeArrowheads="1"/>
          </p:cNvPicPr>
          <p:nvPr/>
        </p:nvPicPr>
        <p:blipFill>
          <a:blip r:embed="rId2" cstate="print"/>
          <a:srcRect/>
          <a:stretch>
            <a:fillRect/>
          </a:stretch>
        </p:blipFill>
        <p:spPr bwMode="auto">
          <a:xfrm>
            <a:off x="3203848" y="1340768"/>
            <a:ext cx="4107929" cy="551723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下腹部の痛み</a:t>
            </a:r>
            <a:br>
              <a:rPr lang="ja-JP" altLang="en-US" b="1" dirty="0"/>
            </a:br>
            <a:endParaRPr lang="zh-CN" altLang="en-US" dirty="0"/>
          </a:p>
        </p:txBody>
      </p:sp>
      <p:sp>
        <p:nvSpPr>
          <p:cNvPr id="3" name="内容占位符 2"/>
          <p:cNvSpPr>
            <a:spLocks noGrp="1"/>
          </p:cNvSpPr>
          <p:nvPr>
            <p:ph idx="1"/>
          </p:nvPr>
        </p:nvSpPr>
        <p:spPr/>
        <p:txBody>
          <a:bodyPr>
            <a:normAutofit lnSpcReduction="10000"/>
          </a:bodyPr>
          <a:lstStyle/>
          <a:p>
            <a:r>
              <a:rPr lang="ja-JP" altLang="en-US" dirty="0"/>
              <a:t>大腸、子宮・卵巣、膀胱などの位置にあたり、急性腸炎（主に細菌の感染によって起こる腸の炎症）、虫垂炎（いわゆる盲腸炎、右下腹部痛）、過敏性腸症候群（下痢や便秘を繰り返す病気）や子宮・卵巣、膀胱の病気が原因で起こります。</a:t>
            </a:r>
          </a:p>
          <a:p>
            <a:r>
              <a:rPr lang="en-US" altLang="ja-JP" b="1" dirty="0"/>
              <a:t>【</a:t>
            </a:r>
            <a:r>
              <a:rPr lang="ja-JP" altLang="en-US" b="1" dirty="0"/>
              <a:t>関係する病気</a:t>
            </a:r>
            <a:r>
              <a:rPr lang="en-US" altLang="ja-JP" b="1" dirty="0"/>
              <a:t>】</a:t>
            </a:r>
          </a:p>
          <a:p>
            <a:r>
              <a:rPr lang="ja-JP" altLang="en-US" dirty="0"/>
              <a:t>急性腸炎、虫垂炎、過敏性腸症候群、子宮・卵巣の病気、膀胱の病気など</a:t>
            </a:r>
          </a:p>
          <a:p>
            <a:endParaRPr lang="zh-CN"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70658" name="Picture 2" descr="C:\Documents and Settings\Administrator\桌面\detail.jpg"/>
          <p:cNvPicPr>
            <a:picLocks noChangeAspect="1" noChangeArrowheads="1"/>
          </p:cNvPicPr>
          <p:nvPr/>
        </p:nvPicPr>
        <p:blipFill>
          <a:blip r:embed="rId2" cstate="print"/>
          <a:srcRect/>
          <a:stretch>
            <a:fillRect/>
          </a:stretch>
        </p:blipFill>
        <p:spPr bwMode="auto">
          <a:xfrm>
            <a:off x="395536" y="1196752"/>
            <a:ext cx="4762500" cy="3676651"/>
          </a:xfrm>
          <a:prstGeom prst="rect">
            <a:avLst/>
          </a:prstGeom>
          <a:noFill/>
        </p:spPr>
      </p:pic>
      <p:pic>
        <p:nvPicPr>
          <p:cNvPr id="70659" name="Picture 3" descr="C:\Documents and Settings\Administrator\桌面\detail.jpg"/>
          <p:cNvPicPr>
            <a:picLocks noChangeAspect="1" noChangeArrowheads="1"/>
          </p:cNvPicPr>
          <p:nvPr/>
        </p:nvPicPr>
        <p:blipFill>
          <a:blip r:embed="rId3" cstate="print"/>
          <a:srcRect/>
          <a:stretch>
            <a:fillRect/>
          </a:stretch>
        </p:blipFill>
        <p:spPr bwMode="auto">
          <a:xfrm>
            <a:off x="5292080" y="476672"/>
            <a:ext cx="3528517" cy="5406231"/>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0"/>
            <a:ext cx="7772400" cy="762000"/>
          </a:xfrm>
        </p:spPr>
        <p:txBody>
          <a:bodyPr/>
          <a:lstStyle/>
          <a:p>
            <a:r>
              <a:rPr lang="zh-CN">
                <a:latin typeface="宋体" pitchFamily="2" charset="-122"/>
              </a:rPr>
              <a:t>辨证论治</a:t>
            </a:r>
            <a:r>
              <a:rPr lang="zh-CN"/>
              <a:t> </a:t>
            </a:r>
          </a:p>
        </p:txBody>
      </p:sp>
      <p:sp>
        <p:nvSpPr>
          <p:cNvPr id="16387" name="Rectangle 3"/>
          <p:cNvSpPr>
            <a:spLocks noGrp="1" noChangeArrowheads="1"/>
          </p:cNvSpPr>
          <p:nvPr>
            <p:ph type="body" idx="1"/>
          </p:nvPr>
        </p:nvSpPr>
        <p:spPr>
          <a:xfrm>
            <a:off x="533400" y="685800"/>
            <a:ext cx="8001000" cy="5486400"/>
          </a:xfrm>
        </p:spPr>
        <p:txBody>
          <a:bodyPr>
            <a:normAutofit fontScale="85000" lnSpcReduction="20000"/>
          </a:bodyPr>
          <a:lstStyle/>
          <a:p>
            <a:pPr algn="just">
              <a:lnSpc>
                <a:spcPct val="90000"/>
              </a:lnSpc>
              <a:buFont typeface="Wingdings" pitchFamily="2" charset="2"/>
              <a:buNone/>
            </a:pPr>
            <a:r>
              <a:rPr lang="zh-CN">
                <a:latin typeface="宋体" pitchFamily="2" charset="-122"/>
              </a:rPr>
              <a:t>一、辨证要点</a:t>
            </a:r>
          </a:p>
          <a:p>
            <a:pPr algn="just">
              <a:lnSpc>
                <a:spcPct val="90000"/>
              </a:lnSpc>
              <a:buFont typeface="Wingdings" pitchFamily="2" charset="2"/>
              <a:buNone/>
            </a:pPr>
            <a:r>
              <a:rPr lang="zh-CN">
                <a:latin typeface="宋体" pitchFamily="2" charset="-122"/>
              </a:rPr>
              <a:t>  </a:t>
            </a:r>
            <a:r>
              <a:rPr lang="zh-CN" altLang="zh-CN">
                <a:latin typeface="宋体" pitchFamily="2" charset="-122"/>
              </a:rPr>
              <a:t>l</a:t>
            </a:r>
            <a:r>
              <a:rPr lang="zh-CN">
                <a:latin typeface="宋体" pitchFamily="2" charset="-122"/>
              </a:rPr>
              <a:t>．辨腹痛性质</a:t>
            </a:r>
          </a:p>
          <a:p>
            <a:pPr algn="just">
              <a:lnSpc>
                <a:spcPct val="90000"/>
              </a:lnSpc>
              <a:buFont typeface="Wingdings" pitchFamily="2" charset="2"/>
              <a:buNone/>
            </a:pPr>
            <a:r>
              <a:rPr lang="zh-CN">
                <a:latin typeface="宋体" pitchFamily="2" charset="-122"/>
              </a:rPr>
              <a:t>寒痛：腹痛拘急，疼痛暴作，痛无间断，坚满急</a:t>
            </a:r>
          </a:p>
          <a:p>
            <a:pPr algn="just">
              <a:lnSpc>
                <a:spcPct val="90000"/>
              </a:lnSpc>
              <a:buFont typeface="Wingdings" pitchFamily="2" charset="2"/>
              <a:buNone/>
            </a:pPr>
            <a:r>
              <a:rPr lang="zh-CN">
                <a:latin typeface="宋体" pitchFamily="2" charset="-122"/>
              </a:rPr>
              <a:t>      痛，遇冷痛剧，得热则减；</a:t>
            </a:r>
          </a:p>
          <a:p>
            <a:pPr algn="just">
              <a:lnSpc>
                <a:spcPct val="90000"/>
              </a:lnSpc>
              <a:buFont typeface="Wingdings" pitchFamily="2" charset="2"/>
              <a:buNone/>
            </a:pPr>
            <a:r>
              <a:rPr lang="zh-CN">
                <a:latin typeface="宋体" pitchFamily="2" charset="-122"/>
              </a:rPr>
              <a:t>热痛：痛在脐腹，痛处有热感，时轻时重，得凉</a:t>
            </a:r>
          </a:p>
          <a:p>
            <a:pPr algn="just">
              <a:lnSpc>
                <a:spcPct val="90000"/>
              </a:lnSpc>
              <a:buFont typeface="Wingdings" pitchFamily="2" charset="2"/>
              <a:buNone/>
            </a:pPr>
            <a:r>
              <a:rPr lang="zh-CN">
                <a:latin typeface="宋体" pitchFamily="2" charset="-122"/>
              </a:rPr>
              <a:t>      痛减者；</a:t>
            </a:r>
          </a:p>
          <a:p>
            <a:pPr algn="just">
              <a:lnSpc>
                <a:spcPct val="90000"/>
              </a:lnSpc>
              <a:buFont typeface="Wingdings" pitchFamily="2" charset="2"/>
              <a:buNone/>
            </a:pPr>
            <a:r>
              <a:rPr lang="zh-CN">
                <a:latin typeface="宋体" pitchFamily="2" charset="-122"/>
              </a:rPr>
              <a:t>气滞：腹痛时轻时重，痛处不定，攻冲作痛，嗳</a:t>
            </a:r>
          </a:p>
          <a:p>
            <a:pPr algn="just">
              <a:lnSpc>
                <a:spcPct val="90000"/>
              </a:lnSpc>
              <a:buFont typeface="Wingdings" pitchFamily="2" charset="2"/>
              <a:buNone/>
            </a:pPr>
            <a:r>
              <a:rPr lang="zh-CN">
                <a:latin typeface="宋体" pitchFamily="2" charset="-122"/>
              </a:rPr>
              <a:t>      气或矢气则胀痛减轻；</a:t>
            </a:r>
          </a:p>
          <a:p>
            <a:pPr algn="just">
              <a:lnSpc>
                <a:spcPct val="90000"/>
              </a:lnSpc>
              <a:buFont typeface="Wingdings" pitchFamily="2" charset="2"/>
              <a:buNone/>
            </a:pPr>
            <a:r>
              <a:rPr lang="zh-CN">
                <a:latin typeface="宋体" pitchFamily="2" charset="-122"/>
              </a:rPr>
              <a:t>血瘀：少腹刺痛，痛无休止，痛处不移，痛处拒</a:t>
            </a:r>
          </a:p>
          <a:p>
            <a:pPr algn="just">
              <a:lnSpc>
                <a:spcPct val="90000"/>
              </a:lnSpc>
              <a:buFont typeface="Wingdings" pitchFamily="2" charset="2"/>
              <a:buNone/>
            </a:pPr>
            <a:r>
              <a:rPr lang="zh-CN">
                <a:latin typeface="宋体" pitchFamily="2" charset="-122"/>
              </a:rPr>
              <a:t>      按，经常夜间加剧；</a:t>
            </a:r>
          </a:p>
          <a:p>
            <a:pPr algn="just">
              <a:lnSpc>
                <a:spcPct val="90000"/>
              </a:lnSpc>
              <a:buFont typeface="Wingdings" pitchFamily="2" charset="2"/>
              <a:buNone/>
            </a:pPr>
            <a:r>
              <a:rPr lang="zh-CN">
                <a:latin typeface="宋体" pitchFamily="2" charset="-122"/>
              </a:rPr>
              <a:t>伤食：因饮食不慎，脘腹胀痛，嗳气频作，嗳后稍舒，痛</a:t>
            </a:r>
          </a:p>
          <a:p>
            <a:pPr algn="just">
              <a:lnSpc>
                <a:spcPct val="90000"/>
              </a:lnSpc>
              <a:buFont typeface="Wingdings" pitchFamily="2" charset="2"/>
              <a:buNone/>
            </a:pPr>
            <a:r>
              <a:rPr lang="zh-CN">
                <a:latin typeface="宋体" pitchFamily="2" charset="-122"/>
              </a:rPr>
              <a:t>      甚欲便，便后痛减；</a:t>
            </a:r>
          </a:p>
          <a:p>
            <a:pPr algn="just">
              <a:lnSpc>
                <a:spcPct val="90000"/>
              </a:lnSpc>
              <a:buFont typeface="Wingdings" pitchFamily="2" charset="2"/>
              <a:buNone/>
            </a:pPr>
            <a:r>
              <a:rPr lang="zh-CN">
                <a:latin typeface="宋体" pitchFamily="2" charset="-122"/>
              </a:rPr>
              <a:t>暴痛多实，伴腹胀，呕逆，拒按等；</a:t>
            </a:r>
          </a:p>
          <a:p>
            <a:pPr algn="just">
              <a:lnSpc>
                <a:spcPct val="90000"/>
              </a:lnSpc>
              <a:buFont typeface="Wingdings" pitchFamily="2" charset="2"/>
              <a:buNone/>
            </a:pPr>
            <a:r>
              <a:rPr lang="zh-CN">
                <a:latin typeface="宋体" pitchFamily="2" charset="-122"/>
              </a:rPr>
              <a:t>久痛多虚，痛势绵绵，喜揉喜按。</a:t>
            </a:r>
          </a:p>
        </p:txBody>
      </p:sp>
      <p:sp>
        <p:nvSpPr>
          <p:cNvPr id="16388" name="AutoShape 4">
            <a:hlinkClick r:id="rId2" action="ppaction://hlinksldjump" highlightClick="1"/>
          </p:cNvPr>
          <p:cNvSpPr>
            <a:spLocks noChangeArrowheads="1"/>
          </p:cNvSpPr>
          <p:nvPr/>
        </p:nvSpPr>
        <p:spPr bwMode="auto">
          <a:xfrm>
            <a:off x="6096000" y="381000"/>
            <a:ext cx="533400" cy="609600"/>
          </a:xfrm>
          <a:prstGeom prst="actionButtonForwardNext">
            <a:avLst/>
          </a:prstGeom>
          <a:solidFill>
            <a:schemeClr val="accent1"/>
          </a:solidFill>
          <a:ln w="9525" cmpd="sng">
            <a:solidFill>
              <a:schemeClr val="tx1"/>
            </a:solidFill>
            <a:miter lim="800000"/>
            <a:headEnd/>
            <a:tailEnd/>
          </a:ln>
          <a:effectLst/>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Bottom)">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Bottom)">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Bottom)">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slide(fromBottom)">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slide(fromBottom)">
                                      <p:cBhvr>
                                        <p:cTn id="27" dur="500"/>
                                        <p:tgtEl>
                                          <p:spTgt spid="16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slide(fromBottom)">
                                      <p:cBhvr>
                                        <p:cTn id="32" dur="500"/>
                                        <p:tgtEl>
                                          <p:spTgt spid="163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Effect transition="in" filter="slide(fromBottom)">
                                      <p:cBhvr>
                                        <p:cTn id="37" dur="500"/>
                                        <p:tgtEl>
                                          <p:spTgt spid="163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6387">
                                            <p:txEl>
                                              <p:pRg st="7" end="7"/>
                                            </p:txEl>
                                          </p:spTgt>
                                        </p:tgtEl>
                                        <p:attrNameLst>
                                          <p:attrName>style.visibility</p:attrName>
                                        </p:attrNameLst>
                                      </p:cBhvr>
                                      <p:to>
                                        <p:strVal val="visible"/>
                                      </p:to>
                                    </p:set>
                                    <p:animEffect transition="in" filter="slide(fromBottom)">
                                      <p:cBhvr>
                                        <p:cTn id="42" dur="500"/>
                                        <p:tgtEl>
                                          <p:spTgt spid="163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6387">
                                            <p:txEl>
                                              <p:pRg st="8" end="8"/>
                                            </p:txEl>
                                          </p:spTgt>
                                        </p:tgtEl>
                                        <p:attrNameLst>
                                          <p:attrName>style.visibility</p:attrName>
                                        </p:attrNameLst>
                                      </p:cBhvr>
                                      <p:to>
                                        <p:strVal val="visible"/>
                                      </p:to>
                                    </p:set>
                                    <p:animEffect transition="in" filter="slide(fromBottom)">
                                      <p:cBhvr>
                                        <p:cTn id="47" dur="500"/>
                                        <p:tgtEl>
                                          <p:spTgt spid="1638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387">
                                            <p:txEl>
                                              <p:pRg st="9" end="9"/>
                                            </p:txEl>
                                          </p:spTgt>
                                        </p:tgtEl>
                                        <p:attrNameLst>
                                          <p:attrName>style.visibility</p:attrName>
                                        </p:attrNameLst>
                                      </p:cBhvr>
                                      <p:to>
                                        <p:strVal val="visible"/>
                                      </p:to>
                                    </p:set>
                                    <p:animEffect transition="in" filter="slide(fromBottom)">
                                      <p:cBhvr>
                                        <p:cTn id="52" dur="500"/>
                                        <p:tgtEl>
                                          <p:spTgt spid="1638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6387">
                                            <p:txEl>
                                              <p:pRg st="10" end="10"/>
                                            </p:txEl>
                                          </p:spTgt>
                                        </p:tgtEl>
                                        <p:attrNameLst>
                                          <p:attrName>style.visibility</p:attrName>
                                        </p:attrNameLst>
                                      </p:cBhvr>
                                      <p:to>
                                        <p:strVal val="visible"/>
                                      </p:to>
                                    </p:set>
                                    <p:animEffect transition="in" filter="slide(fromBottom)">
                                      <p:cBhvr>
                                        <p:cTn id="57" dur="500"/>
                                        <p:tgtEl>
                                          <p:spTgt spid="1638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6387">
                                            <p:txEl>
                                              <p:pRg st="11" end="11"/>
                                            </p:txEl>
                                          </p:spTgt>
                                        </p:tgtEl>
                                        <p:attrNameLst>
                                          <p:attrName>style.visibility</p:attrName>
                                        </p:attrNameLst>
                                      </p:cBhvr>
                                      <p:to>
                                        <p:strVal val="visible"/>
                                      </p:to>
                                    </p:set>
                                    <p:animEffect transition="in" filter="slide(fromBottom)">
                                      <p:cBhvr>
                                        <p:cTn id="62" dur="500"/>
                                        <p:tgtEl>
                                          <p:spTgt spid="1638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6387">
                                            <p:txEl>
                                              <p:pRg st="12" end="12"/>
                                            </p:txEl>
                                          </p:spTgt>
                                        </p:tgtEl>
                                        <p:attrNameLst>
                                          <p:attrName>style.visibility</p:attrName>
                                        </p:attrNameLst>
                                      </p:cBhvr>
                                      <p:to>
                                        <p:strVal val="visible"/>
                                      </p:to>
                                    </p:set>
                                    <p:animEffect transition="in" filter="slide(fromBottom)">
                                      <p:cBhvr>
                                        <p:cTn id="67" dur="500"/>
                                        <p:tgtEl>
                                          <p:spTgt spid="1638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16387">
                                            <p:txEl>
                                              <p:pRg st="13" end="13"/>
                                            </p:txEl>
                                          </p:spTgt>
                                        </p:tgtEl>
                                        <p:attrNameLst>
                                          <p:attrName>style.visibility</p:attrName>
                                        </p:attrNameLst>
                                      </p:cBhvr>
                                      <p:to>
                                        <p:strVal val="visible"/>
                                      </p:to>
                                    </p:set>
                                    <p:animEffect transition="in" filter="slide(fromBottom)">
                                      <p:cBhvr>
                                        <p:cTn id="72" dur="500"/>
                                        <p:tgtEl>
                                          <p:spTgt spid="1638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14400" y="914400"/>
            <a:ext cx="5670550" cy="3013075"/>
          </a:xfrm>
          <a:prstGeom prst="rect">
            <a:avLst/>
          </a:prstGeom>
          <a:noFill/>
          <a:ln w="9525">
            <a:noFill/>
            <a:miter lim="800000"/>
            <a:headEnd/>
            <a:tailEnd/>
          </a:ln>
          <a:effectLst/>
        </p:spPr>
        <p:txBody>
          <a:bodyPr wrap="none">
            <a:spAutoFit/>
          </a:bodyPr>
          <a:lstStyle/>
          <a:p>
            <a:r>
              <a:rPr lang="zh-CN" altLang="zh-CN" sz="2400">
                <a:latin typeface="宋体" pitchFamily="2" charset="-122"/>
              </a:rPr>
              <a:t> 2</a:t>
            </a:r>
            <a:r>
              <a:rPr lang="zh-CN" sz="2400">
                <a:latin typeface="宋体" pitchFamily="2" charset="-122"/>
              </a:rPr>
              <a:t>．辨腹痛部位</a:t>
            </a:r>
          </a:p>
          <a:p>
            <a:endParaRPr lang="zh-CN" sz="2400">
              <a:latin typeface="宋体" pitchFamily="2" charset="-122"/>
            </a:endParaRPr>
          </a:p>
          <a:p>
            <a:r>
              <a:rPr lang="zh-CN" sz="2400">
                <a:latin typeface="宋体" pitchFamily="2" charset="-122"/>
              </a:rPr>
              <a:t>  胁腹、少腹痛多属肝经病证；</a:t>
            </a:r>
          </a:p>
          <a:p>
            <a:endParaRPr lang="zh-CN" sz="2400">
              <a:latin typeface="宋体" pitchFamily="2" charset="-122"/>
            </a:endParaRPr>
          </a:p>
          <a:p>
            <a:r>
              <a:rPr lang="zh-CN" sz="2400">
                <a:latin typeface="宋体" pitchFamily="2" charset="-122"/>
              </a:rPr>
              <a:t>  脐以上大腹疼痛，多为脾胃病证；</a:t>
            </a:r>
          </a:p>
          <a:p>
            <a:endParaRPr lang="zh-CN" sz="2400">
              <a:latin typeface="宋体" pitchFamily="2" charset="-122"/>
            </a:endParaRPr>
          </a:p>
          <a:p>
            <a:r>
              <a:rPr lang="zh-CN" sz="2400">
                <a:latin typeface="宋体" pitchFamily="2" charset="-122"/>
              </a:rPr>
              <a:t>  脐以下小腹痛多属膀胱及大小肠病证。</a:t>
            </a:r>
          </a:p>
          <a:p>
            <a:endParaRPr lang="zh-CN" altLang="zh-CN" sz="2400"/>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20650" y="381000"/>
            <a:ext cx="8999580" cy="6740307"/>
          </a:xfrm>
          <a:prstGeom prst="rect">
            <a:avLst/>
          </a:prstGeom>
          <a:noFill/>
          <a:ln w="9525">
            <a:noFill/>
            <a:miter lim="800000"/>
            <a:headEnd/>
            <a:tailEnd/>
          </a:ln>
          <a:effectLst/>
        </p:spPr>
        <p:txBody>
          <a:bodyPr wrap="square">
            <a:spAutoFit/>
          </a:bodyPr>
          <a:lstStyle/>
          <a:p>
            <a:r>
              <a:rPr lang="zh-CN" sz="2400" dirty="0">
                <a:latin typeface="宋体" pitchFamily="2" charset="-122"/>
              </a:rPr>
              <a:t>三、证治分类  </a:t>
            </a:r>
          </a:p>
          <a:p>
            <a:r>
              <a:rPr lang="zh-CN" sz="2400" dirty="0">
                <a:latin typeface="宋体" pitchFamily="2" charset="-122"/>
              </a:rPr>
              <a:t>  </a:t>
            </a:r>
          </a:p>
          <a:p>
            <a:r>
              <a:rPr lang="zh-CN" altLang="zh-CN" sz="2400" dirty="0">
                <a:latin typeface="宋体" pitchFamily="2" charset="-122"/>
              </a:rPr>
              <a:t>l</a:t>
            </a:r>
            <a:r>
              <a:rPr lang="zh-CN" sz="2400" dirty="0">
                <a:latin typeface="宋体" pitchFamily="2" charset="-122"/>
              </a:rPr>
              <a:t>．寒邪内阻证 </a:t>
            </a:r>
          </a:p>
          <a:p>
            <a:r>
              <a:rPr lang="zh-CN" sz="2400" dirty="0">
                <a:latin typeface="宋体" pitchFamily="2" charset="-122"/>
              </a:rPr>
              <a:t>   </a:t>
            </a:r>
          </a:p>
          <a:p>
            <a:r>
              <a:rPr lang="zh-CN" sz="2400" dirty="0">
                <a:latin typeface="宋体" pitchFamily="2" charset="-122"/>
              </a:rPr>
              <a:t>主证：腹痛拘急，遇寒痛甚，得温痛减，口淡不渴，形寒肢冷；</a:t>
            </a:r>
          </a:p>
          <a:p>
            <a:endParaRPr lang="zh-CN" sz="2400" dirty="0">
              <a:latin typeface="宋体" pitchFamily="2" charset="-122"/>
            </a:endParaRPr>
          </a:p>
          <a:p>
            <a:r>
              <a:rPr lang="zh-CN" sz="2400" dirty="0">
                <a:latin typeface="宋体" pitchFamily="2" charset="-122"/>
              </a:rPr>
              <a:t>兼证：小便清长，大便清稀或秘结； </a:t>
            </a:r>
          </a:p>
          <a:p>
            <a:endParaRPr lang="zh-CN" sz="2400" dirty="0">
              <a:latin typeface="宋体" pitchFamily="2" charset="-122"/>
            </a:endParaRPr>
          </a:p>
          <a:p>
            <a:r>
              <a:rPr lang="zh-CN" sz="2400" dirty="0">
                <a:latin typeface="宋体" pitchFamily="2" charset="-122"/>
              </a:rPr>
              <a:t>舌脉：舌质淡，苔白腻，脉沉紧。</a:t>
            </a:r>
          </a:p>
          <a:p>
            <a:endParaRPr lang="zh-CN" sz="2400" dirty="0">
              <a:latin typeface="宋体" pitchFamily="2" charset="-122"/>
            </a:endParaRPr>
          </a:p>
          <a:p>
            <a:r>
              <a:rPr lang="zh-CN" sz="2400" dirty="0">
                <a:latin typeface="宋体" pitchFamily="2" charset="-122"/>
              </a:rPr>
              <a:t>证机概要：寒邪凝滞，中阳被遏，脉络痹阻。</a:t>
            </a:r>
          </a:p>
          <a:p>
            <a:endParaRPr lang="zh-CN" sz="2400" dirty="0">
              <a:latin typeface="宋体" pitchFamily="2" charset="-122"/>
            </a:endParaRPr>
          </a:p>
          <a:p>
            <a:r>
              <a:rPr lang="zh-CN" sz="2400" dirty="0">
                <a:latin typeface="宋体" pitchFamily="2" charset="-122"/>
              </a:rPr>
              <a:t>治法：散寒温里，理气止痛。</a:t>
            </a:r>
          </a:p>
          <a:p>
            <a:endParaRPr lang="zh-CN" sz="2400" dirty="0">
              <a:latin typeface="宋体" pitchFamily="2" charset="-122"/>
            </a:endParaRPr>
          </a:p>
          <a:p>
            <a:r>
              <a:rPr lang="zh-CN" sz="2400" dirty="0"/>
              <a:t> </a:t>
            </a:r>
            <a:r>
              <a:rPr lang="zh-CN" sz="2400" dirty="0">
                <a:latin typeface="宋体" pitchFamily="2" charset="-122"/>
              </a:rPr>
              <a:t>方药：良附丸</a:t>
            </a:r>
            <a:r>
              <a:rPr lang="zh-CN" altLang="en-US" sz="2400" dirty="0"/>
              <a:t>高良姜</a:t>
            </a:r>
            <a:r>
              <a:rPr lang="en-US" altLang="zh-CN" sz="2400" dirty="0"/>
              <a:t>500g </a:t>
            </a:r>
            <a:r>
              <a:rPr lang="zh-CN" altLang="en-US" sz="2400" dirty="0"/>
              <a:t>香附（醋制）</a:t>
            </a:r>
            <a:r>
              <a:rPr lang="en-US" altLang="zh-CN" sz="2400" dirty="0"/>
              <a:t>500g</a:t>
            </a:r>
            <a:r>
              <a:rPr lang="zh-CN" sz="2400" dirty="0">
                <a:latin typeface="宋体" pitchFamily="2" charset="-122"/>
              </a:rPr>
              <a:t>合正气天香散加减</a:t>
            </a:r>
            <a:r>
              <a:rPr lang="en-US" altLang="zh-CN" sz="2400" dirty="0"/>
              <a:t>【</a:t>
            </a:r>
            <a:r>
              <a:rPr lang="zh-CN" altLang="en-US" sz="2400" dirty="0"/>
              <a:t>处方</a:t>
            </a:r>
            <a:r>
              <a:rPr lang="en-US" altLang="zh-CN" sz="2400" dirty="0"/>
              <a:t>】 </a:t>
            </a:r>
            <a:r>
              <a:rPr lang="zh-CN" altLang="en-US" sz="2400" dirty="0"/>
              <a:t>乌药</a:t>
            </a:r>
            <a:r>
              <a:rPr lang="en-US" altLang="zh-CN" sz="2400" dirty="0"/>
              <a:t>60</a:t>
            </a:r>
            <a:r>
              <a:rPr lang="zh-CN" altLang="en-US" sz="2400" dirty="0"/>
              <a:t>克 </a:t>
            </a:r>
            <a:r>
              <a:rPr lang="zh-CN" altLang="en-US" sz="2400" dirty="0">
                <a:hlinkClick r:id="rId2"/>
              </a:rPr>
              <a:t>香附</a:t>
            </a:r>
            <a:r>
              <a:rPr lang="zh-CN" altLang="en-US" sz="2400" dirty="0"/>
              <a:t>末</a:t>
            </a:r>
            <a:r>
              <a:rPr lang="en-US" altLang="zh-CN" sz="2400" dirty="0"/>
              <a:t>240</a:t>
            </a:r>
            <a:r>
              <a:rPr lang="zh-CN" altLang="en-US" sz="2400" dirty="0"/>
              <a:t>克 陈皮 苏叶 </a:t>
            </a:r>
            <a:r>
              <a:rPr lang="zh-CN" altLang="en-US" sz="2400" dirty="0">
                <a:hlinkClick r:id="rId3"/>
              </a:rPr>
              <a:t>干姜</a:t>
            </a:r>
            <a:r>
              <a:rPr lang="zh-CN" altLang="en-US" sz="2400" dirty="0"/>
              <a:t>各</a:t>
            </a:r>
            <a:r>
              <a:rPr lang="en-US" altLang="zh-CN" sz="2400" dirty="0"/>
              <a:t>30</a:t>
            </a:r>
            <a:r>
              <a:rPr lang="zh-CN" altLang="en-US" sz="2400" dirty="0"/>
              <a:t>克</a:t>
            </a:r>
          </a:p>
          <a:p>
            <a:r>
              <a:rPr lang="en-US" altLang="zh-CN" sz="2400" dirty="0"/>
              <a:t>【</a:t>
            </a:r>
            <a:r>
              <a:rPr lang="zh-CN" altLang="en-US" sz="2400" dirty="0"/>
              <a:t>制法</a:t>
            </a:r>
            <a:r>
              <a:rPr lang="en-US" altLang="zh-CN" sz="2400" dirty="0"/>
              <a:t>】 </a:t>
            </a:r>
            <a:r>
              <a:rPr lang="zh-CN" altLang="en-US" sz="2400" dirty="0"/>
              <a:t>上为细末。</a:t>
            </a:r>
          </a:p>
          <a:p>
            <a:r>
              <a:rPr lang="zh-CN" sz="2400" dirty="0">
                <a:latin typeface="宋体" pitchFamily="2" charset="-122"/>
              </a:rPr>
              <a:t>。</a:t>
            </a:r>
            <a:r>
              <a:rPr lang="zh-CN" sz="2400" dirty="0"/>
              <a:t> </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25450" y="1219200"/>
            <a:ext cx="10225876" cy="4893647"/>
          </a:xfrm>
          <a:prstGeom prst="rect">
            <a:avLst/>
          </a:prstGeom>
          <a:noFill/>
          <a:ln w="9525">
            <a:noFill/>
            <a:miter lim="800000"/>
            <a:headEnd/>
            <a:tailEnd/>
          </a:ln>
          <a:effectLst/>
        </p:spPr>
        <p:txBody>
          <a:bodyPr wrap="none">
            <a:spAutoFit/>
          </a:bodyPr>
          <a:lstStyle/>
          <a:p>
            <a:r>
              <a:rPr lang="zh-CN" altLang="zh-CN" sz="2400" dirty="0">
                <a:latin typeface="宋体" pitchFamily="2" charset="-122"/>
              </a:rPr>
              <a:t> 2</a:t>
            </a:r>
            <a:r>
              <a:rPr lang="zh-CN" sz="2400" dirty="0">
                <a:latin typeface="宋体" pitchFamily="2" charset="-122"/>
              </a:rPr>
              <a:t>．湿热壅滞证</a:t>
            </a:r>
          </a:p>
          <a:p>
            <a:endParaRPr lang="zh-CN" sz="2400" dirty="0">
              <a:latin typeface="宋体" pitchFamily="2" charset="-122"/>
            </a:endParaRPr>
          </a:p>
          <a:p>
            <a:r>
              <a:rPr lang="zh-CN" sz="2400" dirty="0">
                <a:latin typeface="宋体" pitchFamily="2" charset="-122"/>
              </a:rPr>
              <a:t>主证：腹痛拒按，烦渴引饮，大便秘结或溏滞不爽，潮热汗出；</a:t>
            </a:r>
          </a:p>
          <a:p>
            <a:endParaRPr lang="zh-CN" sz="2400" dirty="0">
              <a:latin typeface="宋体" pitchFamily="2" charset="-122"/>
            </a:endParaRPr>
          </a:p>
          <a:p>
            <a:r>
              <a:rPr lang="zh-CN" sz="2400" dirty="0">
                <a:latin typeface="宋体" pitchFamily="2" charset="-122"/>
              </a:rPr>
              <a:t>兼证：小便短黄；</a:t>
            </a:r>
          </a:p>
          <a:p>
            <a:endParaRPr lang="zh-CN" sz="2400" dirty="0">
              <a:latin typeface="宋体" pitchFamily="2" charset="-122"/>
            </a:endParaRPr>
          </a:p>
          <a:p>
            <a:r>
              <a:rPr lang="zh-CN" sz="2400" dirty="0">
                <a:latin typeface="宋体" pitchFamily="2" charset="-122"/>
              </a:rPr>
              <a:t>舌脉：舌质红苔黄燥或黄腻，脉滑数。</a:t>
            </a:r>
          </a:p>
          <a:p>
            <a:endParaRPr lang="zh-CN" sz="2400" dirty="0">
              <a:latin typeface="宋体" pitchFamily="2" charset="-122"/>
            </a:endParaRPr>
          </a:p>
          <a:p>
            <a:r>
              <a:rPr lang="zh-CN" sz="2400" dirty="0">
                <a:latin typeface="宋体" pitchFamily="2" charset="-122"/>
              </a:rPr>
              <a:t>证机概要：湿热内结，气机壅滞，腑气不通。</a:t>
            </a:r>
          </a:p>
          <a:p>
            <a:endParaRPr lang="zh-CN" sz="2400" dirty="0">
              <a:latin typeface="宋体" pitchFamily="2" charset="-122"/>
            </a:endParaRPr>
          </a:p>
          <a:p>
            <a:r>
              <a:rPr lang="zh-CN" sz="2400" dirty="0">
                <a:latin typeface="宋体" pitchFamily="2" charset="-122"/>
              </a:rPr>
              <a:t>治法：泄热通腑，行气导滞。</a:t>
            </a:r>
          </a:p>
          <a:p>
            <a:endParaRPr lang="zh-CN" sz="2400" dirty="0">
              <a:latin typeface="宋体" pitchFamily="2" charset="-122"/>
            </a:endParaRPr>
          </a:p>
          <a:p>
            <a:r>
              <a:rPr lang="zh-CN" sz="2400" dirty="0">
                <a:latin typeface="宋体" pitchFamily="2" charset="-122"/>
              </a:rPr>
              <a:t>方药：大承气汤</a:t>
            </a:r>
            <a:r>
              <a:rPr lang="zh-CN" altLang="en-US" sz="2400" dirty="0"/>
              <a:t>大黄</a:t>
            </a:r>
            <a:r>
              <a:rPr lang="en-US" altLang="zh-CN" sz="2400" dirty="0"/>
              <a:t>(12</a:t>
            </a:r>
            <a:r>
              <a:rPr lang="zh-CN" altLang="en-US" sz="2400" dirty="0"/>
              <a:t>克</a:t>
            </a:r>
            <a:r>
              <a:rPr lang="en-US" altLang="zh-CN" sz="2400" dirty="0"/>
              <a:t>)</a:t>
            </a:r>
            <a:r>
              <a:rPr lang="zh-CN" altLang="en-US" sz="2400" dirty="0"/>
              <a:t>、厚朴</a:t>
            </a:r>
            <a:r>
              <a:rPr lang="en-US" altLang="zh-CN" sz="2400" dirty="0"/>
              <a:t>(24</a:t>
            </a:r>
            <a:r>
              <a:rPr lang="zh-CN" altLang="en-US" sz="2400" dirty="0"/>
              <a:t>克</a:t>
            </a:r>
            <a:r>
              <a:rPr lang="en-US" altLang="zh-CN" sz="2400" dirty="0"/>
              <a:t>)</a:t>
            </a:r>
            <a:r>
              <a:rPr lang="zh-CN" altLang="en-US" sz="2400" dirty="0"/>
              <a:t>、 枳实</a:t>
            </a:r>
            <a:r>
              <a:rPr lang="en-US" altLang="zh-CN" sz="2400" dirty="0"/>
              <a:t>(12</a:t>
            </a:r>
            <a:r>
              <a:rPr lang="zh-CN" altLang="en-US" sz="2400" dirty="0"/>
              <a:t>克</a:t>
            </a:r>
            <a:r>
              <a:rPr lang="en-US" altLang="zh-CN" sz="2400" dirty="0"/>
              <a:t>)</a:t>
            </a:r>
            <a:r>
              <a:rPr lang="zh-CN" altLang="en-US" sz="2400" dirty="0"/>
              <a:t>、 芒硝</a:t>
            </a:r>
            <a:r>
              <a:rPr lang="en-US" altLang="zh-CN" sz="2400" dirty="0"/>
              <a:t>(9</a:t>
            </a:r>
            <a:r>
              <a:rPr lang="zh-CN" altLang="en-US" sz="2400" dirty="0"/>
              <a:t>克</a:t>
            </a:r>
            <a:r>
              <a:rPr lang="en-US" altLang="zh-CN" sz="2400" dirty="0"/>
              <a:t>)</a:t>
            </a:r>
            <a:r>
              <a:rPr lang="zh-CN" altLang="en-US" sz="2400" dirty="0"/>
              <a:t>。</a:t>
            </a:r>
            <a:r>
              <a:rPr lang="zh-CN" sz="2400" dirty="0">
                <a:latin typeface="宋体" pitchFamily="2" charset="-122"/>
              </a:rPr>
              <a:t>加减。</a:t>
            </a:r>
            <a:r>
              <a:rPr lang="zh-CN" sz="2400" dirty="0"/>
              <a:t> </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04800" y="762000"/>
            <a:ext cx="8802410" cy="5632311"/>
          </a:xfrm>
          <a:prstGeom prst="rect">
            <a:avLst/>
          </a:prstGeom>
          <a:noFill/>
          <a:ln w="9525">
            <a:noFill/>
            <a:miter lim="800000"/>
            <a:headEnd/>
            <a:tailEnd/>
          </a:ln>
          <a:effectLst/>
        </p:spPr>
        <p:txBody>
          <a:bodyPr wrap="none">
            <a:spAutoFit/>
          </a:bodyPr>
          <a:lstStyle/>
          <a:p>
            <a:r>
              <a:rPr lang="zh-CN" altLang="zh-CN" sz="2400" dirty="0">
                <a:latin typeface="宋体" pitchFamily="2" charset="-122"/>
              </a:rPr>
              <a:t> 3</a:t>
            </a:r>
            <a:r>
              <a:rPr lang="zh-CN" sz="2400" dirty="0">
                <a:latin typeface="宋体" pitchFamily="2" charset="-122"/>
              </a:rPr>
              <a:t>．饮食积滞证</a:t>
            </a:r>
          </a:p>
          <a:p>
            <a:endParaRPr lang="zh-CN" sz="2400" dirty="0">
              <a:latin typeface="宋体" pitchFamily="2" charset="-122"/>
            </a:endParaRPr>
          </a:p>
          <a:p>
            <a:r>
              <a:rPr lang="zh-CN" sz="2400" dirty="0">
                <a:latin typeface="宋体" pitchFamily="2" charset="-122"/>
              </a:rPr>
              <a:t>主证：脘腹胀满，疼痛拒按，嗳腐吞酸，恶食呕恶，痛而欲泻，</a:t>
            </a:r>
          </a:p>
          <a:p>
            <a:r>
              <a:rPr lang="zh-CN" sz="2400" dirty="0">
                <a:latin typeface="宋体" pitchFamily="2" charset="-122"/>
              </a:rPr>
              <a:t>      泻后痛减；</a:t>
            </a:r>
          </a:p>
          <a:p>
            <a:endParaRPr lang="zh-CN" sz="2400" dirty="0">
              <a:latin typeface="宋体" pitchFamily="2" charset="-122"/>
            </a:endParaRPr>
          </a:p>
          <a:p>
            <a:r>
              <a:rPr lang="zh-CN" sz="2400" dirty="0">
                <a:latin typeface="宋体" pitchFamily="2" charset="-122"/>
              </a:rPr>
              <a:t>兼证：或大便秘结；</a:t>
            </a:r>
          </a:p>
          <a:p>
            <a:endParaRPr lang="zh-CN" sz="2400" dirty="0">
              <a:latin typeface="宋体" pitchFamily="2" charset="-122"/>
            </a:endParaRPr>
          </a:p>
          <a:p>
            <a:r>
              <a:rPr lang="zh-CN" sz="2400" dirty="0">
                <a:latin typeface="宋体" pitchFamily="2" charset="-122"/>
              </a:rPr>
              <a:t>舌脉：舌苔厚腻，脉滑。</a:t>
            </a:r>
          </a:p>
          <a:p>
            <a:endParaRPr lang="zh-CN" sz="2400" dirty="0">
              <a:latin typeface="宋体" pitchFamily="2" charset="-122"/>
            </a:endParaRPr>
          </a:p>
          <a:p>
            <a:r>
              <a:rPr lang="zh-CN" sz="2400" dirty="0">
                <a:latin typeface="宋体" pitchFamily="2" charset="-122"/>
              </a:rPr>
              <a:t>证机概要：食滞内停，运化失司，胃肠不和。</a:t>
            </a:r>
          </a:p>
          <a:p>
            <a:endParaRPr lang="zh-CN" sz="2400" dirty="0">
              <a:latin typeface="宋体" pitchFamily="2" charset="-122"/>
            </a:endParaRPr>
          </a:p>
          <a:p>
            <a:r>
              <a:rPr lang="zh-CN" sz="2400" dirty="0"/>
              <a:t> </a:t>
            </a:r>
            <a:r>
              <a:rPr lang="zh-CN" sz="2400" dirty="0">
                <a:latin typeface="宋体" pitchFamily="2" charset="-122"/>
              </a:rPr>
              <a:t>治法：消食导滞，理气止痛。</a:t>
            </a:r>
          </a:p>
          <a:p>
            <a:endParaRPr lang="zh-CN" sz="2400" dirty="0">
              <a:latin typeface="宋体" pitchFamily="2" charset="-122"/>
            </a:endParaRPr>
          </a:p>
          <a:p>
            <a:r>
              <a:rPr lang="zh-CN" sz="2400" dirty="0">
                <a:latin typeface="宋体" pitchFamily="2" charset="-122"/>
              </a:rPr>
              <a:t>方药：枳实导滞丸加减</a:t>
            </a:r>
            <a:r>
              <a:rPr lang="zh-CN" altLang="en-US" sz="2400" dirty="0"/>
              <a:t>枳实（炒），大黄，黄连（姜汁炙），</a:t>
            </a:r>
            <a:endParaRPr lang="en-US" altLang="zh-CN" sz="2400" dirty="0"/>
          </a:p>
          <a:p>
            <a:r>
              <a:rPr lang="zh-CN" altLang="en-US" sz="2400" dirty="0"/>
              <a:t>黄芩，六神曲（炒），白术（炒），茯苓，泽泻</a:t>
            </a:r>
            <a:r>
              <a:rPr lang="zh-CN" sz="2400" dirty="0">
                <a:latin typeface="宋体" pitchFamily="2" charset="-122"/>
              </a:rPr>
              <a:t>。</a:t>
            </a:r>
            <a:r>
              <a:rPr lang="zh-CN" sz="2400" dirty="0"/>
              <a:t> </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12725" y="1146175"/>
            <a:ext cx="8494633" cy="5632311"/>
          </a:xfrm>
          <a:prstGeom prst="rect">
            <a:avLst/>
          </a:prstGeom>
          <a:noFill/>
          <a:ln w="9525">
            <a:noFill/>
            <a:miter lim="800000"/>
            <a:headEnd/>
            <a:tailEnd/>
          </a:ln>
          <a:effectLst/>
        </p:spPr>
        <p:txBody>
          <a:bodyPr wrap="none">
            <a:spAutoFit/>
          </a:bodyPr>
          <a:lstStyle/>
          <a:p>
            <a:r>
              <a:rPr lang="zh-CN" altLang="zh-CN" sz="2400" dirty="0">
                <a:latin typeface="宋体" pitchFamily="2" charset="-122"/>
              </a:rPr>
              <a:t> 4</a:t>
            </a:r>
            <a:r>
              <a:rPr lang="zh-CN" sz="2400" dirty="0">
                <a:latin typeface="宋体" pitchFamily="2" charset="-122"/>
              </a:rPr>
              <a:t>．肝郁气滞证</a:t>
            </a:r>
          </a:p>
          <a:p>
            <a:endParaRPr lang="zh-CN" sz="2400" dirty="0">
              <a:latin typeface="宋体" pitchFamily="2" charset="-122"/>
            </a:endParaRPr>
          </a:p>
          <a:p>
            <a:r>
              <a:rPr lang="zh-CN" sz="2400" dirty="0">
                <a:latin typeface="宋体" pitchFamily="2" charset="-122"/>
              </a:rPr>
              <a:t>主证：腹痛胀闷，痛无定处，痛引少腹，或兼痛窜两胁，时作</a:t>
            </a:r>
          </a:p>
          <a:p>
            <a:r>
              <a:rPr lang="zh-CN" sz="2400" dirty="0">
                <a:latin typeface="宋体" pitchFamily="2" charset="-122"/>
              </a:rPr>
              <a:t>      时止；</a:t>
            </a:r>
          </a:p>
          <a:p>
            <a:endParaRPr lang="zh-CN" sz="2400" dirty="0">
              <a:latin typeface="宋体" pitchFamily="2" charset="-122"/>
            </a:endParaRPr>
          </a:p>
          <a:p>
            <a:r>
              <a:rPr lang="zh-CN" sz="2400" dirty="0">
                <a:latin typeface="宋体" pitchFamily="2" charset="-122"/>
              </a:rPr>
              <a:t>兼证：得嗳气或矢气则舒，遇忧思恼怒则剧；</a:t>
            </a:r>
          </a:p>
          <a:p>
            <a:endParaRPr lang="zh-CN" sz="2400" dirty="0">
              <a:latin typeface="宋体" pitchFamily="2" charset="-122"/>
            </a:endParaRPr>
          </a:p>
          <a:p>
            <a:r>
              <a:rPr lang="zh-CN" sz="2400" dirty="0">
                <a:latin typeface="宋体" pitchFamily="2" charset="-122"/>
              </a:rPr>
              <a:t>舌脉：舌质红，苔薄白，脉弦。</a:t>
            </a:r>
          </a:p>
          <a:p>
            <a:endParaRPr lang="zh-CN" sz="2400" dirty="0">
              <a:latin typeface="宋体" pitchFamily="2" charset="-122"/>
            </a:endParaRPr>
          </a:p>
          <a:p>
            <a:r>
              <a:rPr lang="zh-CN" sz="2400" dirty="0">
                <a:latin typeface="宋体" pitchFamily="2" charset="-122"/>
              </a:rPr>
              <a:t>证机概要：肝气郁结，气机不畅，疏泄失司。</a:t>
            </a:r>
          </a:p>
          <a:p>
            <a:endParaRPr lang="zh-CN" sz="2400" dirty="0">
              <a:latin typeface="宋体" pitchFamily="2" charset="-122"/>
            </a:endParaRPr>
          </a:p>
          <a:p>
            <a:r>
              <a:rPr lang="zh-CN" sz="2400" dirty="0">
                <a:latin typeface="宋体" pitchFamily="2" charset="-122"/>
              </a:rPr>
              <a:t>治法：疏肝解郁，理气止痛。</a:t>
            </a:r>
          </a:p>
          <a:p>
            <a:endParaRPr lang="zh-CN" sz="2400" dirty="0">
              <a:latin typeface="宋体" pitchFamily="2" charset="-122"/>
            </a:endParaRPr>
          </a:p>
          <a:p>
            <a:r>
              <a:rPr lang="zh-CN" sz="2400" dirty="0"/>
              <a:t> </a:t>
            </a:r>
            <a:r>
              <a:rPr lang="zh-CN" sz="2400" dirty="0">
                <a:latin typeface="宋体" pitchFamily="2" charset="-122"/>
              </a:rPr>
              <a:t>方药：柴胡疏肝散加减</a:t>
            </a:r>
            <a:r>
              <a:rPr lang="zh-CN" altLang="en-US" sz="2400" dirty="0"/>
              <a:t>陈皮</a:t>
            </a:r>
            <a:r>
              <a:rPr lang="en-US" altLang="zh-CN" sz="2400" dirty="0"/>
              <a:t>(</a:t>
            </a:r>
            <a:r>
              <a:rPr lang="zh-CN" altLang="en-US" sz="2400" dirty="0"/>
              <a:t>醋炒</a:t>
            </a:r>
            <a:r>
              <a:rPr lang="en-US" altLang="zh-CN" sz="2400" dirty="0"/>
              <a:t>)</a:t>
            </a:r>
            <a:r>
              <a:rPr lang="zh-CN" altLang="en-US" sz="2400" dirty="0"/>
              <a:t>、柴胡</a:t>
            </a:r>
            <a:r>
              <a:rPr lang="en-US" altLang="zh-CN" sz="2400" dirty="0"/>
              <a:t>6g</a:t>
            </a:r>
            <a:r>
              <a:rPr lang="zh-CN" altLang="en-US" sz="2400" dirty="0"/>
              <a:t>，川芎、香附、</a:t>
            </a:r>
            <a:endParaRPr lang="en-US" altLang="zh-CN" sz="2400" dirty="0"/>
          </a:p>
          <a:p>
            <a:r>
              <a:rPr lang="zh-CN" altLang="en-US" sz="2400" dirty="0"/>
              <a:t>枳壳</a:t>
            </a:r>
            <a:r>
              <a:rPr lang="en-US" altLang="zh-CN" sz="2400" dirty="0"/>
              <a:t>(</a:t>
            </a:r>
            <a:r>
              <a:rPr lang="zh-CN" altLang="en-US" sz="2400" dirty="0"/>
              <a:t>麸炒</a:t>
            </a:r>
            <a:r>
              <a:rPr lang="en-US" altLang="zh-CN" sz="2400" dirty="0"/>
              <a:t>)</a:t>
            </a:r>
            <a:r>
              <a:rPr lang="zh-CN" altLang="en-US" sz="2400" dirty="0"/>
              <a:t>、芍药各</a:t>
            </a:r>
            <a:r>
              <a:rPr lang="en-US" altLang="zh-CN" sz="2400" dirty="0"/>
              <a:t>4.5g</a:t>
            </a:r>
            <a:r>
              <a:rPr lang="zh-CN" altLang="en-US" sz="2400" dirty="0"/>
              <a:t>，甘草</a:t>
            </a:r>
            <a:r>
              <a:rPr lang="en-US" altLang="zh-CN" sz="2400" dirty="0"/>
              <a:t>(</a:t>
            </a:r>
            <a:r>
              <a:rPr lang="zh-CN" altLang="en-US" sz="2400" dirty="0"/>
              <a:t>炙</a:t>
            </a:r>
            <a:r>
              <a:rPr lang="en-US" altLang="zh-CN" sz="2400" dirty="0"/>
              <a:t>)1.5g</a:t>
            </a:r>
            <a:r>
              <a:rPr lang="zh-CN" altLang="en-US" sz="2400" dirty="0"/>
              <a:t>。 </a:t>
            </a:r>
            <a:r>
              <a:rPr lang="zh-CN" sz="2400" dirty="0">
                <a:latin typeface="宋体" pitchFamily="2" charset="-122"/>
              </a:rPr>
              <a:t>。</a:t>
            </a:r>
            <a:r>
              <a:rPr lang="zh-CN" sz="2400" dirty="0"/>
              <a:t> </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85800" y="609600"/>
            <a:ext cx="7571303" cy="5262979"/>
          </a:xfrm>
          <a:prstGeom prst="rect">
            <a:avLst/>
          </a:prstGeom>
          <a:noFill/>
          <a:ln w="9525">
            <a:noFill/>
            <a:miter lim="800000"/>
            <a:headEnd/>
            <a:tailEnd/>
          </a:ln>
          <a:effectLst/>
        </p:spPr>
        <p:txBody>
          <a:bodyPr wrap="none">
            <a:spAutoFit/>
          </a:bodyPr>
          <a:lstStyle/>
          <a:p>
            <a:r>
              <a:rPr lang="zh-CN" altLang="zh-CN" sz="2400" dirty="0">
                <a:latin typeface="宋体" pitchFamily="2" charset="-122"/>
              </a:rPr>
              <a:t> 5</a:t>
            </a:r>
            <a:r>
              <a:rPr lang="zh-CN" sz="2400" dirty="0">
                <a:latin typeface="宋体" pitchFamily="2" charset="-122"/>
              </a:rPr>
              <a:t>．瘀血内停证</a:t>
            </a:r>
          </a:p>
          <a:p>
            <a:endParaRPr lang="zh-CN" sz="2400" dirty="0">
              <a:latin typeface="宋体" pitchFamily="2" charset="-122"/>
            </a:endParaRPr>
          </a:p>
          <a:p>
            <a:r>
              <a:rPr lang="zh-CN" sz="2400" dirty="0">
                <a:latin typeface="宋体" pitchFamily="2" charset="-122"/>
              </a:rPr>
              <a:t>主证：  腹痛较剧，痛如针刺，痛处固定，经久不愈；</a:t>
            </a:r>
          </a:p>
          <a:p>
            <a:endParaRPr lang="zh-CN" sz="2400" dirty="0">
              <a:latin typeface="宋体" pitchFamily="2" charset="-122"/>
            </a:endParaRPr>
          </a:p>
          <a:p>
            <a:r>
              <a:rPr lang="zh-CN" sz="2400" dirty="0">
                <a:latin typeface="宋体" pitchFamily="2" charset="-122"/>
              </a:rPr>
              <a:t>舌脉：舌质紫黯，脉细涩。</a:t>
            </a:r>
          </a:p>
          <a:p>
            <a:endParaRPr lang="zh-CN" sz="2400" dirty="0">
              <a:latin typeface="宋体" pitchFamily="2" charset="-122"/>
            </a:endParaRPr>
          </a:p>
          <a:p>
            <a:r>
              <a:rPr lang="zh-CN" sz="2400" dirty="0">
                <a:latin typeface="宋体" pitchFamily="2" charset="-122"/>
              </a:rPr>
              <a:t>证机概要：瘀血内停，气机阻滞，脉络不通。</a:t>
            </a:r>
          </a:p>
          <a:p>
            <a:endParaRPr lang="zh-CN" sz="2400" dirty="0">
              <a:latin typeface="宋体" pitchFamily="2" charset="-122"/>
            </a:endParaRPr>
          </a:p>
          <a:p>
            <a:r>
              <a:rPr lang="zh-CN" sz="2400" dirty="0">
                <a:latin typeface="宋体" pitchFamily="2" charset="-122"/>
              </a:rPr>
              <a:t>治法：活血化瘀，和络止痛。</a:t>
            </a:r>
          </a:p>
          <a:p>
            <a:endParaRPr lang="zh-CN" sz="2400" dirty="0">
              <a:latin typeface="宋体" pitchFamily="2" charset="-122"/>
            </a:endParaRPr>
          </a:p>
          <a:p>
            <a:r>
              <a:rPr lang="zh-CN" sz="2400" dirty="0"/>
              <a:t> </a:t>
            </a:r>
            <a:r>
              <a:rPr lang="zh-CN" sz="2400" dirty="0">
                <a:latin typeface="宋体" pitchFamily="2" charset="-122"/>
              </a:rPr>
              <a:t>方药：少腹逐瘀汤加减</a:t>
            </a:r>
            <a:endParaRPr lang="en-US" altLang="zh-CN" sz="2400" dirty="0">
              <a:latin typeface="宋体" pitchFamily="2" charset="-122"/>
            </a:endParaRPr>
          </a:p>
          <a:p>
            <a:r>
              <a:rPr lang="zh-CN" altLang="en-US" sz="2400" dirty="0"/>
              <a:t>小茴香（炒）</a:t>
            </a:r>
            <a:r>
              <a:rPr lang="en-US" altLang="zh-CN" sz="2400" dirty="0"/>
              <a:t>7</a:t>
            </a:r>
            <a:r>
              <a:rPr lang="zh-CN" altLang="en-US" sz="2400" dirty="0"/>
              <a:t>粒 、干姜（炒）</a:t>
            </a:r>
            <a:r>
              <a:rPr lang="en-US" altLang="zh-CN" sz="2400" dirty="0"/>
              <a:t>0.6</a:t>
            </a:r>
            <a:r>
              <a:rPr lang="zh-CN" altLang="en-US" sz="2400" dirty="0"/>
              <a:t>克 、延胡索</a:t>
            </a:r>
            <a:r>
              <a:rPr lang="en-US" altLang="zh-CN" sz="2400" dirty="0"/>
              <a:t>3</a:t>
            </a:r>
            <a:r>
              <a:rPr lang="zh-CN" altLang="en-US" sz="2400" dirty="0"/>
              <a:t>克、</a:t>
            </a:r>
            <a:endParaRPr lang="en-US" altLang="zh-CN" sz="2400" dirty="0"/>
          </a:p>
          <a:p>
            <a:r>
              <a:rPr lang="zh-CN" altLang="en-US" sz="2400" dirty="0"/>
              <a:t> 没药（研）</a:t>
            </a:r>
            <a:r>
              <a:rPr lang="en-US" altLang="zh-CN" sz="2400" dirty="0"/>
              <a:t>6</a:t>
            </a:r>
            <a:r>
              <a:rPr lang="zh-CN" altLang="en-US" sz="2400" dirty="0"/>
              <a:t>克 、</a:t>
            </a:r>
            <a:r>
              <a:rPr lang="zh-CN" altLang="en-US" sz="2400" dirty="0">
                <a:hlinkClick r:id="rId2"/>
              </a:rPr>
              <a:t>当归</a:t>
            </a:r>
            <a:r>
              <a:rPr lang="en-US" altLang="zh-CN" sz="2400" dirty="0"/>
              <a:t>9</a:t>
            </a:r>
            <a:r>
              <a:rPr lang="zh-CN" altLang="en-US" sz="2400" dirty="0"/>
              <a:t>克 、川芎</a:t>
            </a:r>
            <a:r>
              <a:rPr lang="en-US" altLang="zh-CN" sz="2400" dirty="0"/>
              <a:t>6</a:t>
            </a:r>
            <a:r>
              <a:rPr lang="zh-CN" altLang="en-US" sz="2400" dirty="0"/>
              <a:t>克 、官桂</a:t>
            </a:r>
            <a:r>
              <a:rPr lang="en-US" altLang="zh-CN" sz="2400" dirty="0"/>
              <a:t>3</a:t>
            </a:r>
            <a:r>
              <a:rPr lang="zh-CN" altLang="en-US" sz="2400" dirty="0"/>
              <a:t>克 、</a:t>
            </a:r>
            <a:endParaRPr lang="en-US" altLang="zh-CN" sz="2400" dirty="0"/>
          </a:p>
          <a:p>
            <a:r>
              <a:rPr lang="zh-CN" altLang="en-US" sz="2400" dirty="0"/>
              <a:t>赤芍</a:t>
            </a:r>
            <a:r>
              <a:rPr lang="en-US" altLang="zh-CN" sz="2400" dirty="0"/>
              <a:t>6</a:t>
            </a:r>
            <a:r>
              <a:rPr lang="zh-CN" altLang="en-US" sz="2400" dirty="0"/>
              <a:t>克、</a:t>
            </a:r>
            <a:r>
              <a:rPr lang="zh-CN" altLang="en-US" sz="2400" dirty="0">
                <a:hlinkClick r:id="rId3"/>
              </a:rPr>
              <a:t>蒲黄</a:t>
            </a:r>
            <a:r>
              <a:rPr lang="en-US" altLang="zh-CN" sz="2400" dirty="0"/>
              <a:t>9</a:t>
            </a:r>
            <a:r>
              <a:rPr lang="zh-CN" altLang="en-US" sz="2400" dirty="0"/>
              <a:t>克、 五灵脂（炒）</a:t>
            </a:r>
            <a:r>
              <a:rPr lang="en-US" altLang="zh-CN" sz="2400" dirty="0"/>
              <a:t>6</a:t>
            </a:r>
            <a:r>
              <a:rPr lang="zh-CN" altLang="en-US" sz="2400" dirty="0"/>
              <a:t>克。</a:t>
            </a:r>
            <a:r>
              <a:rPr lang="zh-CN" sz="2400" dirty="0">
                <a:latin typeface="宋体" pitchFamily="2" charset="-122"/>
              </a:rPr>
              <a:t>。</a:t>
            </a:r>
            <a:r>
              <a:rPr lang="zh-CN" sz="2400" dirty="0"/>
              <a:t> </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781050"/>
            <a:ext cx="8186857" cy="5632311"/>
          </a:xfrm>
          <a:prstGeom prst="rect">
            <a:avLst/>
          </a:prstGeom>
          <a:noFill/>
          <a:ln w="9525">
            <a:noFill/>
            <a:miter lim="800000"/>
            <a:headEnd/>
            <a:tailEnd/>
          </a:ln>
          <a:effectLst/>
        </p:spPr>
        <p:txBody>
          <a:bodyPr wrap="none">
            <a:spAutoFit/>
          </a:bodyPr>
          <a:lstStyle/>
          <a:p>
            <a:r>
              <a:rPr lang="zh-CN" altLang="zh-CN" sz="2400" dirty="0">
                <a:latin typeface="宋体" pitchFamily="2" charset="-122"/>
              </a:rPr>
              <a:t> 6</a:t>
            </a:r>
            <a:r>
              <a:rPr lang="zh-CN" sz="2400" dirty="0">
                <a:latin typeface="宋体" pitchFamily="2" charset="-122"/>
              </a:rPr>
              <a:t>，中虚脏寒证</a:t>
            </a:r>
          </a:p>
          <a:p>
            <a:endParaRPr lang="zh-CN" sz="2400" dirty="0">
              <a:latin typeface="宋体" pitchFamily="2" charset="-122"/>
            </a:endParaRPr>
          </a:p>
          <a:p>
            <a:r>
              <a:rPr lang="zh-CN" sz="2400" dirty="0">
                <a:latin typeface="宋体" pitchFamily="2" charset="-122"/>
              </a:rPr>
              <a:t>主证：腹痛绵绵，时作时止，喜温喜按，形寒肢冷，神疲乏</a:t>
            </a:r>
          </a:p>
          <a:p>
            <a:r>
              <a:rPr lang="zh-CN" sz="2400" dirty="0">
                <a:latin typeface="宋体" pitchFamily="2" charset="-122"/>
              </a:rPr>
              <a:t>      力，气短懒言；</a:t>
            </a:r>
          </a:p>
          <a:p>
            <a:endParaRPr lang="zh-CN" sz="2400" dirty="0">
              <a:latin typeface="宋体" pitchFamily="2" charset="-122"/>
            </a:endParaRPr>
          </a:p>
          <a:p>
            <a:r>
              <a:rPr lang="zh-CN" sz="2400" dirty="0">
                <a:latin typeface="宋体" pitchFamily="2" charset="-122"/>
              </a:rPr>
              <a:t>兼证：胃纳不佳，面色无华，大便溏薄；</a:t>
            </a:r>
          </a:p>
          <a:p>
            <a:endParaRPr lang="zh-CN" sz="2400" dirty="0">
              <a:latin typeface="宋体" pitchFamily="2" charset="-122"/>
            </a:endParaRPr>
          </a:p>
          <a:p>
            <a:r>
              <a:rPr lang="zh-CN" sz="2400" dirty="0">
                <a:latin typeface="宋体" pitchFamily="2" charset="-122"/>
              </a:rPr>
              <a:t>舌脉：舌质淡，苔薄白，脉沉细。</a:t>
            </a:r>
          </a:p>
          <a:p>
            <a:endParaRPr lang="zh-CN" sz="2400" dirty="0">
              <a:latin typeface="宋体" pitchFamily="2" charset="-122"/>
            </a:endParaRPr>
          </a:p>
          <a:p>
            <a:r>
              <a:rPr lang="zh-CN" sz="2400" dirty="0">
                <a:latin typeface="宋体" pitchFamily="2" charset="-122"/>
              </a:rPr>
              <a:t>证机概要：中阳不振，气血不足，失于温养。</a:t>
            </a:r>
          </a:p>
          <a:p>
            <a:endParaRPr lang="zh-CN" sz="2400" dirty="0">
              <a:latin typeface="宋体" pitchFamily="2" charset="-122"/>
            </a:endParaRPr>
          </a:p>
          <a:p>
            <a:r>
              <a:rPr lang="zh-CN" sz="2400" dirty="0">
                <a:latin typeface="宋体" pitchFamily="2" charset="-122"/>
              </a:rPr>
              <a:t>治法：温中补虚，缓急止痛。</a:t>
            </a:r>
          </a:p>
          <a:p>
            <a:endParaRPr lang="zh-CN" sz="2400" dirty="0">
              <a:latin typeface="宋体" pitchFamily="2" charset="-122"/>
            </a:endParaRPr>
          </a:p>
          <a:p>
            <a:r>
              <a:rPr lang="zh-CN" sz="2400" dirty="0">
                <a:latin typeface="宋体" pitchFamily="2" charset="-122"/>
              </a:rPr>
              <a:t>方药：小建中汤加减</a:t>
            </a:r>
            <a:r>
              <a:rPr lang="zh-CN" altLang="en-US" sz="2400" dirty="0"/>
              <a:t>桂枝</a:t>
            </a:r>
            <a:r>
              <a:rPr lang="en-US" altLang="zh-CN" sz="2400" dirty="0"/>
              <a:t>9g</a:t>
            </a:r>
            <a:r>
              <a:rPr lang="zh-CN" altLang="en-US" sz="2400" dirty="0"/>
              <a:t>，甘草</a:t>
            </a:r>
            <a:r>
              <a:rPr lang="en-US" altLang="zh-CN" sz="2400" dirty="0"/>
              <a:t>6g</a:t>
            </a:r>
            <a:r>
              <a:rPr lang="zh-CN" altLang="en-US" sz="2400" dirty="0"/>
              <a:t>，大枣</a:t>
            </a:r>
            <a:r>
              <a:rPr lang="en-US" altLang="zh-CN" sz="2400" dirty="0"/>
              <a:t>6</a:t>
            </a:r>
            <a:r>
              <a:rPr lang="zh-CN" altLang="en-US" sz="2400" dirty="0"/>
              <a:t>枚，</a:t>
            </a:r>
            <a:endParaRPr lang="en-US" altLang="zh-CN" sz="2400" dirty="0"/>
          </a:p>
          <a:p>
            <a:r>
              <a:rPr lang="zh-CN" altLang="en-US" sz="2400" dirty="0"/>
              <a:t>芍药</a:t>
            </a:r>
            <a:r>
              <a:rPr lang="en-US" altLang="zh-CN" sz="2400" dirty="0"/>
              <a:t>18g</a:t>
            </a:r>
            <a:r>
              <a:rPr lang="zh-CN" altLang="en-US" sz="2400" dirty="0"/>
              <a:t>，生姜</a:t>
            </a:r>
            <a:r>
              <a:rPr lang="en-US" altLang="zh-CN" sz="2400" dirty="0"/>
              <a:t>9g</a:t>
            </a:r>
            <a:r>
              <a:rPr lang="zh-CN" altLang="en-US" sz="2400" dirty="0"/>
              <a:t>，胶饴</a:t>
            </a:r>
            <a:r>
              <a:rPr lang="en-US" altLang="zh-CN" sz="2400" dirty="0"/>
              <a:t>30g</a:t>
            </a:r>
            <a:r>
              <a:rPr lang="zh-CN" sz="2400" dirty="0">
                <a:latin typeface="宋体" pitchFamily="2" charset="-122"/>
              </a:rPr>
              <a:t>。</a:t>
            </a:r>
            <a:r>
              <a:rPr lang="zh-CN" sz="2400" dirty="0"/>
              <a:t> </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针灸治疗</a:t>
            </a:r>
          </a:p>
        </p:txBody>
      </p:sp>
      <p:sp>
        <p:nvSpPr>
          <p:cNvPr id="3" name="内容占位符 2"/>
          <p:cNvSpPr>
            <a:spLocks noGrp="1"/>
          </p:cNvSpPr>
          <p:nvPr>
            <p:ph idx="1"/>
          </p:nvPr>
        </p:nvSpPr>
        <p:spPr/>
        <p:txBody>
          <a:bodyPr/>
          <a:lstStyle/>
          <a:p>
            <a:r>
              <a:rPr lang="zh-CN" altLang="en-US" dirty="0"/>
              <a:t>寒邪内阻 足三里 中脘 内关 神阙 梁门 胃俞</a:t>
            </a:r>
            <a:endParaRPr lang="en-US" altLang="zh-CN" dirty="0"/>
          </a:p>
          <a:p>
            <a:r>
              <a:rPr lang="zh-CN" altLang="en-US" dirty="0"/>
              <a:t>肝郁气滞 期门 太冲 章门 行间</a:t>
            </a:r>
            <a:endParaRPr lang="en-US" altLang="zh-CN" dirty="0"/>
          </a:p>
          <a:p>
            <a:r>
              <a:rPr lang="zh-CN" altLang="en-US" dirty="0"/>
              <a:t>肝胃郁热 太冲 内廷 阳陵泉</a:t>
            </a:r>
            <a:endParaRPr lang="en-US" altLang="zh-CN" dirty="0"/>
          </a:p>
          <a:p>
            <a:r>
              <a:rPr lang="zh-CN" altLang="en-US" dirty="0"/>
              <a:t>肝胆湿热 天枢 阴陵泉足三里中脘 内廷 阳陵泉 肝俞 胆俞 丘墟 曲池</a:t>
            </a:r>
            <a:endParaRPr lang="en-US" altLang="zh-CN" dirty="0"/>
          </a:p>
          <a:p>
            <a:r>
              <a:rPr lang="zh-CN" altLang="en-US" dirty="0"/>
              <a:t>胃肠实热 足三里中脘 天枢 下巨虚 内廷 合谷 阳陵泉 曲池</a:t>
            </a:r>
            <a:endParaRPr lang="en-US" altLang="zh-CN" dirty="0"/>
          </a:p>
          <a:p>
            <a:r>
              <a:rPr lang="zh-CN" altLang="en-US" dirty="0"/>
              <a:t>湿阻中焦 足三里 中脘天枢 三阴交 丰隆</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腹部全体が激しく痛む時</a:t>
            </a:r>
            <a:br>
              <a:rPr lang="ja-JP" altLang="en-US" b="1" dirty="0"/>
            </a:br>
            <a:endParaRPr lang="zh-CN" altLang="en-US" dirty="0"/>
          </a:p>
        </p:txBody>
      </p:sp>
      <p:sp>
        <p:nvSpPr>
          <p:cNvPr id="3" name="内容占位符 2"/>
          <p:cNvSpPr>
            <a:spLocks noGrp="1"/>
          </p:cNvSpPr>
          <p:nvPr>
            <p:ph idx="1"/>
          </p:nvPr>
        </p:nvSpPr>
        <p:spPr/>
        <p:txBody>
          <a:bodyPr>
            <a:normAutofit fontScale="85000" lnSpcReduction="10000"/>
          </a:bodyPr>
          <a:lstStyle/>
          <a:p>
            <a:r>
              <a:rPr lang="ja-JP" altLang="en-US" dirty="0"/>
              <a:t>腹部全体が激しく痛む時には、胃潰瘍・十二指腸潰瘍の穿孔（胃や十二指腸の壁に穴があいた状態）、腹膜炎（腹部の臓器を包む腹膜の炎症）、腸閉塞（腸がつまった状態）など重症の病気が起こっている可能性がありますので、ただちに病院・診療所にかかる必要があります。痛みが徐々に全体に広がった場合でも、最初に痛みを感じた場所が分かると、原因となる病気が特定しやすくなります。</a:t>
            </a:r>
          </a:p>
          <a:p>
            <a:r>
              <a:rPr lang="en-US" altLang="ja-JP" b="1" dirty="0"/>
              <a:t>【</a:t>
            </a:r>
            <a:r>
              <a:rPr lang="ja-JP" altLang="en-US" b="1" dirty="0"/>
              <a:t>関係する病気</a:t>
            </a:r>
            <a:r>
              <a:rPr lang="en-US" altLang="ja-JP" b="1" dirty="0"/>
              <a:t>】</a:t>
            </a:r>
          </a:p>
          <a:p>
            <a:r>
              <a:rPr lang="ja-JP" altLang="en-US" u="sng" dirty="0">
                <a:hlinkClick r:id="rId2"/>
              </a:rPr>
              <a:t>胃潰瘍・十二指腸潰瘍</a:t>
            </a:r>
            <a:r>
              <a:rPr lang="ja-JP" altLang="en-US" dirty="0"/>
              <a:t>の穿孔、腹膜炎、腸閉塞など</a:t>
            </a:r>
          </a:p>
          <a:p>
            <a:endParaRPr lang="zh-CN" alt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中焦虚寒 足三里天枢中脘 气海关元神阙章门公孙内廷</a:t>
            </a:r>
            <a:endParaRPr lang="en-US" altLang="zh-CN" dirty="0"/>
          </a:p>
          <a:p>
            <a:r>
              <a:rPr lang="zh-CN" altLang="en-US" dirty="0"/>
              <a:t>肝脾不和 足三里天枢中脘 太冲 脾俞肝俞</a:t>
            </a:r>
            <a:endParaRPr lang="en-US" altLang="zh-CN" dirty="0"/>
          </a:p>
          <a:p>
            <a:r>
              <a:rPr lang="zh-CN" altLang="en-US" dirty="0"/>
              <a:t>淤血内阻 足三里中脘天枢膈腧血海三阴交</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sz="1600" dirty="0"/>
              <a:t>章门穴的准确位置图 定位方法 章门穴位简便定位</a:t>
            </a:r>
            <a:r>
              <a:rPr lang="en-US" altLang="zh-CN" sz="1600" dirty="0"/>
              <a:t>:</a:t>
            </a:r>
            <a:r>
              <a:rPr lang="zh-CN" altLang="en-US" sz="1600" dirty="0"/>
              <a:t>于侧腹部</a:t>
            </a:r>
            <a:r>
              <a:rPr lang="en-US" altLang="zh-CN" sz="1600" dirty="0"/>
              <a:t>,</a:t>
            </a:r>
            <a:r>
              <a:rPr lang="zh-CN" altLang="en-US" sz="1600" dirty="0"/>
              <a:t>在第十一肋游离端的下际</a:t>
            </a:r>
          </a:p>
        </p:txBody>
      </p:sp>
      <p:pic>
        <p:nvPicPr>
          <p:cNvPr id="71682" name="Picture 2" descr="C:\Documents and Settings\Administrator\桌面\u=4219998458,3922853474&amp;fm=27&amp;gp=0.jpg"/>
          <p:cNvPicPr>
            <a:picLocks noChangeAspect="1" noChangeArrowheads="1"/>
          </p:cNvPicPr>
          <p:nvPr/>
        </p:nvPicPr>
        <p:blipFill>
          <a:blip r:embed="rId2" cstate="print"/>
          <a:srcRect/>
          <a:stretch>
            <a:fillRect/>
          </a:stretch>
        </p:blipFill>
        <p:spPr bwMode="auto">
          <a:xfrm>
            <a:off x="0" y="2636912"/>
            <a:ext cx="4762500" cy="3676651"/>
          </a:xfrm>
          <a:prstGeom prst="rect">
            <a:avLst/>
          </a:prstGeom>
          <a:noFill/>
        </p:spPr>
      </p:pic>
      <p:pic>
        <p:nvPicPr>
          <p:cNvPr id="71683" name="Picture 3" descr="C:\Documents and Settings\Administrator\桌面\u=2864582977,2375779492&amp;fm=27&amp;gp=0.jpg"/>
          <p:cNvPicPr>
            <a:picLocks noChangeAspect="1" noChangeArrowheads="1"/>
          </p:cNvPicPr>
          <p:nvPr/>
        </p:nvPicPr>
        <p:blipFill>
          <a:blip r:embed="rId3" cstate="print"/>
          <a:srcRect/>
          <a:stretch>
            <a:fillRect/>
          </a:stretch>
        </p:blipFill>
        <p:spPr bwMode="auto">
          <a:xfrm>
            <a:off x="4932040" y="2708920"/>
            <a:ext cx="3810000" cy="2886075"/>
          </a:xfrm>
          <a:prstGeom prst="rect">
            <a:avLst/>
          </a:prstGeo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72706" name="Picture 2" descr="C:\Documents and Settings\Administrator\桌面\detail.jpg"/>
          <p:cNvPicPr>
            <a:picLocks noChangeAspect="1" noChangeArrowheads="1"/>
          </p:cNvPicPr>
          <p:nvPr/>
        </p:nvPicPr>
        <p:blipFill>
          <a:blip r:embed="rId2" cstate="print"/>
          <a:srcRect/>
          <a:stretch>
            <a:fillRect/>
          </a:stretch>
        </p:blipFill>
        <p:spPr bwMode="auto">
          <a:xfrm>
            <a:off x="467544" y="260648"/>
            <a:ext cx="4438650" cy="6286500"/>
          </a:xfrm>
          <a:prstGeom prst="rect">
            <a:avLst/>
          </a:prstGeom>
          <a:noFill/>
        </p:spPr>
      </p:pic>
      <p:pic>
        <p:nvPicPr>
          <p:cNvPr id="72707" name="Picture 3" descr="C:\Documents and Settings\Administrator\桌面\u=2282283305,3060567851&amp;fm=27&amp;gp=0.jpg"/>
          <p:cNvPicPr>
            <a:picLocks noChangeAspect="1" noChangeArrowheads="1"/>
          </p:cNvPicPr>
          <p:nvPr/>
        </p:nvPicPr>
        <p:blipFill>
          <a:blip r:embed="rId3" cstate="print"/>
          <a:srcRect/>
          <a:stretch>
            <a:fillRect/>
          </a:stretch>
        </p:blipFill>
        <p:spPr bwMode="auto">
          <a:xfrm>
            <a:off x="4499992" y="476672"/>
            <a:ext cx="4371975" cy="1876425"/>
          </a:xfrm>
          <a:prstGeom prst="rect">
            <a:avLst/>
          </a:prstGeom>
          <a:noFill/>
        </p:spPr>
      </p:pic>
      <p:pic>
        <p:nvPicPr>
          <p:cNvPr id="72708" name="Picture 4" descr="C:\Documents and Settings\Administrator\桌面\u=627568248,4232344362&amp;fm=27&amp;gp=0.jpg"/>
          <p:cNvPicPr>
            <a:picLocks noChangeAspect="1" noChangeArrowheads="1"/>
          </p:cNvPicPr>
          <p:nvPr/>
        </p:nvPicPr>
        <p:blipFill>
          <a:blip r:embed="rId4" cstate="print"/>
          <a:srcRect/>
          <a:stretch>
            <a:fillRect/>
          </a:stretch>
        </p:blipFill>
        <p:spPr bwMode="auto">
          <a:xfrm>
            <a:off x="4572000" y="2636912"/>
            <a:ext cx="4067944" cy="34099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b="1" dirty="0"/>
              <a:t>胸やけ</a:t>
            </a:r>
          </a:p>
        </p:txBody>
      </p:sp>
      <p:sp>
        <p:nvSpPr>
          <p:cNvPr id="3" name="内容占位符 2"/>
          <p:cNvSpPr>
            <a:spLocks noGrp="1"/>
          </p:cNvSpPr>
          <p:nvPr>
            <p:ph idx="1"/>
          </p:nvPr>
        </p:nvSpPr>
        <p:spPr/>
        <p:txBody>
          <a:bodyPr>
            <a:normAutofit fontScale="77500" lnSpcReduction="20000"/>
          </a:bodyPr>
          <a:lstStyle/>
          <a:p>
            <a:r>
              <a:rPr lang="ja-JP" altLang="en-US" dirty="0"/>
              <a:t>上腹部の真ん中、胸のあたりの焼けるような感じ（灼熱感）が、いわゆる「胸やけ」といわれる症状です。胸の痛みや不快感を伴うこともあります。</a:t>
            </a:r>
          </a:p>
          <a:p>
            <a:r>
              <a:rPr lang="ja-JP" altLang="en-US" dirty="0"/>
              <a:t>胸やけの原因で最も多いのは</a:t>
            </a:r>
            <a:r>
              <a:rPr lang="ja-JP" altLang="en-US" u="sng" dirty="0">
                <a:hlinkClick r:id="rId2"/>
              </a:rPr>
              <a:t>逆流性食道炎</a:t>
            </a:r>
            <a:r>
              <a:rPr lang="ja-JP" altLang="en-US" dirty="0"/>
              <a:t>と</a:t>
            </a:r>
            <a:r>
              <a:rPr lang="ja-JP" altLang="en-US" u="sng" dirty="0">
                <a:hlinkClick r:id="rId2"/>
              </a:rPr>
              <a:t>非びらん性胃食道逆流症</a:t>
            </a:r>
            <a:r>
              <a:rPr lang="ja-JP" altLang="en-US" dirty="0"/>
              <a:t>です。</a:t>
            </a:r>
          </a:p>
          <a:p>
            <a:r>
              <a:rPr lang="ja-JP" altLang="en-US" dirty="0"/>
              <a:t>胸やけは、暴飲暴食をした時やストレスを感じた時などにも起こるため、症状が一時的で繰り返さないのであれば、あまり心配する必要はありません。しかし、胸やけが長い時間続いたり、頻繁に繰り返す時は、医師の診察を受けることが勧められます。</a:t>
            </a:r>
          </a:p>
          <a:p>
            <a:r>
              <a:rPr lang="en-US" altLang="ja-JP" b="1" dirty="0"/>
              <a:t>【</a:t>
            </a:r>
            <a:r>
              <a:rPr lang="ja-JP" altLang="en-US" b="1" dirty="0"/>
              <a:t>関係する病気</a:t>
            </a:r>
            <a:r>
              <a:rPr lang="en-US" altLang="ja-JP" b="1" dirty="0"/>
              <a:t>】</a:t>
            </a:r>
          </a:p>
          <a:p>
            <a:r>
              <a:rPr lang="ja-JP" altLang="en-US" u="sng" dirty="0">
                <a:hlinkClick r:id="rId2"/>
              </a:rPr>
              <a:t>逆流性食道炎</a:t>
            </a:r>
            <a:r>
              <a:rPr lang="ja-JP" altLang="en-US" dirty="0"/>
              <a:t>、</a:t>
            </a:r>
            <a:r>
              <a:rPr lang="ja-JP" altLang="en-US" u="sng" dirty="0">
                <a:hlinkClick r:id="rId2"/>
              </a:rPr>
              <a:t>非びらん性胃食道逆流症</a:t>
            </a:r>
            <a:r>
              <a:rPr lang="ja-JP" altLang="en-US" dirty="0"/>
              <a:t>、慢性胃炎、</a:t>
            </a:r>
            <a:r>
              <a:rPr lang="ja-JP" altLang="en-US" u="sng" dirty="0">
                <a:hlinkClick r:id="rId3"/>
              </a:rPr>
              <a:t>胃潰瘍、十二指腸潰瘍</a:t>
            </a:r>
            <a:r>
              <a:rPr lang="ja-JP" altLang="en-US" dirty="0"/>
              <a:t>、食道がんなど</a:t>
            </a:r>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げっぷ</a:t>
            </a:r>
            <a:br>
              <a:rPr lang="ja-JP" altLang="en-US" b="1" dirty="0"/>
            </a:br>
            <a:endParaRPr lang="zh-CN" altLang="en-US" dirty="0"/>
          </a:p>
        </p:txBody>
      </p:sp>
      <p:sp>
        <p:nvSpPr>
          <p:cNvPr id="3" name="内容占位符 2"/>
          <p:cNvSpPr>
            <a:spLocks noGrp="1"/>
          </p:cNvSpPr>
          <p:nvPr>
            <p:ph idx="1"/>
          </p:nvPr>
        </p:nvSpPr>
        <p:spPr/>
        <p:txBody>
          <a:bodyPr>
            <a:normAutofit fontScale="85000" lnSpcReduction="20000"/>
          </a:bodyPr>
          <a:lstStyle/>
          <a:p>
            <a:r>
              <a:rPr lang="ja-JP" altLang="en-US" dirty="0"/>
              <a:t>食事などと一緒に飲み込んだ空気が、胃に入り、胃の中の圧力が高まって口から出るのが「げっぷ」です。食後のげっぷは、食物と一緒に飲み込んだ空気が出るものなので、とくに心配はありません。</a:t>
            </a:r>
          </a:p>
          <a:p>
            <a:r>
              <a:rPr lang="ja-JP" altLang="en-US" dirty="0"/>
              <a:t>しかし、げっぷが頻繁に出るような場合には、慢性胃炎や</a:t>
            </a:r>
            <a:r>
              <a:rPr lang="ja-JP" altLang="en-US" u="sng" dirty="0">
                <a:hlinkClick r:id="rId2"/>
              </a:rPr>
              <a:t>胃潰瘍</a:t>
            </a:r>
            <a:r>
              <a:rPr lang="ja-JP" altLang="en-US" dirty="0"/>
              <a:t>、胃がんなどの病気で胃の機能が低下していたり、胃の内容物が腸へ送り出されにくくなったりしている可能性がありますので、医師の診察を受けることが勧められます。</a:t>
            </a:r>
          </a:p>
          <a:p>
            <a:r>
              <a:rPr lang="en-US" altLang="ja-JP" b="1" dirty="0"/>
              <a:t>【</a:t>
            </a:r>
            <a:r>
              <a:rPr lang="ja-JP" altLang="en-US" b="1" dirty="0"/>
              <a:t>関係する病気</a:t>
            </a:r>
            <a:r>
              <a:rPr lang="en-US" altLang="ja-JP" b="1" dirty="0"/>
              <a:t>】</a:t>
            </a:r>
          </a:p>
          <a:p>
            <a:r>
              <a:rPr lang="ja-JP" altLang="en-US" dirty="0"/>
              <a:t>慢性胃炎、</a:t>
            </a:r>
            <a:r>
              <a:rPr lang="ja-JP" altLang="en-US" u="sng" dirty="0">
                <a:hlinkClick r:id="rId3"/>
              </a:rPr>
              <a:t>機能性ディスペプシア</a:t>
            </a:r>
            <a:r>
              <a:rPr lang="ja-JP" altLang="en-US" dirty="0"/>
              <a:t>、</a:t>
            </a:r>
            <a:r>
              <a:rPr lang="ja-JP" altLang="en-US" u="sng" dirty="0">
                <a:hlinkClick r:id="rId2"/>
              </a:rPr>
              <a:t>胃潰瘍</a:t>
            </a:r>
            <a:r>
              <a:rPr lang="ja-JP" altLang="en-US" dirty="0"/>
              <a:t>、呑気症、胃がんなど</a:t>
            </a:r>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呑酸（どんさん：すっぱいげっぷ）</a:t>
            </a:r>
            <a:br>
              <a:rPr lang="ja-JP" altLang="en-US" b="1" dirty="0"/>
            </a:br>
            <a:endParaRPr lang="zh-CN" altLang="en-US" dirty="0"/>
          </a:p>
        </p:txBody>
      </p:sp>
      <p:sp>
        <p:nvSpPr>
          <p:cNvPr id="3" name="内容占位符 2"/>
          <p:cNvSpPr>
            <a:spLocks noGrp="1"/>
          </p:cNvSpPr>
          <p:nvPr>
            <p:ph idx="1"/>
          </p:nvPr>
        </p:nvSpPr>
        <p:spPr/>
        <p:txBody>
          <a:bodyPr>
            <a:normAutofit/>
          </a:bodyPr>
          <a:lstStyle/>
          <a:p>
            <a:r>
              <a:rPr lang="ja-JP" altLang="en-US" dirty="0"/>
              <a:t>胃の内容物が、口の中やのどに戻ってくるような、すっぱいげっぷのことをいいます。これは、食事の後に出るげっぷとは違って、</a:t>
            </a:r>
            <a:r>
              <a:rPr lang="ja-JP" altLang="en-US" u="sng" dirty="0">
                <a:hlinkClick r:id="rId2"/>
              </a:rPr>
              <a:t>逆流性食道炎</a:t>
            </a:r>
            <a:r>
              <a:rPr lang="ja-JP" altLang="en-US" dirty="0"/>
              <a:t>や</a:t>
            </a:r>
            <a:r>
              <a:rPr lang="ja-JP" altLang="en-US" u="sng" dirty="0">
                <a:hlinkClick r:id="rId2"/>
              </a:rPr>
              <a:t>非びらん性胃食道逆流症</a:t>
            </a:r>
            <a:r>
              <a:rPr lang="ja-JP" altLang="en-US" dirty="0"/>
              <a:t>の場合によく起こる症状です。</a:t>
            </a:r>
          </a:p>
          <a:p>
            <a:r>
              <a:rPr lang="en-US" altLang="ja-JP" b="1" dirty="0"/>
              <a:t>【</a:t>
            </a:r>
            <a:r>
              <a:rPr lang="ja-JP" altLang="en-US" b="1" dirty="0"/>
              <a:t>関係する病気</a:t>
            </a:r>
            <a:r>
              <a:rPr lang="en-US" altLang="ja-JP" b="1" dirty="0"/>
              <a:t>】</a:t>
            </a:r>
          </a:p>
          <a:p>
            <a:r>
              <a:rPr lang="ja-JP" altLang="en-US" u="sng" dirty="0">
                <a:hlinkClick r:id="rId2"/>
              </a:rPr>
              <a:t>逆流性食道炎</a:t>
            </a:r>
            <a:r>
              <a:rPr lang="ja-JP" altLang="en-US" dirty="0"/>
              <a:t>、</a:t>
            </a:r>
            <a:r>
              <a:rPr lang="ja-JP" altLang="en-US" u="sng" dirty="0">
                <a:hlinkClick r:id="rId2"/>
              </a:rPr>
              <a:t>非びらん性胃食道逆流症</a:t>
            </a:r>
            <a:r>
              <a:rPr lang="ja-JP" altLang="en-US" dirty="0"/>
              <a:t>、</a:t>
            </a:r>
            <a:r>
              <a:rPr lang="ja-JP" altLang="en-US" u="sng" dirty="0">
                <a:hlinkClick r:id="rId3"/>
              </a:rPr>
              <a:t>胃潰瘍、十二指腸潰瘍</a:t>
            </a:r>
            <a:r>
              <a:rPr lang="ja-JP" altLang="en-US" dirty="0"/>
              <a:t>など</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のどのつかえ</a:t>
            </a:r>
            <a:br>
              <a:rPr lang="ja-JP" altLang="en-US" b="1" dirty="0"/>
            </a:br>
            <a:endParaRPr lang="zh-CN" altLang="en-US" dirty="0"/>
          </a:p>
        </p:txBody>
      </p:sp>
      <p:sp>
        <p:nvSpPr>
          <p:cNvPr id="3" name="内容占位符 2"/>
          <p:cNvSpPr>
            <a:spLocks noGrp="1"/>
          </p:cNvSpPr>
          <p:nvPr>
            <p:ph idx="1"/>
          </p:nvPr>
        </p:nvSpPr>
        <p:spPr/>
        <p:txBody>
          <a:bodyPr>
            <a:normAutofit fontScale="77500" lnSpcReduction="20000"/>
          </a:bodyPr>
          <a:lstStyle/>
          <a:p>
            <a:r>
              <a:rPr lang="ja-JP" altLang="en-US" dirty="0"/>
              <a:t>「のどのつかえ」は、医学的には「嚥下困難（えんげこんなん）」といって、食事などを飲みこむのが難しい状態をいいます。ストレスなどによって、一時的に起こるのどのつかえは、とくに心配する必要はありません。</a:t>
            </a:r>
          </a:p>
          <a:p>
            <a:r>
              <a:rPr lang="ja-JP" altLang="en-US" dirty="0"/>
              <a:t>一方、</a:t>
            </a:r>
            <a:r>
              <a:rPr lang="ja-JP" altLang="en-US" u="sng" dirty="0">
                <a:hlinkClick r:id="rId2"/>
              </a:rPr>
              <a:t>逆流性食道炎</a:t>
            </a:r>
            <a:r>
              <a:rPr lang="ja-JP" altLang="en-US" dirty="0"/>
              <a:t>や</a:t>
            </a:r>
            <a:r>
              <a:rPr lang="ja-JP" altLang="en-US" u="sng" dirty="0">
                <a:hlinkClick r:id="rId2"/>
              </a:rPr>
              <a:t>非びらん性胃食道逆流症</a:t>
            </a:r>
            <a:r>
              <a:rPr lang="ja-JP" altLang="en-US" dirty="0"/>
              <a:t>、食道がん、食道のそばに発生した胃がんなどによってのどのつかえが起こることがあります。症状が続いている時には、早めに医師の診察を受けることが勧められます。年をとってくると唾液の量が減るために、食事がのどを通りにくくなり、のどのつかえを感じることがありますが、これはある程度、仕方ないことです。ただ、急にのどのつかえがひどくなったり、変なひっかかりを感じたり、痛みを伴ったりするような時は、医師に相談しましょう。</a:t>
            </a:r>
          </a:p>
          <a:p>
            <a:endParaRPr lang="ja-JP" altLang="en-US" dirty="0"/>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嚥下困難（えんげこんなん）</a:t>
            </a:r>
            <a:endParaRPr lang="zh-CN" altLang="en-US" dirty="0"/>
          </a:p>
        </p:txBody>
      </p:sp>
      <p:sp>
        <p:nvSpPr>
          <p:cNvPr id="3" name="内容占位符 2"/>
          <p:cNvSpPr>
            <a:spLocks noGrp="1"/>
          </p:cNvSpPr>
          <p:nvPr>
            <p:ph idx="1"/>
          </p:nvPr>
        </p:nvSpPr>
        <p:spPr/>
        <p:txBody>
          <a:bodyPr/>
          <a:lstStyle/>
          <a:p>
            <a:r>
              <a:rPr lang="en-US" altLang="ja-JP" b="1" dirty="0"/>
              <a:t>【</a:t>
            </a:r>
            <a:r>
              <a:rPr lang="ja-JP" altLang="en-US" b="1" dirty="0"/>
              <a:t>関係する病気</a:t>
            </a:r>
            <a:r>
              <a:rPr lang="en-US" altLang="ja-JP" b="1" dirty="0"/>
              <a:t>】</a:t>
            </a:r>
          </a:p>
          <a:p>
            <a:r>
              <a:rPr lang="ja-JP" altLang="en-US" u="sng" dirty="0">
                <a:hlinkClick r:id="rId2"/>
              </a:rPr>
              <a:t>逆流性食道炎</a:t>
            </a:r>
            <a:r>
              <a:rPr lang="ja-JP" altLang="en-US" dirty="0"/>
              <a:t>、</a:t>
            </a:r>
            <a:r>
              <a:rPr lang="ja-JP" altLang="en-US" u="sng" dirty="0">
                <a:hlinkClick r:id="rId2"/>
              </a:rPr>
              <a:t>非びらん性胃食道逆流症</a:t>
            </a:r>
            <a:r>
              <a:rPr lang="ja-JP" altLang="en-US" dirty="0"/>
              <a:t>、</a:t>
            </a:r>
            <a:r>
              <a:rPr lang="ja-JP" altLang="en-US" u="sng" dirty="0">
                <a:hlinkClick r:id="rId3"/>
              </a:rPr>
              <a:t>食道裂孔ヘルニア</a:t>
            </a:r>
            <a:r>
              <a:rPr lang="ja-JP" altLang="en-US" dirty="0"/>
              <a:t>、胃がん、食道がんなど</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fontScale="90000"/>
          </a:bodyPr>
          <a:lstStyle/>
          <a:p>
            <a:r>
              <a:rPr lang="ja-JP" altLang="en-US" b="1" dirty="0"/>
              <a:t>のどの違和感</a:t>
            </a:r>
            <a:br>
              <a:rPr lang="ja-JP" altLang="en-US" b="1" dirty="0"/>
            </a:br>
            <a:endParaRPr lang="zh-CN" altLang="en-US" dirty="0"/>
          </a:p>
        </p:txBody>
      </p:sp>
      <p:sp>
        <p:nvSpPr>
          <p:cNvPr id="3" name="内容占位符 2"/>
          <p:cNvSpPr>
            <a:spLocks noGrp="1"/>
          </p:cNvSpPr>
          <p:nvPr>
            <p:ph idx="1"/>
          </p:nvPr>
        </p:nvSpPr>
        <p:spPr>
          <a:xfrm>
            <a:off x="457200" y="1600200"/>
            <a:ext cx="8229600" cy="5069160"/>
          </a:xfrm>
        </p:spPr>
        <p:txBody>
          <a:bodyPr>
            <a:normAutofit fontScale="85000" lnSpcReduction="20000"/>
          </a:bodyPr>
          <a:lstStyle/>
          <a:p>
            <a:r>
              <a:rPr lang="ja-JP" altLang="en-US" dirty="0"/>
              <a:t>のどのイガイガやチクチクする感じ、異物があるような感じ、かゆみ、引っかかり、咳、圧迫感など、「のどの違和感」には、さまざまなものがあります。このような症状は、耳、鼻、のどに原因があって起こることもありますし、ストレスなどでも起こることがあります。また、</a:t>
            </a:r>
            <a:r>
              <a:rPr lang="ja-JP" altLang="en-US" u="sng" dirty="0">
                <a:hlinkClick r:id="rId2"/>
              </a:rPr>
              <a:t>逆流性食道炎</a:t>
            </a:r>
            <a:r>
              <a:rPr lang="ja-JP" altLang="en-US" dirty="0"/>
              <a:t>や</a:t>
            </a:r>
            <a:r>
              <a:rPr lang="ja-JP" altLang="en-US" u="sng" dirty="0">
                <a:hlinkClick r:id="rId3"/>
              </a:rPr>
              <a:t>非びらん性胃食道逆流症</a:t>
            </a:r>
            <a:r>
              <a:rPr lang="ja-JP" altLang="en-US" dirty="0"/>
              <a:t>でも、のどの違和感が起こることもあります。のどの違和感が続き、耳鼻咽喉科で異常が見つからないような時には、医師と相談の上、消化器の検査を受けることが勧められます。</a:t>
            </a:r>
          </a:p>
          <a:p>
            <a:r>
              <a:rPr lang="en-US" altLang="ja-JP" b="1" dirty="0"/>
              <a:t>【</a:t>
            </a:r>
            <a:r>
              <a:rPr lang="ja-JP" altLang="en-US" b="1" dirty="0"/>
              <a:t>関係する病気</a:t>
            </a:r>
            <a:r>
              <a:rPr lang="en-US" altLang="ja-JP" b="1" dirty="0"/>
              <a:t>】</a:t>
            </a:r>
          </a:p>
          <a:p>
            <a:r>
              <a:rPr lang="ja-JP" altLang="en-US" u="sng" dirty="0">
                <a:hlinkClick r:id="rId3"/>
              </a:rPr>
              <a:t>逆流性食道炎</a:t>
            </a:r>
            <a:r>
              <a:rPr lang="ja-JP" altLang="en-US" dirty="0"/>
              <a:t>、</a:t>
            </a:r>
            <a:r>
              <a:rPr lang="ja-JP" altLang="en-US" u="sng" dirty="0">
                <a:hlinkClick r:id="rId3"/>
              </a:rPr>
              <a:t>非びらん性胃食道逆流症</a:t>
            </a:r>
            <a:r>
              <a:rPr lang="ja-JP" altLang="en-US" dirty="0"/>
              <a:t>、食道がん、鼻の病気、肺の病気、咽頭の病気など</a:t>
            </a:r>
          </a:p>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b="1" dirty="0"/>
              <a:t>胃のもたれ感、膨満感</a:t>
            </a:r>
          </a:p>
        </p:txBody>
      </p:sp>
      <p:sp>
        <p:nvSpPr>
          <p:cNvPr id="3" name="内容占位符 2"/>
          <p:cNvSpPr>
            <a:spLocks noGrp="1"/>
          </p:cNvSpPr>
          <p:nvPr>
            <p:ph idx="1"/>
          </p:nvPr>
        </p:nvSpPr>
        <p:spPr/>
        <p:txBody>
          <a:bodyPr>
            <a:normAutofit fontScale="77500" lnSpcReduction="20000"/>
          </a:bodyPr>
          <a:lstStyle/>
          <a:p>
            <a:r>
              <a:rPr lang="ja-JP" altLang="en-US" dirty="0"/>
              <a:t>胃は、健康な状態では、ゴムのように伸び縮みする弾力性を持っていますが、この弾力性が弱まり、食べ物が胃の中に残っている感じがしたり、胃が重い、胃が張っていると感じたりする状態を胃もたれ感、あるいは膨満感といいます。</a:t>
            </a:r>
          </a:p>
          <a:p>
            <a:r>
              <a:rPr lang="ja-JP" altLang="en-US" dirty="0"/>
              <a:t>胃では、ぜん動運動によって、食べ物と胃酸を混ぜ合わせて消化しやすい形にし、それを十二指腸に送り出していますが、この胃の運動が低下して、消化がスムーズに行われなくなり、胃に食べ物が長くとどまることで、胃のもたれ感が起こります。</a:t>
            </a:r>
            <a:r>
              <a:rPr lang="ja-JP" altLang="en-US" u="sng" dirty="0">
                <a:hlinkClick r:id="rId2"/>
              </a:rPr>
              <a:t>機能性ディスペプシア</a:t>
            </a:r>
            <a:r>
              <a:rPr lang="ja-JP" altLang="en-US" dirty="0"/>
              <a:t>や</a:t>
            </a:r>
            <a:r>
              <a:rPr lang="ja-JP" altLang="en-US" u="sng" dirty="0">
                <a:hlinkClick r:id="rId3"/>
              </a:rPr>
              <a:t>胃潰瘍</a:t>
            </a:r>
            <a:r>
              <a:rPr lang="ja-JP" altLang="en-US" dirty="0"/>
              <a:t>でよくみられる症状です。</a:t>
            </a:r>
          </a:p>
          <a:p>
            <a:r>
              <a:rPr lang="en-US" altLang="ja-JP" b="1" dirty="0"/>
              <a:t>【</a:t>
            </a:r>
            <a:r>
              <a:rPr lang="ja-JP" altLang="en-US" b="1" dirty="0"/>
              <a:t>関係する病気</a:t>
            </a:r>
            <a:r>
              <a:rPr lang="en-US" altLang="ja-JP" b="1" dirty="0"/>
              <a:t>】</a:t>
            </a:r>
          </a:p>
          <a:p>
            <a:r>
              <a:rPr lang="ja-JP" altLang="en-US" dirty="0"/>
              <a:t>慢性胃炎、</a:t>
            </a:r>
            <a:r>
              <a:rPr lang="ja-JP" altLang="en-US" u="sng" dirty="0">
                <a:hlinkClick r:id="rId2"/>
              </a:rPr>
              <a:t>機能性ディスペプシア</a:t>
            </a:r>
            <a:r>
              <a:rPr lang="ja-JP" altLang="en-US" dirty="0"/>
              <a:t>、</a:t>
            </a:r>
            <a:r>
              <a:rPr lang="ja-JP" altLang="en-US" u="sng" dirty="0">
                <a:hlinkClick r:id="rId3"/>
              </a:rPr>
              <a:t>胃潰瘍</a:t>
            </a:r>
            <a:r>
              <a:rPr lang="ja-JP" altLang="en-US" dirty="0"/>
              <a:t>、胃がんなど</a:t>
            </a:r>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食欲不振</a:t>
            </a:r>
            <a:br>
              <a:rPr lang="ja-JP" altLang="en-US" b="1" dirty="0"/>
            </a:br>
            <a:endParaRPr lang="zh-CN" altLang="en-US" dirty="0"/>
          </a:p>
        </p:txBody>
      </p:sp>
      <p:sp>
        <p:nvSpPr>
          <p:cNvPr id="3" name="内容占位符 2"/>
          <p:cNvSpPr>
            <a:spLocks noGrp="1"/>
          </p:cNvSpPr>
          <p:nvPr>
            <p:ph idx="1"/>
          </p:nvPr>
        </p:nvSpPr>
        <p:spPr/>
        <p:txBody>
          <a:bodyPr>
            <a:normAutofit fontScale="92500" lnSpcReduction="10000"/>
          </a:bodyPr>
          <a:lstStyle/>
          <a:p>
            <a:r>
              <a:rPr lang="ja-JP" altLang="en-US" dirty="0"/>
              <a:t>食欲不振はさまざまな原因によって起こりますが、急性胃炎や慢性胃炎など、胃を中心とした上部消化管の病気や、ストレスなどがある時に起こりやすくなります。</a:t>
            </a:r>
            <a:r>
              <a:rPr lang="en-US" altLang="ja-JP" dirty="0"/>
              <a:t>1</a:t>
            </a:r>
            <a:r>
              <a:rPr lang="ja-JP" altLang="en-US" dirty="0"/>
              <a:t>～</a:t>
            </a:r>
            <a:r>
              <a:rPr lang="en-US" altLang="ja-JP" dirty="0"/>
              <a:t>2</a:t>
            </a:r>
            <a:r>
              <a:rPr lang="ja-JP" altLang="en-US" dirty="0"/>
              <a:t>週間という長期にわたって食欲不振が続き、体重が急に減っていくような場合には胃がんやすい臓がんなどの病気が起こっていることも考えられます。</a:t>
            </a:r>
          </a:p>
          <a:p>
            <a:r>
              <a:rPr lang="en-US" altLang="ja-JP" b="1" dirty="0"/>
              <a:t>【</a:t>
            </a:r>
            <a:r>
              <a:rPr lang="ja-JP" altLang="en-US" b="1" dirty="0"/>
              <a:t>関係する病気</a:t>
            </a:r>
            <a:r>
              <a:rPr lang="en-US" altLang="ja-JP" b="1" dirty="0"/>
              <a:t>】</a:t>
            </a:r>
          </a:p>
          <a:p>
            <a:r>
              <a:rPr lang="ja-JP" altLang="en-US" dirty="0"/>
              <a:t>慢性胃炎、</a:t>
            </a:r>
            <a:r>
              <a:rPr lang="ja-JP" altLang="en-US" u="sng" dirty="0">
                <a:hlinkClick r:id="rId2"/>
              </a:rPr>
              <a:t>胃潰瘍</a:t>
            </a:r>
            <a:r>
              <a:rPr lang="ja-JP" altLang="en-US" dirty="0"/>
              <a:t>、</a:t>
            </a:r>
            <a:r>
              <a:rPr lang="ja-JP" altLang="en-US" u="sng" dirty="0">
                <a:hlinkClick r:id="rId3"/>
              </a:rPr>
              <a:t>機能性ディスペプシア</a:t>
            </a:r>
            <a:r>
              <a:rPr lang="ja-JP" altLang="en-US" dirty="0"/>
              <a:t>、胃がん、食道がん、すい臓がん、うつ病など</a:t>
            </a:r>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dirty="0"/>
              <a:t>消化管（食道・胃・腸）の症状と病気</a:t>
            </a:r>
            <a:br>
              <a:rPr lang="ja-JP" altLang="en-US" dirty="0"/>
            </a:br>
            <a:endParaRPr lang="zh-CN" altLang="en-US" dirty="0"/>
          </a:p>
        </p:txBody>
      </p:sp>
      <p:sp>
        <p:nvSpPr>
          <p:cNvPr id="3" name="内容占位符 2"/>
          <p:cNvSpPr>
            <a:spLocks noGrp="1"/>
          </p:cNvSpPr>
          <p:nvPr>
            <p:ph idx="1"/>
          </p:nvPr>
        </p:nvSpPr>
        <p:spPr/>
        <p:txBody>
          <a:bodyPr/>
          <a:lstStyle/>
          <a:p>
            <a:r>
              <a:rPr lang="ja-JP" altLang="en-US" dirty="0"/>
              <a:t>食道や胃、腸などの消化管には、さまざまな不快な症状が起こることがあります。 胃の痛み、胸の痛み、胸やけ、呑酸（どんさん）、げっぷ、のどのつかえ、のどの違和感、胃のもたれ、膨満感、食欲不振、おう吐、腹痛、便秘、下痢、下血など、実にさまざまな症状があります。</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吐き気</a:t>
            </a:r>
            <a:br>
              <a:rPr lang="ja-JP" altLang="en-US" b="1" dirty="0"/>
            </a:br>
            <a:endParaRPr lang="zh-CN" altLang="en-US" dirty="0"/>
          </a:p>
        </p:txBody>
      </p:sp>
      <p:sp>
        <p:nvSpPr>
          <p:cNvPr id="3" name="内容占位符 2"/>
          <p:cNvSpPr>
            <a:spLocks noGrp="1"/>
          </p:cNvSpPr>
          <p:nvPr>
            <p:ph idx="1"/>
          </p:nvPr>
        </p:nvSpPr>
        <p:spPr/>
        <p:txBody>
          <a:bodyPr>
            <a:normAutofit fontScale="92500"/>
          </a:bodyPr>
          <a:lstStyle/>
          <a:p>
            <a:r>
              <a:rPr lang="ja-JP" altLang="en-US" dirty="0"/>
              <a:t>吐き気は、腹部全体の不快感や食欲不振、おう吐しそうな感じなどの不快な感覚で、めまいを伴うこともあります。慢性胃炎や</a:t>
            </a:r>
            <a:r>
              <a:rPr lang="ja-JP" altLang="en-US" u="sng" dirty="0">
                <a:hlinkClick r:id="rId2"/>
              </a:rPr>
              <a:t>逆流性食道炎</a:t>
            </a:r>
            <a:r>
              <a:rPr lang="ja-JP" altLang="en-US" dirty="0"/>
              <a:t>などの食道、胃の病気の他に、乗り物酔いや、妊娠、薬の服用などによって起こることもあります。</a:t>
            </a:r>
          </a:p>
          <a:p>
            <a:r>
              <a:rPr lang="en-US" altLang="ja-JP" b="1" dirty="0"/>
              <a:t>【</a:t>
            </a:r>
            <a:r>
              <a:rPr lang="ja-JP" altLang="en-US" b="1" dirty="0"/>
              <a:t>関係する病気</a:t>
            </a:r>
            <a:r>
              <a:rPr lang="en-US" altLang="ja-JP" b="1" dirty="0"/>
              <a:t>】</a:t>
            </a:r>
          </a:p>
          <a:p>
            <a:r>
              <a:rPr lang="ja-JP" altLang="en-US" dirty="0"/>
              <a:t>慢性胃炎、</a:t>
            </a:r>
            <a:r>
              <a:rPr lang="ja-JP" altLang="en-US" u="sng" dirty="0">
                <a:hlinkClick r:id="rId3"/>
              </a:rPr>
              <a:t>機能性ディスペプシア</a:t>
            </a:r>
            <a:r>
              <a:rPr lang="ja-JP" altLang="en-US" dirty="0"/>
              <a:t>、</a:t>
            </a:r>
            <a:r>
              <a:rPr lang="ja-JP" altLang="en-US" u="sng" dirty="0">
                <a:hlinkClick r:id="rId2"/>
              </a:rPr>
              <a:t>逆流性食道炎</a:t>
            </a:r>
            <a:r>
              <a:rPr lang="ja-JP" altLang="en-US" dirty="0"/>
              <a:t>、</a:t>
            </a:r>
            <a:r>
              <a:rPr lang="ja-JP" altLang="en-US" u="sng" dirty="0">
                <a:hlinkClick r:id="rId2"/>
              </a:rPr>
              <a:t>非びらん性胃食道逆流症</a:t>
            </a:r>
            <a:r>
              <a:rPr lang="ja-JP" altLang="en-US" dirty="0"/>
              <a:t>、急性胃炎、虫垂炎、</a:t>
            </a:r>
            <a:r>
              <a:rPr lang="ja-JP" altLang="en-US" u="sng" dirty="0">
                <a:hlinkClick r:id="rId4"/>
              </a:rPr>
              <a:t>食道裂孔ヘルニア</a:t>
            </a:r>
            <a:r>
              <a:rPr lang="ja-JP" altLang="en-US" dirty="0"/>
              <a:t>、肝臓の病気など</a:t>
            </a:r>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おう吐</a:t>
            </a:r>
            <a:br>
              <a:rPr lang="ja-JP" altLang="en-US" b="1" dirty="0"/>
            </a:br>
            <a:endParaRPr lang="zh-CN" altLang="en-US" dirty="0"/>
          </a:p>
        </p:txBody>
      </p:sp>
      <p:sp>
        <p:nvSpPr>
          <p:cNvPr id="3" name="内容占位符 2"/>
          <p:cNvSpPr>
            <a:spLocks noGrp="1"/>
          </p:cNvSpPr>
          <p:nvPr>
            <p:ph idx="1"/>
          </p:nvPr>
        </p:nvSpPr>
        <p:spPr>
          <a:xfrm>
            <a:off x="457200" y="1600200"/>
            <a:ext cx="8229600" cy="5257800"/>
          </a:xfrm>
        </p:spPr>
        <p:txBody>
          <a:bodyPr>
            <a:normAutofit fontScale="85000" lnSpcReduction="20000"/>
          </a:bodyPr>
          <a:lstStyle/>
          <a:p>
            <a:r>
              <a:rPr lang="ja-JP" altLang="en-US" dirty="0"/>
              <a:t>おう吐とは、食べた物を吐くことで、原因として最も多いものは急性胃炎（暴飲暴食、</a:t>
            </a:r>
            <a:r>
              <a:rPr lang="ja-JP" altLang="en-US" dirty="0">
                <a:hlinkClick r:id="rId2"/>
              </a:rPr>
              <a:t>非ステロイド性抗炎症薬などによる胃の炎症</a:t>
            </a:r>
            <a:r>
              <a:rPr lang="ja-JP" altLang="en-US" dirty="0"/>
              <a:t>）や急性腸炎（主に細菌の感染によって起こる腸の炎症）です。</a:t>
            </a:r>
          </a:p>
          <a:p>
            <a:r>
              <a:rPr lang="ja-JP" altLang="en-US" dirty="0"/>
              <a:t>その他にも、急性虫垂炎（いわゆる盲腸炎）や腹膜炎（腹部の臓器を包む腹膜の炎症）などで腹部に炎症が起こっている場合や、消化管が通過障害（飲食したものが降りていかない状態）を起こすような病気（食道アカラシア、幽門狭窄、腸閉塞など）がある時にも、おう吐が起こります。</a:t>
            </a:r>
          </a:p>
          <a:p>
            <a:r>
              <a:rPr lang="en-US" altLang="ja-JP" b="1" dirty="0"/>
              <a:t>【</a:t>
            </a:r>
            <a:r>
              <a:rPr lang="ja-JP" altLang="en-US" b="1" dirty="0"/>
              <a:t>おう吐に関係する病気</a:t>
            </a:r>
            <a:r>
              <a:rPr lang="en-US" altLang="ja-JP" b="1" dirty="0"/>
              <a:t>】</a:t>
            </a:r>
          </a:p>
          <a:p>
            <a:r>
              <a:rPr lang="ja-JP" altLang="en-US" u="sng" dirty="0">
                <a:hlinkClick r:id="rId3"/>
              </a:rPr>
              <a:t>逆流性食道炎</a:t>
            </a:r>
            <a:r>
              <a:rPr lang="ja-JP" altLang="en-US" dirty="0"/>
              <a:t>、</a:t>
            </a:r>
            <a:r>
              <a:rPr lang="ja-JP" altLang="en-US" u="sng" dirty="0">
                <a:hlinkClick r:id="rId3"/>
              </a:rPr>
              <a:t>非びらん性胃食道逆流症</a:t>
            </a:r>
            <a:r>
              <a:rPr lang="ja-JP" altLang="en-US" dirty="0"/>
              <a:t>、急性胃炎、慢性胃炎、</a:t>
            </a:r>
            <a:r>
              <a:rPr lang="ja-JP" altLang="en-US" u="sng" dirty="0">
                <a:hlinkClick r:id="rId4"/>
              </a:rPr>
              <a:t>機能性ディスペプシア</a:t>
            </a:r>
            <a:r>
              <a:rPr lang="ja-JP" altLang="en-US" dirty="0"/>
              <a:t>、</a:t>
            </a:r>
            <a:r>
              <a:rPr lang="ja-JP" altLang="en-US" u="sng" dirty="0">
                <a:hlinkClick r:id="rId5"/>
              </a:rPr>
              <a:t>胃潰瘍</a:t>
            </a:r>
            <a:r>
              <a:rPr lang="ja-JP" altLang="en-US" dirty="0"/>
              <a:t>、急性腸炎、虫垂炎、食道アカラシア、腸閉塞、腹膜炎など</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便秘</a:t>
            </a:r>
            <a:br>
              <a:rPr lang="ja-JP" altLang="en-US" b="1" dirty="0"/>
            </a:br>
            <a:endParaRPr lang="zh-CN" altLang="en-US" dirty="0"/>
          </a:p>
        </p:txBody>
      </p:sp>
      <p:sp>
        <p:nvSpPr>
          <p:cNvPr id="3" name="内容占位符 2"/>
          <p:cNvSpPr>
            <a:spLocks noGrp="1"/>
          </p:cNvSpPr>
          <p:nvPr>
            <p:ph idx="1"/>
          </p:nvPr>
        </p:nvSpPr>
        <p:spPr/>
        <p:txBody>
          <a:bodyPr>
            <a:normAutofit fontScale="92500" lnSpcReduction="10000"/>
          </a:bodyPr>
          <a:lstStyle/>
          <a:p>
            <a:r>
              <a:rPr lang="ja-JP" altLang="en-US" dirty="0"/>
              <a:t>腸の運動がにぶくなったり、大腸がんといった病気のために腸が狭くなって通りにくくなったりすると、消化物が腸内に長時間留まることになり、その結果、消化物の水分が腸に吸収されすぎて便が硬くなり、便秘が起こります。</a:t>
            </a:r>
          </a:p>
          <a:p>
            <a:r>
              <a:rPr lang="ja-JP" altLang="en-US" dirty="0"/>
              <a:t>検査を行っても腸の粘膜に炎症や潰瘍などの目に見える異常は見つからないものの、腹痛や腹部不快感を伴う下痢や便秘をくり返す「過敏性腸症候群（</a:t>
            </a:r>
            <a:r>
              <a:rPr lang="en-US" altLang="ja-JP" dirty="0"/>
              <a:t>IBS</a:t>
            </a:r>
            <a:r>
              <a:rPr lang="ja-JP" altLang="en-US" dirty="0"/>
              <a:t>：</a:t>
            </a:r>
            <a:r>
              <a:rPr lang="en-US" altLang="ja-JP" dirty="0"/>
              <a:t>Irritable Bowel Syndrome)</a:t>
            </a:r>
            <a:r>
              <a:rPr lang="ja-JP" altLang="en-US" dirty="0"/>
              <a:t>」という病気があります。</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下痢</a:t>
            </a:r>
            <a:br>
              <a:rPr lang="ja-JP" altLang="en-US" b="1" dirty="0"/>
            </a:br>
            <a:endParaRPr lang="zh-CN" altLang="en-US" dirty="0"/>
          </a:p>
        </p:txBody>
      </p:sp>
      <p:sp>
        <p:nvSpPr>
          <p:cNvPr id="3" name="内容占位符 2"/>
          <p:cNvSpPr>
            <a:spLocks noGrp="1"/>
          </p:cNvSpPr>
          <p:nvPr>
            <p:ph idx="1"/>
          </p:nvPr>
        </p:nvSpPr>
        <p:spPr/>
        <p:txBody>
          <a:bodyPr>
            <a:normAutofit fontScale="92500" lnSpcReduction="10000"/>
          </a:bodyPr>
          <a:lstStyle/>
          <a:p>
            <a:r>
              <a:rPr lang="ja-JP" altLang="en-US" dirty="0"/>
              <a:t>腸の運動が過剰になり、消化物が腸を速く通過したり、食中毒などで腸粘膜からの分泌が増えたりすると、腸が水分を十分に吸収できなくなり、その結果、便が泥状や液状になり、下痢が起こります。</a:t>
            </a:r>
          </a:p>
          <a:p>
            <a:r>
              <a:rPr lang="ja-JP" altLang="en-US" dirty="0"/>
              <a:t>検査を行っても腸の粘膜に炎症や潰瘍などの目に見える異常は見つからないものの、腹痛や腹部不快感を伴う下痢や便秘をくり返す「過敏性腸症候群（</a:t>
            </a:r>
            <a:r>
              <a:rPr lang="en-US" altLang="ja-JP" dirty="0"/>
              <a:t>IBS</a:t>
            </a:r>
            <a:r>
              <a:rPr lang="ja-JP" altLang="en-US" dirty="0"/>
              <a:t>：</a:t>
            </a:r>
            <a:r>
              <a:rPr lang="en-US" altLang="ja-JP" dirty="0"/>
              <a:t>Irritable Bowel Syndrome)</a:t>
            </a:r>
            <a:r>
              <a:rPr lang="ja-JP" altLang="en-US" dirty="0"/>
              <a:t>」という病気があります。</a:t>
            </a:r>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胃腸不調の原因</a:t>
            </a:r>
            <a:endParaRPr lang="zh-CN" altLang="en-US" dirty="0"/>
          </a:p>
        </p:txBody>
      </p:sp>
      <p:sp>
        <p:nvSpPr>
          <p:cNvPr id="3" name="内容占位符 2"/>
          <p:cNvSpPr>
            <a:spLocks noGrp="1"/>
          </p:cNvSpPr>
          <p:nvPr>
            <p:ph idx="1"/>
          </p:nvPr>
        </p:nvSpPr>
        <p:spPr/>
        <p:txBody>
          <a:bodyPr>
            <a:normAutofit fontScale="92500"/>
          </a:bodyPr>
          <a:lstStyle/>
          <a:p>
            <a:r>
              <a:rPr lang="ja-JP" altLang="en-US" dirty="0">
                <a:solidFill>
                  <a:srgbClr val="FF0000"/>
                </a:solidFill>
              </a:rPr>
              <a:t>体質的に胃腸の働きが弱い</a:t>
            </a:r>
            <a:endParaRPr lang="en-US" altLang="ja-JP" dirty="0">
              <a:solidFill>
                <a:srgbClr val="FF0000"/>
              </a:solidFill>
            </a:endParaRPr>
          </a:p>
          <a:p>
            <a:r>
              <a:rPr lang="ja-JP" altLang="en-US" dirty="0">
                <a:solidFill>
                  <a:srgbClr val="FF0000"/>
                </a:solidFill>
              </a:rPr>
              <a:t>食生活の乱れによって</a:t>
            </a:r>
            <a:r>
              <a:rPr lang="ja-JP" altLang="en-US" dirty="0"/>
              <a:t>、</a:t>
            </a:r>
            <a:br>
              <a:rPr lang="ja-JP" altLang="en-US" dirty="0"/>
            </a:br>
            <a:r>
              <a:rPr lang="ja-JP" altLang="en-US" dirty="0">
                <a:solidFill>
                  <a:srgbClr val="FF0000"/>
                </a:solidFill>
              </a:rPr>
              <a:t>ストレス</a:t>
            </a:r>
            <a:r>
              <a:rPr lang="ja-JP" altLang="en-US" dirty="0"/>
              <a:t>　　胃腸の働きには自律神経が大きく関係しているため、疲労や寝不足、寒さ、暑さ、不安、悩みなどのストレスに大きく影響を受けます。</a:t>
            </a:r>
            <a:br>
              <a:rPr lang="ja-JP" altLang="en-US" dirty="0"/>
            </a:br>
            <a:r>
              <a:rPr lang="ja-JP" altLang="en-US" dirty="0">
                <a:solidFill>
                  <a:srgbClr val="FF0000"/>
                </a:solidFill>
              </a:rPr>
              <a:t>社会環境、年齢　</a:t>
            </a:r>
            <a:r>
              <a:rPr lang="ja-JP" altLang="en-US" dirty="0"/>
              <a:t>胃腸は気候や社会環境、年齢などの「変化」に対しても敏感な臓器です。</a:t>
            </a:r>
            <a:br>
              <a:rPr lang="ja-JP" altLang="en-US" dirty="0"/>
            </a:br>
            <a:r>
              <a:rPr lang="ja-JP" altLang="en-US" dirty="0">
                <a:solidFill>
                  <a:srgbClr val="FF0000"/>
                </a:solidFill>
              </a:rPr>
              <a:t>胃腸は冷え</a:t>
            </a:r>
            <a:r>
              <a:rPr lang="ja-JP" altLang="en-US" dirty="0"/>
              <a:t>にも弱いので、体を冷やす食べ物が不調を助長する原因となっています。</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57200" y="1600200"/>
            <a:ext cx="8229600" cy="4997152"/>
          </a:xfrm>
        </p:spPr>
        <p:txBody>
          <a:bodyPr/>
          <a:lstStyle/>
          <a:p>
            <a:endParaRPr lang="zh-CN" altLang="en-US" dirty="0"/>
          </a:p>
        </p:txBody>
      </p:sp>
      <p:pic>
        <p:nvPicPr>
          <p:cNvPr id="3075" name="Picture 3" descr="C:\Documents and Settings\Administrator\桌面\611cf8de75623f12453fa97c1af25de8_img_02.jpg"/>
          <p:cNvPicPr>
            <a:picLocks noChangeAspect="1" noChangeArrowheads="1"/>
          </p:cNvPicPr>
          <p:nvPr/>
        </p:nvPicPr>
        <p:blipFill>
          <a:blip r:embed="rId2" cstate="print"/>
          <a:srcRect/>
          <a:stretch>
            <a:fillRect/>
          </a:stretch>
        </p:blipFill>
        <p:spPr bwMode="auto">
          <a:xfrm>
            <a:off x="1187624" y="1196752"/>
            <a:ext cx="6336704" cy="511256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自律神経と胃腸</a:t>
            </a:r>
            <a:endParaRPr lang="zh-CN" altLang="en-US" dirty="0"/>
          </a:p>
        </p:txBody>
      </p:sp>
      <p:sp>
        <p:nvSpPr>
          <p:cNvPr id="3" name="内容占位符 2"/>
          <p:cNvSpPr>
            <a:spLocks noGrp="1"/>
          </p:cNvSpPr>
          <p:nvPr>
            <p:ph idx="1"/>
          </p:nvPr>
        </p:nvSpPr>
        <p:spPr/>
        <p:txBody>
          <a:bodyPr>
            <a:normAutofit fontScale="92500" lnSpcReduction="20000"/>
          </a:bodyPr>
          <a:lstStyle/>
          <a:p>
            <a:r>
              <a:rPr lang="ja-JP" altLang="en-US" dirty="0"/>
              <a:t>自律神経とは、自分の意思に関係なく、呼吸、心拍、消化などの機能をコントロールする神経のこと。活動神経である「交感神経」とリラックス神経である「副交感神経」の２つがあり、通常は両者がシーソーのようにバランスをとりながら働き、健康が保たれています。</a:t>
            </a:r>
            <a:br>
              <a:rPr lang="ja-JP" altLang="en-US" dirty="0"/>
            </a:br>
            <a:r>
              <a:rPr lang="ja-JP" altLang="en-US" dirty="0"/>
              <a:t>ところが日々の生活の中でどちらかが優位になり過ぎるとこのバランスが乱れて、胃腸が正常に機能しなくなり、様々な不調や症状が現れます。</a:t>
            </a:r>
            <a:br>
              <a:rPr lang="ja-JP" altLang="en-US" dirty="0"/>
            </a:br>
            <a:r>
              <a:rPr lang="ja-JP" altLang="en-US" dirty="0"/>
              <a:t>特に、腸の動きは交感神経と副交感神経とのバランスが大切であり、これが崩れると便秘や下痢になりやすくなります。</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3011" name="Picture 3" descr="C:\Documents and Settings\Administrator\桌面\img_03 (1).jpg"/>
          <p:cNvPicPr>
            <a:picLocks noGrp="1" noChangeAspect="1" noChangeArrowheads="1"/>
          </p:cNvPicPr>
          <p:nvPr>
            <p:ph idx="1"/>
          </p:nvPr>
        </p:nvPicPr>
        <p:blipFill>
          <a:blip r:embed="rId2" cstate="print"/>
          <a:srcRect/>
          <a:stretch>
            <a:fillRect/>
          </a:stretch>
        </p:blipFill>
        <p:spPr bwMode="auto">
          <a:xfrm>
            <a:off x="1115616" y="908720"/>
            <a:ext cx="6924997" cy="547260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4034" name="Picture 2" descr="C:\Documents and Settings\Administrator\桌面\img_04.jpg"/>
          <p:cNvPicPr>
            <a:picLocks noChangeAspect="1" noChangeArrowheads="1"/>
          </p:cNvPicPr>
          <p:nvPr/>
        </p:nvPicPr>
        <p:blipFill>
          <a:blip r:embed="rId2" cstate="print"/>
          <a:srcRect/>
          <a:stretch>
            <a:fillRect/>
          </a:stretch>
        </p:blipFill>
        <p:spPr bwMode="auto">
          <a:xfrm>
            <a:off x="755576" y="836712"/>
            <a:ext cx="7344816" cy="51845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5058" name="Picture 2" descr="C:\Documents and Settings\Administrator\桌面\img_05.jpg"/>
          <p:cNvPicPr>
            <a:picLocks noChangeAspect="1" noChangeArrowheads="1"/>
          </p:cNvPicPr>
          <p:nvPr/>
        </p:nvPicPr>
        <p:blipFill>
          <a:blip r:embed="rId2" cstate="print"/>
          <a:srcRect/>
          <a:stretch>
            <a:fillRect/>
          </a:stretch>
        </p:blipFill>
        <p:spPr bwMode="auto">
          <a:xfrm>
            <a:off x="467544" y="-387424"/>
            <a:ext cx="8352928" cy="75247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611188" y="1196975"/>
            <a:ext cx="5040312" cy="5256213"/>
          </a:xfrm>
        </p:spPr>
        <p:txBody>
          <a:bodyPr/>
          <a:lstStyle/>
          <a:p>
            <a:pPr eaLnBrk="1" hangingPunct="1">
              <a:buNone/>
            </a:pPr>
            <a:endParaRPr lang="zh-CN" altLang="en-US" sz="2800" b="1" dirty="0"/>
          </a:p>
        </p:txBody>
      </p:sp>
      <p:pic>
        <p:nvPicPr>
          <p:cNvPr id="7171" name="Picture 4" descr="E:\教学\解剖、组织教学\图谱\人体解剖图谱\解剖050628\消化系统\1_jpg.jpg"/>
          <p:cNvPicPr>
            <a:picLocks noChangeAspect="1" noChangeArrowheads="1"/>
          </p:cNvPicPr>
          <p:nvPr/>
        </p:nvPicPr>
        <p:blipFill>
          <a:blip r:embed="rId2" cstate="print"/>
          <a:srcRect/>
          <a:stretch>
            <a:fillRect/>
          </a:stretch>
        </p:blipFill>
        <p:spPr bwMode="auto">
          <a:xfrm>
            <a:off x="2987824" y="0"/>
            <a:ext cx="3552825" cy="6858000"/>
          </a:xfrm>
          <a:prstGeom prst="rect">
            <a:avLst/>
          </a:prstGeom>
          <a:noFill/>
          <a:ln w="9525">
            <a:solidFill>
              <a:schemeClr val="tx1"/>
            </a:solid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湿      阻</a:t>
            </a:r>
          </a:p>
        </p:txBody>
      </p:sp>
      <p:sp>
        <p:nvSpPr>
          <p:cNvPr id="3" name="内容占位符 2"/>
          <p:cNvSpPr>
            <a:spLocks noGrp="1"/>
          </p:cNvSpPr>
          <p:nvPr>
            <p:ph idx="1"/>
          </p:nvPr>
        </p:nvSpPr>
        <p:spPr/>
        <p:txBody>
          <a:bodyPr/>
          <a:lstStyle/>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8" name="Rectangle 8"/>
          <p:cNvSpPr>
            <a:spLocks noGrp="1" noChangeArrowheads="1"/>
          </p:cNvSpPr>
          <p:nvPr>
            <p:ph type="title"/>
          </p:nvPr>
        </p:nvSpPr>
        <p:spPr/>
        <p:txBody>
          <a:bodyPr/>
          <a:lstStyle/>
          <a:p>
            <a:r>
              <a:rPr lang="zh-CN" altLang="zh-CN"/>
              <a:t>概述</a:t>
            </a:r>
            <a:endParaRPr lang="zh-CN" altLang="en-US"/>
          </a:p>
        </p:txBody>
      </p:sp>
      <p:sp>
        <p:nvSpPr>
          <p:cNvPr id="5130" name="Rectangle 10"/>
          <p:cNvSpPr>
            <a:spLocks noGrp="1" noChangeArrowheads="1"/>
          </p:cNvSpPr>
          <p:nvPr>
            <p:ph type="body" sz="half" idx="2"/>
          </p:nvPr>
        </p:nvSpPr>
        <p:spPr>
          <a:xfrm>
            <a:off x="3276600" y="1981200"/>
            <a:ext cx="5562600" cy="4114800"/>
          </a:xfrm>
        </p:spPr>
        <p:txBody>
          <a:bodyPr/>
          <a:lstStyle/>
          <a:p>
            <a:r>
              <a:rPr lang="zh-CN" altLang="en-US" sz="3600" b="0" i="1" u="sng">
                <a:solidFill>
                  <a:srgbClr val="FF66CC"/>
                </a:solidFill>
                <a:latin typeface="Times New Roman" pitchFamily="18" charset="-52"/>
              </a:rPr>
              <a:t>定义:</a:t>
            </a:r>
            <a:r>
              <a:rPr lang="zh-CN" altLang="en-US" sz="3600" b="0">
                <a:latin typeface="Times New Roman" pitchFamily="18" charset="-52"/>
              </a:rPr>
              <a:t>湿邪阻滞中焦，运化功能减弱，以脘腹闷满，肢体困重，纳食呆滞为主要症状的外感疾病</a:t>
            </a:r>
            <a:endParaRPr lang="zh-CN" altLang="en-US" sz="2400" b="0">
              <a:latin typeface="Times New Roman" pitchFamily="18" charset="-52"/>
            </a:endParaRPr>
          </a:p>
        </p:txBody>
      </p:sp>
      <p:graphicFrame>
        <p:nvGraphicFramePr>
          <p:cNvPr id="5131" name="Object 11"/>
          <p:cNvGraphicFramePr>
            <a:graphicFrameLocks noGrp="1" noChangeAspect="1"/>
          </p:cNvGraphicFramePr>
          <p:nvPr>
            <p:ph type="clipArt" sz="half" idx="1"/>
          </p:nvPr>
        </p:nvGraphicFramePr>
        <p:xfrm>
          <a:off x="0" y="3019425"/>
          <a:ext cx="3810000" cy="2952750"/>
        </p:xfrm>
        <a:graphic>
          <a:graphicData uri="http://schemas.openxmlformats.org/presentationml/2006/ole">
            <mc:AlternateContent xmlns:mc="http://schemas.openxmlformats.org/markup-compatibility/2006">
              <mc:Choice xmlns:v="urn:schemas-microsoft-com:vml" Requires="v">
                <p:oleObj spid="_x0000_s1026" name="剪辑" r:id="rId3" imgW="938160" imgH="727560" progId="">
                  <p:embed/>
                </p:oleObj>
              </mc:Choice>
              <mc:Fallback>
                <p:oleObj name="剪辑" r:id="rId3" imgW="938160" imgH="7275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19425"/>
                        <a:ext cx="3810000" cy="295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8">
                                            <p:txEl>
                                              <p:pRg st="0" end="0"/>
                                            </p:txEl>
                                          </p:spTgt>
                                        </p:tgtEl>
                                        <p:attrNameLst>
                                          <p:attrName>style.visibility</p:attrName>
                                        </p:attrNameLst>
                                      </p:cBhvr>
                                      <p:to>
                                        <p:strVal val="visible"/>
                                      </p:to>
                                    </p:set>
                                    <p:anim calcmode="lin" valueType="num">
                                      <p:cBhvr additive="base">
                                        <p:cTn id="7" dur="500" fill="hold"/>
                                        <p:tgtEl>
                                          <p:spTgt spid="512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5130">
                                            <p:txEl>
                                              <p:pRg st="0" end="0"/>
                                            </p:txEl>
                                          </p:spTgt>
                                        </p:tgtEl>
                                        <p:attrNameLst>
                                          <p:attrName>style.visibility</p:attrName>
                                        </p:attrNameLst>
                                      </p:cBhvr>
                                      <p:to>
                                        <p:strVal val="visible"/>
                                      </p:to>
                                    </p:set>
                                    <p:anim calcmode="lin" valueType="num">
                                      <p:cBhvr additive="base">
                                        <p:cTn id="13" dur="300" fill="hold"/>
                                        <p:tgtEl>
                                          <p:spTgt spid="5130">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513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build="p" autoUpdateAnimBg="0"/>
      <p:bldP spid="5130"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6" name="Rectangle 8"/>
          <p:cNvSpPr>
            <a:spLocks noGrp="1" noChangeArrowheads="1"/>
          </p:cNvSpPr>
          <p:nvPr>
            <p:ph type="title"/>
          </p:nvPr>
        </p:nvSpPr>
        <p:spPr/>
        <p:txBody>
          <a:bodyPr/>
          <a:lstStyle/>
          <a:p>
            <a:r>
              <a:rPr lang="zh-CN" altLang="en-US" i="1" u="sng">
                <a:solidFill>
                  <a:srgbClr val="FF66CC"/>
                </a:solidFill>
              </a:rPr>
              <a:t>范畴</a:t>
            </a:r>
            <a:endParaRPr lang="zh-CN" altLang="en-US"/>
          </a:p>
        </p:txBody>
      </p:sp>
      <p:sp>
        <p:nvSpPr>
          <p:cNvPr id="7177" name="Rectangle 9"/>
          <p:cNvSpPr>
            <a:spLocks noGrp="1" noChangeArrowheads="1"/>
          </p:cNvSpPr>
          <p:nvPr>
            <p:ph type="body" sz="half" idx="1"/>
          </p:nvPr>
        </p:nvSpPr>
        <p:spPr>
          <a:xfrm>
            <a:off x="762000" y="1676400"/>
            <a:ext cx="5562600" cy="1143000"/>
          </a:xfrm>
        </p:spPr>
        <p:txBody>
          <a:bodyPr/>
          <a:lstStyle/>
          <a:p>
            <a:pPr lvl="2" algn="just"/>
            <a:r>
              <a:rPr lang="zh-CN" altLang="en-US" sz="3600" b="1">
                <a:solidFill>
                  <a:srgbClr val="66FF99"/>
                </a:solidFill>
                <a:latin typeface="Times New Roman" pitchFamily="18" charset="-52"/>
              </a:rPr>
              <a:t>湿阻中焦脾胃</a:t>
            </a:r>
            <a:endParaRPr lang="zh-CN" altLang="en-US" sz="3600" b="1">
              <a:latin typeface="Times New Roman" pitchFamily="18" charset="-52"/>
            </a:endParaRPr>
          </a:p>
          <a:p>
            <a:pPr lvl="2" algn="just"/>
            <a:endParaRPr lang="zh-CN" altLang="en-US" sz="3200" b="1">
              <a:latin typeface="Times New Roman" pitchFamily="18" charset="-52"/>
            </a:endParaRPr>
          </a:p>
          <a:p>
            <a:endParaRPr lang="zh-CN" altLang="en-US" sz="3600"/>
          </a:p>
        </p:txBody>
      </p:sp>
      <p:sp>
        <p:nvSpPr>
          <p:cNvPr id="7180" name="Text Box 12"/>
          <p:cNvSpPr txBox="1">
            <a:spLocks noChangeArrowheads="1"/>
          </p:cNvSpPr>
          <p:nvPr/>
        </p:nvSpPr>
        <p:spPr bwMode="auto">
          <a:xfrm>
            <a:off x="381000" y="2667000"/>
            <a:ext cx="4495800" cy="579438"/>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a:t>几种假说：</a:t>
            </a:r>
          </a:p>
        </p:txBody>
      </p:sp>
      <p:sp>
        <p:nvSpPr>
          <p:cNvPr id="7181" name="Text Box 13"/>
          <p:cNvSpPr txBox="1">
            <a:spLocks noChangeArrowheads="1"/>
          </p:cNvSpPr>
          <p:nvPr/>
        </p:nvSpPr>
        <p:spPr bwMode="auto">
          <a:xfrm>
            <a:off x="2743200" y="2286000"/>
            <a:ext cx="5943600" cy="4238625"/>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a:t>1、血液循环系统说</a:t>
            </a:r>
          </a:p>
          <a:p>
            <a:pPr eaLnBrk="1" hangingPunct="1">
              <a:spcBef>
                <a:spcPct val="50000"/>
              </a:spcBef>
            </a:pPr>
            <a:r>
              <a:rPr lang="zh-CN" altLang="en-US"/>
              <a:t>2、内分泌系统说</a:t>
            </a:r>
          </a:p>
          <a:p>
            <a:pPr eaLnBrk="1" hangingPunct="1">
              <a:spcBef>
                <a:spcPct val="50000"/>
              </a:spcBef>
            </a:pPr>
            <a:r>
              <a:rPr lang="zh-CN" altLang="en-US"/>
              <a:t>3、胸导管、血管、神经系统说</a:t>
            </a:r>
          </a:p>
          <a:p>
            <a:pPr eaLnBrk="1" hangingPunct="1">
              <a:spcBef>
                <a:spcPct val="50000"/>
              </a:spcBef>
            </a:pPr>
            <a:r>
              <a:rPr lang="zh-CN" altLang="en-US"/>
              <a:t>4、微循环系统说</a:t>
            </a:r>
          </a:p>
          <a:p>
            <a:pPr eaLnBrk="1" hangingPunct="1">
              <a:spcBef>
                <a:spcPct val="50000"/>
              </a:spcBef>
            </a:pPr>
            <a:r>
              <a:rPr lang="zh-CN" altLang="en-US"/>
              <a:t>5、淋巴系统说</a:t>
            </a:r>
          </a:p>
          <a:p>
            <a:pPr eaLnBrk="1" hangingPunct="1">
              <a:spcBef>
                <a:spcPct val="50000"/>
              </a:spcBef>
            </a:pPr>
            <a:r>
              <a:rPr lang="zh-CN" altLang="en-US"/>
              <a:t>6、中焦胰腺说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6">
                                            <p:txEl>
                                              <p:pRg st="0" end="0"/>
                                            </p:txEl>
                                          </p:spTgt>
                                        </p:tgtEl>
                                        <p:attrNameLst>
                                          <p:attrName>style.visibility</p:attrName>
                                        </p:attrNameLst>
                                      </p:cBhvr>
                                      <p:to>
                                        <p:strVal val="visible"/>
                                      </p:to>
                                    </p:set>
                                    <p:anim calcmode="lin" valueType="num">
                                      <p:cBhvr additive="base">
                                        <p:cTn id="7" dur="500" fill="hold"/>
                                        <p:tgtEl>
                                          <p:spTgt spid="71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7">
                                            <p:txEl>
                                              <p:pRg st="0" end="0"/>
                                            </p:txEl>
                                          </p:spTgt>
                                        </p:tgtEl>
                                        <p:attrNameLst>
                                          <p:attrName>style.visibility</p:attrName>
                                        </p:attrNameLst>
                                      </p:cBhvr>
                                      <p:to>
                                        <p:strVal val="visible"/>
                                      </p:to>
                                    </p:set>
                                    <p:anim calcmode="lin" valueType="num">
                                      <p:cBhvr additive="base">
                                        <p:cTn id="13" dur="500" fill="hold"/>
                                        <p:tgtEl>
                                          <p:spTgt spid="717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7180">
                                            <p:txEl>
                                              <p:pRg st="0" end="0"/>
                                            </p:txEl>
                                          </p:spTgt>
                                        </p:tgtEl>
                                        <p:attrNameLst>
                                          <p:attrName>style.visibility</p:attrName>
                                        </p:attrNameLst>
                                      </p:cBhvr>
                                      <p:to>
                                        <p:strVal val="visible"/>
                                      </p:to>
                                    </p:set>
                                    <p:anim calcmode="lin" valueType="num">
                                      <p:cBhvr additive="base">
                                        <p:cTn id="19" dur="300" fill="hold"/>
                                        <p:tgtEl>
                                          <p:spTgt spid="7180">
                                            <p:txEl>
                                              <p:pRg st="0" end="0"/>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718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181"/>
                                        </p:tgtEl>
                                        <p:attrNameLst>
                                          <p:attrName>style.visibility</p:attrName>
                                        </p:attrNameLst>
                                      </p:cBhvr>
                                      <p:to>
                                        <p:strVal val="visible"/>
                                      </p:to>
                                    </p:set>
                                    <p:animEffect transition="in" filter="box(in)">
                                      <p:cBhvr>
                                        <p:cTn id="25"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build="p" autoUpdateAnimBg="0"/>
      <p:bldP spid="7177" grpId="0" build="p" autoUpdateAnimBg="0"/>
      <p:bldP spid="7180" grpId="0" build="p" autoUpdateAnimBg="0"/>
      <p:bldP spid="718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04800" y="1524000"/>
            <a:ext cx="6324600" cy="3995738"/>
          </a:xfrm>
          <a:prstGeom prst="rect">
            <a:avLst/>
          </a:prstGeom>
          <a:noFill/>
          <a:ln w="12700" cap="sq">
            <a:noFill/>
            <a:miter lim="800000"/>
            <a:headEnd type="none" w="sm" len="sm"/>
            <a:tailEnd type="none" w="sm" len="sm"/>
          </a:ln>
          <a:effectLst/>
        </p:spPr>
        <p:txBody>
          <a:bodyPr>
            <a:spAutoFit/>
          </a:bodyPr>
          <a:lstStyle/>
          <a:p>
            <a:pPr lvl="2"/>
            <a:endParaRPr lang="zh-CN" altLang="en-US" sz="4000" dirty="0"/>
          </a:p>
          <a:p>
            <a:pPr>
              <a:lnSpc>
                <a:spcPct val="120000"/>
              </a:lnSpc>
            </a:pPr>
            <a:r>
              <a:rPr lang="zh-CN" altLang="en-US" sz="3600" b="1" dirty="0"/>
              <a:t>  胃肠道功能紊乱、胃肠神经官能症、功能性消化不良、十二指肠壅滞症、肠道易激综合征、水电解质失调、某些维生素缺乏症。</a:t>
            </a:r>
          </a:p>
        </p:txBody>
      </p:sp>
      <p:sp>
        <p:nvSpPr>
          <p:cNvPr id="33795" name="Text Box 3"/>
          <p:cNvSpPr txBox="1">
            <a:spLocks noChangeArrowheads="1"/>
          </p:cNvSpPr>
          <p:nvPr/>
        </p:nvSpPr>
        <p:spPr bwMode="auto">
          <a:xfrm>
            <a:off x="762000" y="685800"/>
            <a:ext cx="2819400" cy="701675"/>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sz="4000" b="1">
                <a:solidFill>
                  <a:srgbClr val="66FF99"/>
                </a:solidFill>
              </a:rPr>
              <a:t>范围</a:t>
            </a:r>
            <a:endParaRPr lang="zh-CN" altLang="en-US" sz="4000">
              <a:solidFill>
                <a:srgbClr val="66FF99"/>
              </a:solidFill>
            </a:endParaRPr>
          </a:p>
        </p:txBody>
      </p:sp>
      <p:graphicFrame>
        <p:nvGraphicFramePr>
          <p:cNvPr id="33796" name="Object 4"/>
          <p:cNvGraphicFramePr>
            <a:graphicFrameLocks noChangeAspect="1"/>
          </p:cNvGraphicFramePr>
          <p:nvPr/>
        </p:nvGraphicFramePr>
        <p:xfrm>
          <a:off x="6705600" y="1676400"/>
          <a:ext cx="2438400" cy="4770438"/>
        </p:xfrm>
        <a:graphic>
          <a:graphicData uri="http://schemas.openxmlformats.org/presentationml/2006/ole">
            <mc:AlternateContent xmlns:mc="http://schemas.openxmlformats.org/markup-compatibility/2006">
              <mc:Choice xmlns:v="urn:schemas-microsoft-com:vml" Requires="v">
                <p:oleObj spid="_x0000_s2050" name="剪辑" r:id="rId3" imgW="2437920" imgH="4770360" progId="">
                  <p:embed/>
                </p:oleObj>
              </mc:Choice>
              <mc:Fallback>
                <p:oleObj name="剪辑" r:id="rId3" imgW="2437920" imgH="47703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676400"/>
                        <a:ext cx="2438400" cy="477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33794">
                                            <p:txEl>
                                              <p:pRg st="1" end="1"/>
                                            </p:txEl>
                                          </p:spTgt>
                                        </p:tgtEl>
                                        <p:attrNameLst>
                                          <p:attrName>style.visibility</p:attrName>
                                        </p:attrNameLst>
                                      </p:cBhvr>
                                      <p:to>
                                        <p:strVal val="visible"/>
                                      </p:to>
                                    </p:set>
                                    <p:anim calcmode="lin" valueType="num">
                                      <p:cBhvr additive="base">
                                        <p:cTn id="13" dur="3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3379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33796"/>
                                        </p:tgtEl>
                                        <p:attrNameLst>
                                          <p:attrName>style.visibility</p:attrName>
                                        </p:attrNameLst>
                                      </p:cBhvr>
                                      <p:to>
                                        <p:strVal val="visible"/>
                                      </p:to>
                                    </p:set>
                                    <p:anim calcmode="lin" valueType="num">
                                      <p:cBhvr>
                                        <p:cTn id="19" dur="5000" fill="hold"/>
                                        <p:tgtEl>
                                          <p:spTgt spid="33796"/>
                                        </p:tgtEl>
                                        <p:attrNameLst>
                                          <p:attrName>ppt_w</p:attrName>
                                        </p:attrNameLst>
                                      </p:cBhvr>
                                      <p:tavLst>
                                        <p:tav tm="0" fmla="#ppt_w*sin(2.5*pi*$)">
                                          <p:val>
                                            <p:fltVal val="0"/>
                                          </p:val>
                                        </p:tav>
                                        <p:tav tm="100000">
                                          <p:val>
                                            <p:fltVal val="1"/>
                                          </p:val>
                                        </p:tav>
                                      </p:tavLst>
                                    </p:anim>
                                    <p:anim calcmode="lin" valueType="num">
                                      <p:cBhvr>
                                        <p:cTn id="20" dur="5000" fill="hold"/>
                                        <p:tgtEl>
                                          <p:spTgt spid="337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P spid="3379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p:txBody>
          <a:bodyPr/>
          <a:lstStyle/>
          <a:p>
            <a:pPr algn="just"/>
            <a:r>
              <a:rPr lang="zh-CN" altLang="en-US" sz="3600" b="0">
                <a:latin typeface="Times New Roman" pitchFamily="18" charset="-52"/>
              </a:rPr>
              <a:t>肢体困</a:t>
            </a:r>
            <a:r>
              <a:rPr lang="zh-CN" altLang="en-US" sz="3600">
                <a:solidFill>
                  <a:srgbClr val="FF66CC"/>
                </a:solidFill>
                <a:latin typeface="Times New Roman" pitchFamily="18" charset="-52"/>
              </a:rPr>
              <a:t>重</a:t>
            </a:r>
            <a:r>
              <a:rPr lang="zh-CN" altLang="en-US" sz="3600" b="0">
                <a:latin typeface="Times New Roman" pitchFamily="18" charset="-52"/>
              </a:rPr>
              <a:t>、脘腹痞</a:t>
            </a:r>
            <a:r>
              <a:rPr lang="zh-CN" altLang="en-US" sz="3600">
                <a:solidFill>
                  <a:srgbClr val="FF66CC"/>
                </a:solidFill>
                <a:latin typeface="Times New Roman" pitchFamily="18" charset="-52"/>
              </a:rPr>
              <a:t>闷</a:t>
            </a:r>
            <a:r>
              <a:rPr lang="zh-CN" altLang="en-US" sz="3600" b="0">
                <a:latin typeface="Times New Roman" pitchFamily="18" charset="-52"/>
              </a:rPr>
              <a:t>、纳食</a:t>
            </a:r>
            <a:r>
              <a:rPr lang="zh-CN" altLang="en-US" sz="3600">
                <a:solidFill>
                  <a:srgbClr val="FF66CC"/>
                </a:solidFill>
                <a:latin typeface="Times New Roman" pitchFamily="18" charset="-52"/>
              </a:rPr>
              <a:t>呆</a:t>
            </a:r>
            <a:r>
              <a:rPr lang="zh-CN" altLang="en-US" sz="3600" b="0">
                <a:latin typeface="Times New Roman" pitchFamily="18" charset="-52"/>
              </a:rPr>
              <a:t>滞、</a:t>
            </a:r>
          </a:p>
          <a:p>
            <a:pPr algn="just"/>
            <a:r>
              <a:rPr lang="zh-CN" altLang="en-US" sz="3600" b="0">
                <a:latin typeface="Times New Roman" pitchFamily="18" charset="-52"/>
              </a:rPr>
              <a:t>   舌苔厚</a:t>
            </a:r>
            <a:r>
              <a:rPr lang="zh-CN" altLang="en-US" sz="3600">
                <a:solidFill>
                  <a:srgbClr val="FF66CC"/>
                </a:solidFill>
                <a:latin typeface="Times New Roman" pitchFamily="18" charset="-52"/>
              </a:rPr>
              <a:t>腻</a:t>
            </a:r>
            <a:r>
              <a:rPr lang="zh-CN" altLang="en-US" sz="3600" b="0">
                <a:latin typeface="Times New Roman" pitchFamily="18" charset="-52"/>
              </a:rPr>
              <a:t>、脉</a:t>
            </a:r>
            <a:r>
              <a:rPr lang="zh-CN" altLang="en-US" sz="3600">
                <a:solidFill>
                  <a:srgbClr val="FF66CC"/>
                </a:solidFill>
                <a:latin typeface="Times New Roman" pitchFamily="18" charset="-52"/>
              </a:rPr>
              <a:t>濡</a:t>
            </a:r>
            <a:endParaRPr lang="zh-CN" altLang="en-US" sz="3600" b="0">
              <a:latin typeface="Times New Roman" pitchFamily="18" charset="-52"/>
            </a:endParaRPr>
          </a:p>
          <a:p>
            <a:endParaRPr lang="zh-CN" altLang="zh-CN"/>
          </a:p>
        </p:txBody>
      </p:sp>
      <p:sp>
        <p:nvSpPr>
          <p:cNvPr id="8198" name="Text Box 6"/>
          <p:cNvSpPr txBox="1">
            <a:spLocks noChangeArrowheads="1"/>
          </p:cNvSpPr>
          <p:nvPr/>
        </p:nvSpPr>
        <p:spPr bwMode="auto">
          <a:xfrm>
            <a:off x="762000" y="609600"/>
            <a:ext cx="6248400" cy="701675"/>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sz="4000">
                <a:solidFill>
                  <a:schemeClr val="tx2"/>
                </a:solidFill>
              </a:rPr>
              <a:t>证候特征</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 calcmode="lin" valueType="num">
                                      <p:cBhvr additive="base">
                                        <p:cTn id="7" dur="500" fill="hold"/>
                                        <p:tgtEl>
                                          <p:spTgt spid="819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8196">
                                            <p:txEl>
                                              <p:pRg st="0" end="0"/>
                                            </p:txEl>
                                          </p:spTgt>
                                        </p:tgtEl>
                                        <p:attrNameLst>
                                          <p:attrName>style.visibility</p:attrName>
                                        </p:attrNameLst>
                                      </p:cBhvr>
                                      <p:to>
                                        <p:strVal val="visible"/>
                                      </p:to>
                                    </p:set>
                                    <p:animEffect transition="in" filter="wipe(up)">
                                      <p:cBhvr>
                                        <p:cTn id="13" dur="75"/>
                                        <p:tgtEl>
                                          <p:spTgt spid="8196">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type="lt">
                                    <p:tmPct val="100000"/>
                                  </p:iterate>
                                  <p:childTnLst>
                                    <p:set>
                                      <p:cBhvr>
                                        <p:cTn id="17" dur="1" fill="hold">
                                          <p:stCondLst>
                                            <p:cond delay="0"/>
                                          </p:stCondLst>
                                        </p:cTn>
                                        <p:tgtEl>
                                          <p:spTgt spid="8196">
                                            <p:txEl>
                                              <p:pRg st="1" end="1"/>
                                            </p:txEl>
                                          </p:spTgt>
                                        </p:tgtEl>
                                        <p:attrNameLst>
                                          <p:attrName>style.visibility</p:attrName>
                                        </p:attrNameLst>
                                      </p:cBhvr>
                                      <p:to>
                                        <p:strVal val="visible"/>
                                      </p:to>
                                    </p:set>
                                    <p:animEffect transition="in" filter="wipe(up)">
                                      <p:cBhvr>
                                        <p:cTn id="18" dur="75"/>
                                        <p:tgtEl>
                                          <p:spTgt spid="8196">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P spid="819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533400"/>
            <a:ext cx="7086600" cy="701675"/>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sz="4000" b="1">
                <a:solidFill>
                  <a:schemeClr val="tx2"/>
                </a:solidFill>
              </a:rPr>
              <a:t>病因病机</a:t>
            </a:r>
            <a:endParaRPr lang="zh-CN" altLang="en-US" sz="4000">
              <a:solidFill>
                <a:schemeClr val="tx2"/>
              </a:solidFill>
            </a:endParaRPr>
          </a:p>
        </p:txBody>
      </p:sp>
      <p:sp>
        <p:nvSpPr>
          <p:cNvPr id="18435" name="Text Box 3"/>
          <p:cNvSpPr txBox="1">
            <a:spLocks noChangeArrowheads="1"/>
          </p:cNvSpPr>
          <p:nvPr/>
        </p:nvSpPr>
        <p:spPr bwMode="auto">
          <a:xfrm>
            <a:off x="685800" y="2057400"/>
            <a:ext cx="1905000" cy="6413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sz="3600" b="1" i="1" u="sng">
                <a:solidFill>
                  <a:srgbClr val="FF66CC"/>
                </a:solidFill>
              </a:rPr>
              <a:t>病因</a:t>
            </a:r>
            <a:endParaRPr lang="zh-CN" altLang="en-US" sz="2400" b="1"/>
          </a:p>
        </p:txBody>
      </p:sp>
      <p:sp>
        <p:nvSpPr>
          <p:cNvPr id="18437" name="Text Box 5"/>
          <p:cNvSpPr txBox="1">
            <a:spLocks noChangeArrowheads="1"/>
          </p:cNvSpPr>
          <p:nvPr/>
        </p:nvSpPr>
        <p:spPr bwMode="auto">
          <a:xfrm>
            <a:off x="381000" y="2819400"/>
            <a:ext cx="4953000" cy="2068513"/>
          </a:xfrm>
          <a:prstGeom prst="rect">
            <a:avLst/>
          </a:prstGeom>
          <a:noFill/>
          <a:ln w="12700" cap="sq">
            <a:noFill/>
            <a:miter lim="800000"/>
            <a:headEnd type="none" w="sm" len="sm"/>
            <a:tailEnd type="none" w="sm" len="sm"/>
          </a:ln>
          <a:effectLst/>
        </p:spPr>
        <p:txBody>
          <a:bodyPr>
            <a:spAutoFit/>
          </a:bodyPr>
          <a:lstStyle/>
          <a:p>
            <a:pPr algn="just">
              <a:lnSpc>
                <a:spcPct val="120000"/>
              </a:lnSpc>
            </a:pPr>
            <a:r>
              <a:rPr lang="zh-CN" altLang="en-US" sz="2400"/>
              <a:t>                   </a:t>
            </a:r>
            <a:r>
              <a:rPr lang="zh-CN" altLang="en-US" sz="3600"/>
              <a:t>久居湿地</a:t>
            </a:r>
          </a:p>
          <a:p>
            <a:pPr algn="just">
              <a:lnSpc>
                <a:spcPct val="120000"/>
              </a:lnSpc>
            </a:pPr>
            <a:r>
              <a:rPr lang="zh-CN" altLang="en-US" sz="3600"/>
              <a:t> 外因    涉水作业</a:t>
            </a:r>
          </a:p>
          <a:p>
            <a:pPr algn="just">
              <a:lnSpc>
                <a:spcPct val="120000"/>
              </a:lnSpc>
            </a:pPr>
            <a:r>
              <a:rPr lang="zh-CN" altLang="en-US" sz="3600"/>
              <a:t>            气候潮湿</a:t>
            </a:r>
          </a:p>
        </p:txBody>
      </p:sp>
      <p:sp>
        <p:nvSpPr>
          <p:cNvPr id="18438" name="Text Box 6"/>
          <p:cNvSpPr txBox="1">
            <a:spLocks noChangeArrowheads="1"/>
          </p:cNvSpPr>
          <p:nvPr/>
        </p:nvSpPr>
        <p:spPr bwMode="auto">
          <a:xfrm>
            <a:off x="4495800" y="2895600"/>
            <a:ext cx="4191000" cy="3057525"/>
          </a:xfrm>
          <a:prstGeom prst="rect">
            <a:avLst/>
          </a:prstGeom>
          <a:noFill/>
          <a:ln w="12700" cap="sq">
            <a:noFill/>
            <a:miter lim="800000"/>
            <a:headEnd type="none" w="sm" len="sm"/>
            <a:tailEnd type="none" w="sm" len="sm"/>
          </a:ln>
          <a:effectLst/>
        </p:spPr>
        <p:txBody>
          <a:bodyPr>
            <a:spAutoFit/>
          </a:bodyPr>
          <a:lstStyle/>
          <a:p>
            <a:pPr algn="just">
              <a:lnSpc>
                <a:spcPct val="120000"/>
              </a:lnSpc>
            </a:pPr>
            <a:r>
              <a:rPr lang="zh-CN" altLang="en-US" sz="3600"/>
              <a:t>          嗜食生冷肥甘</a:t>
            </a:r>
          </a:p>
          <a:p>
            <a:pPr algn="just">
              <a:lnSpc>
                <a:spcPct val="120000"/>
              </a:lnSpc>
            </a:pPr>
            <a:r>
              <a:rPr lang="zh-CN" altLang="en-US" sz="3600"/>
              <a:t>          饥饱失常</a:t>
            </a:r>
          </a:p>
          <a:p>
            <a:pPr eaLnBrk="1" hangingPunct="1">
              <a:spcBef>
                <a:spcPct val="50000"/>
              </a:spcBef>
            </a:pPr>
            <a:r>
              <a:rPr lang="zh-CN" altLang="en-US" sz="3600"/>
              <a:t>          素体脾虚</a:t>
            </a:r>
          </a:p>
          <a:p>
            <a:pPr eaLnBrk="1" hangingPunct="1">
              <a:spcBef>
                <a:spcPct val="50000"/>
              </a:spcBef>
            </a:pPr>
            <a:r>
              <a:rPr lang="zh-CN" altLang="en-US" sz="3600"/>
              <a:t>          大病失调</a:t>
            </a:r>
          </a:p>
        </p:txBody>
      </p:sp>
      <p:sp>
        <p:nvSpPr>
          <p:cNvPr id="18439" name="AutoShape 7"/>
          <p:cNvSpPr>
            <a:spLocks/>
          </p:cNvSpPr>
          <p:nvPr/>
        </p:nvSpPr>
        <p:spPr bwMode="auto">
          <a:xfrm>
            <a:off x="1600200" y="3124200"/>
            <a:ext cx="152400" cy="1676400"/>
          </a:xfrm>
          <a:prstGeom prst="leftBrace">
            <a:avLst>
              <a:gd name="adj1" fmla="val 91667"/>
              <a:gd name="adj2" fmla="val 50000"/>
            </a:avLst>
          </a:prstGeom>
          <a:noFill/>
          <a:ln w="12700" cap="sq">
            <a:solidFill>
              <a:schemeClr val="tx1"/>
            </a:solidFill>
            <a:round/>
            <a:headEnd type="none" w="sm" len="sm"/>
            <a:tailEnd type="none" w="sm" len="sm"/>
          </a:ln>
          <a:effectLst/>
        </p:spPr>
        <p:txBody>
          <a:bodyPr wrap="none" anchor="ctr"/>
          <a:lstStyle/>
          <a:p>
            <a:endParaRPr lang="zh-CN" altLang="en-US"/>
          </a:p>
        </p:txBody>
      </p:sp>
      <p:sp>
        <p:nvSpPr>
          <p:cNvPr id="18441" name="Text Box 9"/>
          <p:cNvSpPr txBox="1">
            <a:spLocks noChangeArrowheads="1"/>
          </p:cNvSpPr>
          <p:nvPr/>
        </p:nvSpPr>
        <p:spPr bwMode="auto">
          <a:xfrm>
            <a:off x="4267200" y="3733800"/>
            <a:ext cx="1371600" cy="6413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sz="3600"/>
              <a:t>内因</a:t>
            </a:r>
            <a:endParaRPr lang="zh-CN" altLang="en-US"/>
          </a:p>
        </p:txBody>
      </p:sp>
      <p:sp>
        <p:nvSpPr>
          <p:cNvPr id="18442" name="AutoShape 10"/>
          <p:cNvSpPr>
            <a:spLocks/>
          </p:cNvSpPr>
          <p:nvPr/>
        </p:nvSpPr>
        <p:spPr bwMode="auto">
          <a:xfrm>
            <a:off x="5410200" y="3276600"/>
            <a:ext cx="304800" cy="2438400"/>
          </a:xfrm>
          <a:prstGeom prst="leftBrace">
            <a:avLst>
              <a:gd name="adj1" fmla="val 66667"/>
              <a:gd name="adj2" fmla="val 50000"/>
            </a:avLst>
          </a:prstGeom>
          <a:noFill/>
          <a:ln w="12700" cap="sq">
            <a:solidFill>
              <a:schemeClr val="tx1"/>
            </a:solidFill>
            <a:round/>
            <a:headEnd type="none" w="sm" len="sm"/>
            <a:tailEnd type="none" w="sm" len="sm"/>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Effect transition="in" filter="box(out)">
                                      <p:cBhvr>
                                        <p:cTn id="13" dur="500"/>
                                        <p:tgtEl>
                                          <p:spTgt spid="18435">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iterate type="wd">
                                    <p:tmPct val="100000"/>
                                  </p:iterate>
                                  <p:childTnLst>
                                    <p:set>
                                      <p:cBhvr>
                                        <p:cTn id="17" dur="1" fill="hold">
                                          <p:stCondLst>
                                            <p:cond delay="0"/>
                                          </p:stCondLst>
                                        </p:cTn>
                                        <p:tgtEl>
                                          <p:spTgt spid="18437">
                                            <p:txEl>
                                              <p:pRg st="0" end="0"/>
                                            </p:txEl>
                                          </p:spTgt>
                                        </p:tgtEl>
                                        <p:attrNameLst>
                                          <p:attrName>style.visibility</p:attrName>
                                        </p:attrNameLst>
                                      </p:cBhvr>
                                      <p:to>
                                        <p:strVal val="visible"/>
                                      </p:to>
                                    </p:set>
                                    <p:anim calcmode="lin" valueType="num">
                                      <p:cBhvr additive="base">
                                        <p:cTn id="18" dur="300" fill="hold"/>
                                        <p:tgtEl>
                                          <p:spTgt spid="18437">
                                            <p:txEl>
                                              <p:pRg st="0" end="0"/>
                                            </p:txEl>
                                          </p:spTgt>
                                        </p:tgtEl>
                                        <p:attrNameLst>
                                          <p:attrName>ppt_x</p:attrName>
                                        </p:attrNameLst>
                                      </p:cBhvr>
                                      <p:tavLst>
                                        <p:tav tm="0">
                                          <p:val>
                                            <p:strVal val="#ppt_x"/>
                                          </p:val>
                                        </p:tav>
                                        <p:tav tm="100000">
                                          <p:val>
                                            <p:strVal val="#ppt_x"/>
                                          </p:val>
                                        </p:tav>
                                      </p:tavLst>
                                    </p:anim>
                                    <p:anim calcmode="lin" valueType="num">
                                      <p:cBhvr additive="base">
                                        <p:cTn id="19" dur="300" fill="hold"/>
                                        <p:tgtEl>
                                          <p:spTgt spid="1843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iterate type="wd">
                                    <p:tmPct val="100000"/>
                                  </p:iterate>
                                  <p:childTnLst>
                                    <p:set>
                                      <p:cBhvr>
                                        <p:cTn id="23" dur="1" fill="hold">
                                          <p:stCondLst>
                                            <p:cond delay="0"/>
                                          </p:stCondLst>
                                        </p:cTn>
                                        <p:tgtEl>
                                          <p:spTgt spid="18437">
                                            <p:txEl>
                                              <p:pRg st="1" end="1"/>
                                            </p:txEl>
                                          </p:spTgt>
                                        </p:tgtEl>
                                        <p:attrNameLst>
                                          <p:attrName>style.visibility</p:attrName>
                                        </p:attrNameLst>
                                      </p:cBhvr>
                                      <p:to>
                                        <p:strVal val="visible"/>
                                      </p:to>
                                    </p:set>
                                    <p:anim calcmode="lin" valueType="num">
                                      <p:cBhvr additive="base">
                                        <p:cTn id="24" dur="300" fill="hold"/>
                                        <p:tgtEl>
                                          <p:spTgt spid="18437">
                                            <p:txEl>
                                              <p:pRg st="1" end="1"/>
                                            </p:txEl>
                                          </p:spTgt>
                                        </p:tgtEl>
                                        <p:attrNameLst>
                                          <p:attrName>ppt_x</p:attrName>
                                        </p:attrNameLst>
                                      </p:cBhvr>
                                      <p:tavLst>
                                        <p:tav tm="0">
                                          <p:val>
                                            <p:strVal val="#ppt_x"/>
                                          </p:val>
                                        </p:tav>
                                        <p:tav tm="100000">
                                          <p:val>
                                            <p:strVal val="#ppt_x"/>
                                          </p:val>
                                        </p:tav>
                                      </p:tavLst>
                                    </p:anim>
                                    <p:anim calcmode="lin" valueType="num">
                                      <p:cBhvr additive="base">
                                        <p:cTn id="25" dur="300" fill="hold"/>
                                        <p:tgtEl>
                                          <p:spTgt spid="1843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iterate type="wd">
                                    <p:tmPct val="100000"/>
                                  </p:iterate>
                                  <p:childTnLst>
                                    <p:set>
                                      <p:cBhvr>
                                        <p:cTn id="29" dur="1" fill="hold">
                                          <p:stCondLst>
                                            <p:cond delay="0"/>
                                          </p:stCondLst>
                                        </p:cTn>
                                        <p:tgtEl>
                                          <p:spTgt spid="18437">
                                            <p:txEl>
                                              <p:pRg st="2" end="2"/>
                                            </p:txEl>
                                          </p:spTgt>
                                        </p:tgtEl>
                                        <p:attrNameLst>
                                          <p:attrName>style.visibility</p:attrName>
                                        </p:attrNameLst>
                                      </p:cBhvr>
                                      <p:to>
                                        <p:strVal val="visible"/>
                                      </p:to>
                                    </p:set>
                                    <p:anim calcmode="lin" valueType="num">
                                      <p:cBhvr additive="base">
                                        <p:cTn id="30" dur="300" fill="hold"/>
                                        <p:tgtEl>
                                          <p:spTgt spid="18437">
                                            <p:txEl>
                                              <p:pRg st="2" end="2"/>
                                            </p:txEl>
                                          </p:spTgt>
                                        </p:tgtEl>
                                        <p:attrNameLst>
                                          <p:attrName>ppt_x</p:attrName>
                                        </p:attrNameLst>
                                      </p:cBhvr>
                                      <p:tavLst>
                                        <p:tav tm="0">
                                          <p:val>
                                            <p:strVal val="#ppt_x"/>
                                          </p:val>
                                        </p:tav>
                                        <p:tav tm="100000">
                                          <p:val>
                                            <p:strVal val="#ppt_x"/>
                                          </p:val>
                                        </p:tav>
                                      </p:tavLst>
                                    </p:anim>
                                    <p:anim calcmode="lin" valueType="num">
                                      <p:cBhvr additive="base">
                                        <p:cTn id="31" dur="300" fill="hold"/>
                                        <p:tgtEl>
                                          <p:spTgt spid="1843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iterate type="wd">
                                    <p:tmPct val="100000"/>
                                  </p:iterate>
                                  <p:childTnLst>
                                    <p:set>
                                      <p:cBhvr>
                                        <p:cTn id="35" dur="1" fill="hold">
                                          <p:stCondLst>
                                            <p:cond delay="0"/>
                                          </p:stCondLst>
                                        </p:cTn>
                                        <p:tgtEl>
                                          <p:spTgt spid="18441">
                                            <p:txEl>
                                              <p:pRg st="0" end="0"/>
                                            </p:txEl>
                                          </p:spTgt>
                                        </p:tgtEl>
                                        <p:attrNameLst>
                                          <p:attrName>style.visibility</p:attrName>
                                        </p:attrNameLst>
                                      </p:cBhvr>
                                      <p:to>
                                        <p:strVal val="visible"/>
                                      </p:to>
                                    </p:set>
                                    <p:anim calcmode="lin" valueType="num">
                                      <p:cBhvr additive="base">
                                        <p:cTn id="36" dur="300" fill="hold"/>
                                        <p:tgtEl>
                                          <p:spTgt spid="18441">
                                            <p:txEl>
                                              <p:pRg st="0" end="0"/>
                                            </p:txEl>
                                          </p:spTgt>
                                        </p:tgtEl>
                                        <p:attrNameLst>
                                          <p:attrName>ppt_x</p:attrName>
                                        </p:attrNameLst>
                                      </p:cBhvr>
                                      <p:tavLst>
                                        <p:tav tm="0">
                                          <p:val>
                                            <p:strVal val="#ppt_x"/>
                                          </p:val>
                                        </p:tav>
                                        <p:tav tm="100000">
                                          <p:val>
                                            <p:strVal val="#ppt_x"/>
                                          </p:val>
                                        </p:tav>
                                      </p:tavLst>
                                    </p:anim>
                                    <p:anim calcmode="lin" valueType="num">
                                      <p:cBhvr additive="base">
                                        <p:cTn id="37" dur="300" fill="hold"/>
                                        <p:tgtEl>
                                          <p:spTgt spid="1844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iterate type="wd">
                                    <p:tmPct val="100000"/>
                                  </p:iterate>
                                  <p:childTnLst>
                                    <p:set>
                                      <p:cBhvr>
                                        <p:cTn id="41" dur="1" fill="hold">
                                          <p:stCondLst>
                                            <p:cond delay="0"/>
                                          </p:stCondLst>
                                        </p:cTn>
                                        <p:tgtEl>
                                          <p:spTgt spid="18438">
                                            <p:txEl>
                                              <p:pRg st="0" end="0"/>
                                            </p:txEl>
                                          </p:spTgt>
                                        </p:tgtEl>
                                        <p:attrNameLst>
                                          <p:attrName>style.visibility</p:attrName>
                                        </p:attrNameLst>
                                      </p:cBhvr>
                                      <p:to>
                                        <p:strVal val="visible"/>
                                      </p:to>
                                    </p:set>
                                    <p:anim calcmode="lin" valueType="num">
                                      <p:cBhvr additive="base">
                                        <p:cTn id="42" dur="300" fill="hold"/>
                                        <p:tgtEl>
                                          <p:spTgt spid="18438">
                                            <p:txEl>
                                              <p:pRg st="0" end="0"/>
                                            </p:txEl>
                                          </p:spTgt>
                                        </p:tgtEl>
                                        <p:attrNameLst>
                                          <p:attrName>ppt_x</p:attrName>
                                        </p:attrNameLst>
                                      </p:cBhvr>
                                      <p:tavLst>
                                        <p:tav tm="0">
                                          <p:val>
                                            <p:strVal val="#ppt_x"/>
                                          </p:val>
                                        </p:tav>
                                        <p:tav tm="100000">
                                          <p:val>
                                            <p:strVal val="#ppt_x"/>
                                          </p:val>
                                        </p:tav>
                                      </p:tavLst>
                                    </p:anim>
                                    <p:anim calcmode="lin" valueType="num">
                                      <p:cBhvr additive="base">
                                        <p:cTn id="43" dur="300" fill="hold"/>
                                        <p:tgtEl>
                                          <p:spTgt spid="1843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iterate type="wd">
                                    <p:tmPct val="100000"/>
                                  </p:iterate>
                                  <p:childTnLst>
                                    <p:set>
                                      <p:cBhvr>
                                        <p:cTn id="47" dur="1" fill="hold">
                                          <p:stCondLst>
                                            <p:cond delay="0"/>
                                          </p:stCondLst>
                                        </p:cTn>
                                        <p:tgtEl>
                                          <p:spTgt spid="18438">
                                            <p:txEl>
                                              <p:pRg st="1" end="1"/>
                                            </p:txEl>
                                          </p:spTgt>
                                        </p:tgtEl>
                                        <p:attrNameLst>
                                          <p:attrName>style.visibility</p:attrName>
                                        </p:attrNameLst>
                                      </p:cBhvr>
                                      <p:to>
                                        <p:strVal val="visible"/>
                                      </p:to>
                                    </p:set>
                                    <p:anim calcmode="lin" valueType="num">
                                      <p:cBhvr additive="base">
                                        <p:cTn id="48" dur="300" fill="hold"/>
                                        <p:tgtEl>
                                          <p:spTgt spid="18438">
                                            <p:txEl>
                                              <p:pRg st="1" end="1"/>
                                            </p:txEl>
                                          </p:spTgt>
                                        </p:tgtEl>
                                        <p:attrNameLst>
                                          <p:attrName>ppt_x</p:attrName>
                                        </p:attrNameLst>
                                      </p:cBhvr>
                                      <p:tavLst>
                                        <p:tav tm="0">
                                          <p:val>
                                            <p:strVal val="#ppt_x"/>
                                          </p:val>
                                        </p:tav>
                                        <p:tav tm="100000">
                                          <p:val>
                                            <p:strVal val="#ppt_x"/>
                                          </p:val>
                                        </p:tav>
                                      </p:tavLst>
                                    </p:anim>
                                    <p:anim calcmode="lin" valueType="num">
                                      <p:cBhvr additive="base">
                                        <p:cTn id="49" dur="300" fill="hold"/>
                                        <p:tgtEl>
                                          <p:spTgt spid="1843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grpId="0" nodeType="clickEffect">
                                  <p:stCondLst>
                                    <p:cond delay="0"/>
                                  </p:stCondLst>
                                  <p:iterate type="wd">
                                    <p:tmPct val="100000"/>
                                  </p:iterate>
                                  <p:childTnLst>
                                    <p:set>
                                      <p:cBhvr>
                                        <p:cTn id="53" dur="1" fill="hold">
                                          <p:stCondLst>
                                            <p:cond delay="0"/>
                                          </p:stCondLst>
                                        </p:cTn>
                                        <p:tgtEl>
                                          <p:spTgt spid="18438">
                                            <p:txEl>
                                              <p:pRg st="2" end="2"/>
                                            </p:txEl>
                                          </p:spTgt>
                                        </p:tgtEl>
                                        <p:attrNameLst>
                                          <p:attrName>style.visibility</p:attrName>
                                        </p:attrNameLst>
                                      </p:cBhvr>
                                      <p:to>
                                        <p:strVal val="visible"/>
                                      </p:to>
                                    </p:set>
                                    <p:anim calcmode="lin" valueType="num">
                                      <p:cBhvr additive="base">
                                        <p:cTn id="54" dur="300" fill="hold"/>
                                        <p:tgtEl>
                                          <p:spTgt spid="18438">
                                            <p:txEl>
                                              <p:pRg st="2" end="2"/>
                                            </p:txEl>
                                          </p:spTgt>
                                        </p:tgtEl>
                                        <p:attrNameLst>
                                          <p:attrName>ppt_x</p:attrName>
                                        </p:attrNameLst>
                                      </p:cBhvr>
                                      <p:tavLst>
                                        <p:tav tm="0">
                                          <p:val>
                                            <p:strVal val="#ppt_x"/>
                                          </p:val>
                                        </p:tav>
                                        <p:tav tm="100000">
                                          <p:val>
                                            <p:strVal val="#ppt_x"/>
                                          </p:val>
                                        </p:tav>
                                      </p:tavLst>
                                    </p:anim>
                                    <p:anim calcmode="lin" valueType="num">
                                      <p:cBhvr additive="base">
                                        <p:cTn id="55" dur="300" fill="hold"/>
                                        <p:tgtEl>
                                          <p:spTgt spid="1843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 fill="hold" grpId="0" nodeType="clickEffect">
                                  <p:stCondLst>
                                    <p:cond delay="0"/>
                                  </p:stCondLst>
                                  <p:iterate type="wd">
                                    <p:tmPct val="100000"/>
                                  </p:iterate>
                                  <p:childTnLst>
                                    <p:set>
                                      <p:cBhvr>
                                        <p:cTn id="59" dur="1" fill="hold">
                                          <p:stCondLst>
                                            <p:cond delay="0"/>
                                          </p:stCondLst>
                                        </p:cTn>
                                        <p:tgtEl>
                                          <p:spTgt spid="18438">
                                            <p:txEl>
                                              <p:pRg st="3" end="3"/>
                                            </p:txEl>
                                          </p:spTgt>
                                        </p:tgtEl>
                                        <p:attrNameLst>
                                          <p:attrName>style.visibility</p:attrName>
                                        </p:attrNameLst>
                                      </p:cBhvr>
                                      <p:to>
                                        <p:strVal val="visible"/>
                                      </p:to>
                                    </p:set>
                                    <p:anim calcmode="lin" valueType="num">
                                      <p:cBhvr additive="base">
                                        <p:cTn id="60" dur="300" fill="hold"/>
                                        <p:tgtEl>
                                          <p:spTgt spid="18438">
                                            <p:txEl>
                                              <p:pRg st="3" end="3"/>
                                            </p:txEl>
                                          </p:spTgt>
                                        </p:tgtEl>
                                        <p:attrNameLst>
                                          <p:attrName>ppt_x</p:attrName>
                                        </p:attrNameLst>
                                      </p:cBhvr>
                                      <p:tavLst>
                                        <p:tav tm="0">
                                          <p:val>
                                            <p:strVal val="#ppt_x"/>
                                          </p:val>
                                        </p:tav>
                                        <p:tav tm="100000">
                                          <p:val>
                                            <p:strVal val="#ppt_x"/>
                                          </p:val>
                                        </p:tav>
                                      </p:tavLst>
                                    </p:anim>
                                    <p:anim calcmode="lin" valueType="num">
                                      <p:cBhvr additive="base">
                                        <p:cTn id="61" dur="300" fill="hold"/>
                                        <p:tgtEl>
                                          <p:spTgt spid="18438">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P spid="18435" grpId="0" build="p" autoUpdateAnimBg="0"/>
      <p:bldP spid="18437" grpId="0" build="p" autoUpdateAnimBg="0"/>
      <p:bldP spid="18438" grpId="0" build="p" autoUpdateAnimBg="0"/>
      <p:bldP spid="1844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8600" y="457200"/>
            <a:ext cx="6019800" cy="6413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sz="3600" b="1" i="1" u="sng">
                <a:solidFill>
                  <a:srgbClr val="FF66CC"/>
                </a:solidFill>
              </a:rPr>
              <a:t>病理示意图</a:t>
            </a:r>
            <a:endParaRPr lang="zh-CN" altLang="en-US" sz="2400"/>
          </a:p>
        </p:txBody>
      </p:sp>
      <p:sp>
        <p:nvSpPr>
          <p:cNvPr id="19459" name="Text Box 3"/>
          <p:cNvSpPr txBox="1">
            <a:spLocks noChangeArrowheads="1"/>
          </p:cNvSpPr>
          <p:nvPr/>
        </p:nvSpPr>
        <p:spPr bwMode="auto">
          <a:xfrm>
            <a:off x="0" y="2286000"/>
            <a:ext cx="1371600" cy="579438"/>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a:t>外湿</a:t>
            </a:r>
          </a:p>
        </p:txBody>
      </p:sp>
      <p:sp>
        <p:nvSpPr>
          <p:cNvPr id="19460" name="Text Box 4"/>
          <p:cNvSpPr txBox="1">
            <a:spLocks noChangeArrowheads="1"/>
          </p:cNvSpPr>
          <p:nvPr/>
        </p:nvSpPr>
        <p:spPr bwMode="auto">
          <a:xfrm>
            <a:off x="0" y="4419600"/>
            <a:ext cx="1143000" cy="579438"/>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a:t>内湿</a:t>
            </a:r>
          </a:p>
        </p:txBody>
      </p:sp>
      <p:sp>
        <p:nvSpPr>
          <p:cNvPr id="19461" name="Text Box 5"/>
          <p:cNvSpPr txBox="1">
            <a:spLocks noChangeArrowheads="1"/>
          </p:cNvSpPr>
          <p:nvPr/>
        </p:nvSpPr>
        <p:spPr bwMode="auto">
          <a:xfrm>
            <a:off x="1219200" y="3276600"/>
            <a:ext cx="671513" cy="1143000"/>
          </a:xfrm>
          <a:prstGeom prst="rect">
            <a:avLst/>
          </a:prstGeom>
          <a:noFill/>
          <a:ln w="12700" cap="sq">
            <a:noFill/>
            <a:miter lim="800000"/>
            <a:headEnd type="none" w="sm" len="sm"/>
            <a:tailEnd type="none" w="sm" len="sm"/>
          </a:ln>
          <a:effectLst/>
        </p:spPr>
        <p:txBody>
          <a:bodyPr vert="eaVert">
            <a:spAutoFit/>
          </a:bodyPr>
          <a:lstStyle/>
          <a:p>
            <a:pPr eaLnBrk="1" hangingPunct="1">
              <a:spcBef>
                <a:spcPct val="50000"/>
              </a:spcBef>
            </a:pPr>
            <a:r>
              <a:rPr lang="zh-CN" altLang="en-US"/>
              <a:t>脾胃</a:t>
            </a:r>
          </a:p>
        </p:txBody>
      </p:sp>
      <p:sp>
        <p:nvSpPr>
          <p:cNvPr id="19462" name="Text Box 6"/>
          <p:cNvSpPr txBox="1">
            <a:spLocks noChangeArrowheads="1"/>
          </p:cNvSpPr>
          <p:nvPr/>
        </p:nvSpPr>
        <p:spPr bwMode="auto">
          <a:xfrm>
            <a:off x="2057400" y="2971800"/>
            <a:ext cx="671513" cy="2286000"/>
          </a:xfrm>
          <a:prstGeom prst="rect">
            <a:avLst/>
          </a:prstGeom>
          <a:noFill/>
          <a:ln w="12700" cap="sq">
            <a:noFill/>
            <a:miter lim="800000"/>
            <a:headEnd type="none" w="sm" len="sm"/>
            <a:tailEnd type="none" w="sm" len="sm"/>
          </a:ln>
          <a:effectLst/>
        </p:spPr>
        <p:txBody>
          <a:bodyPr vert="eaVert">
            <a:spAutoFit/>
          </a:bodyPr>
          <a:lstStyle/>
          <a:p>
            <a:pPr eaLnBrk="1" hangingPunct="1">
              <a:spcBef>
                <a:spcPct val="50000"/>
              </a:spcBef>
            </a:pPr>
            <a:r>
              <a:rPr lang="zh-CN" altLang="en-US"/>
              <a:t>运化失职</a:t>
            </a:r>
          </a:p>
        </p:txBody>
      </p:sp>
      <p:sp>
        <p:nvSpPr>
          <p:cNvPr id="19464" name="Text Box 8"/>
          <p:cNvSpPr txBox="1">
            <a:spLocks noChangeArrowheads="1"/>
          </p:cNvSpPr>
          <p:nvPr/>
        </p:nvSpPr>
        <p:spPr bwMode="auto">
          <a:xfrm>
            <a:off x="2209800" y="1905000"/>
            <a:ext cx="1403350" cy="2209800"/>
          </a:xfrm>
          <a:prstGeom prst="rect">
            <a:avLst/>
          </a:prstGeom>
          <a:noFill/>
          <a:ln w="12700" cap="sq">
            <a:noFill/>
            <a:miter lim="800000"/>
            <a:headEnd type="none" w="sm" len="sm"/>
            <a:tailEnd type="none" w="sm" len="sm"/>
          </a:ln>
          <a:effectLst/>
        </p:spPr>
        <p:txBody>
          <a:bodyPr vert="eaVert">
            <a:spAutoFit/>
          </a:bodyPr>
          <a:lstStyle/>
          <a:p>
            <a:pPr eaLnBrk="1" hangingPunct="1">
              <a:spcBef>
                <a:spcPct val="50000"/>
              </a:spcBef>
            </a:pPr>
            <a:r>
              <a:rPr lang="zh-CN" altLang="en-US"/>
              <a:t>热为湿遏</a:t>
            </a:r>
          </a:p>
          <a:p>
            <a:pPr eaLnBrk="1" hangingPunct="1">
              <a:spcBef>
                <a:spcPct val="50000"/>
              </a:spcBef>
            </a:pPr>
            <a:endParaRPr lang="zh-CN" altLang="en-US"/>
          </a:p>
        </p:txBody>
      </p:sp>
      <p:sp>
        <p:nvSpPr>
          <p:cNvPr id="19465" name="Text Box 9"/>
          <p:cNvSpPr txBox="1">
            <a:spLocks noChangeArrowheads="1"/>
          </p:cNvSpPr>
          <p:nvPr/>
        </p:nvSpPr>
        <p:spPr bwMode="auto">
          <a:xfrm>
            <a:off x="3581400" y="1981200"/>
            <a:ext cx="671513" cy="2209800"/>
          </a:xfrm>
          <a:prstGeom prst="rect">
            <a:avLst/>
          </a:prstGeom>
          <a:noFill/>
          <a:ln w="12700" cap="sq">
            <a:noFill/>
            <a:miter lim="800000"/>
            <a:headEnd type="none" w="sm" len="sm"/>
            <a:tailEnd type="none" w="sm" len="sm"/>
          </a:ln>
          <a:effectLst/>
        </p:spPr>
        <p:txBody>
          <a:bodyPr vert="eaVert">
            <a:spAutoFit/>
          </a:bodyPr>
          <a:lstStyle/>
          <a:p>
            <a:pPr eaLnBrk="1" hangingPunct="1">
              <a:spcBef>
                <a:spcPct val="50000"/>
              </a:spcBef>
            </a:pPr>
            <a:r>
              <a:rPr lang="zh-CN" altLang="en-US"/>
              <a:t>湿为热蒸</a:t>
            </a:r>
          </a:p>
        </p:txBody>
      </p:sp>
      <p:sp>
        <p:nvSpPr>
          <p:cNvPr id="19466" name="Text Box 10"/>
          <p:cNvSpPr txBox="1">
            <a:spLocks noChangeArrowheads="1"/>
          </p:cNvSpPr>
          <p:nvPr/>
        </p:nvSpPr>
        <p:spPr bwMode="auto">
          <a:xfrm>
            <a:off x="3048000" y="4343400"/>
            <a:ext cx="1209675" cy="2057400"/>
          </a:xfrm>
          <a:prstGeom prst="rect">
            <a:avLst/>
          </a:prstGeom>
          <a:noFill/>
          <a:ln w="12700" cap="sq">
            <a:noFill/>
            <a:miter lim="800000"/>
            <a:headEnd type="none" w="sm" len="sm"/>
            <a:tailEnd type="none" w="sm" len="sm"/>
          </a:ln>
          <a:effectLst/>
        </p:spPr>
        <p:txBody>
          <a:bodyPr vert="eaVert">
            <a:spAutoFit/>
          </a:bodyPr>
          <a:lstStyle/>
          <a:p>
            <a:pPr eaLnBrk="1" hangingPunct="1">
              <a:lnSpc>
                <a:spcPct val="80000"/>
              </a:lnSpc>
              <a:spcBef>
                <a:spcPct val="50000"/>
              </a:spcBef>
            </a:pPr>
            <a:r>
              <a:rPr lang="zh-CN" altLang="en-US"/>
              <a:t>中阳不健</a:t>
            </a:r>
          </a:p>
          <a:p>
            <a:pPr eaLnBrk="1" hangingPunct="1">
              <a:lnSpc>
                <a:spcPct val="80000"/>
              </a:lnSpc>
              <a:spcBef>
                <a:spcPct val="50000"/>
              </a:spcBef>
            </a:pPr>
            <a:r>
              <a:rPr lang="zh-CN" altLang="en-US"/>
              <a:t>损伤脾阳</a:t>
            </a:r>
          </a:p>
        </p:txBody>
      </p:sp>
      <p:sp>
        <p:nvSpPr>
          <p:cNvPr id="19467" name="Text Box 11"/>
          <p:cNvSpPr txBox="1">
            <a:spLocks noChangeArrowheads="1"/>
          </p:cNvSpPr>
          <p:nvPr/>
        </p:nvSpPr>
        <p:spPr bwMode="auto">
          <a:xfrm>
            <a:off x="4943475" y="2057400"/>
            <a:ext cx="1304925" cy="2133600"/>
          </a:xfrm>
          <a:prstGeom prst="rect">
            <a:avLst/>
          </a:prstGeom>
          <a:noFill/>
          <a:ln w="12700" cap="sq">
            <a:noFill/>
            <a:miter lim="800000"/>
            <a:headEnd type="none" w="sm" len="sm"/>
            <a:tailEnd type="none" w="sm" len="sm"/>
          </a:ln>
          <a:effectLst/>
        </p:spPr>
        <p:txBody>
          <a:bodyPr vert="eaVert">
            <a:spAutoFit/>
          </a:bodyPr>
          <a:lstStyle/>
          <a:p>
            <a:pPr eaLnBrk="1" hangingPunct="1">
              <a:lnSpc>
                <a:spcPct val="90000"/>
              </a:lnSpc>
              <a:spcBef>
                <a:spcPct val="50000"/>
              </a:spcBef>
            </a:pPr>
            <a:r>
              <a:rPr lang="zh-CN" altLang="en-US"/>
              <a:t>湿从热化</a:t>
            </a:r>
          </a:p>
          <a:p>
            <a:pPr eaLnBrk="1" hangingPunct="1">
              <a:lnSpc>
                <a:spcPct val="90000"/>
              </a:lnSpc>
              <a:spcBef>
                <a:spcPct val="50000"/>
              </a:spcBef>
            </a:pPr>
            <a:r>
              <a:rPr lang="zh-CN" altLang="en-US"/>
              <a:t>湿遏热伏</a:t>
            </a:r>
          </a:p>
        </p:txBody>
      </p:sp>
      <p:sp>
        <p:nvSpPr>
          <p:cNvPr id="19468" name="Text Box 12"/>
          <p:cNvSpPr txBox="1">
            <a:spLocks noChangeArrowheads="1"/>
          </p:cNvSpPr>
          <p:nvPr/>
        </p:nvSpPr>
        <p:spPr bwMode="auto">
          <a:xfrm>
            <a:off x="4975225" y="4267200"/>
            <a:ext cx="1304925" cy="2286000"/>
          </a:xfrm>
          <a:prstGeom prst="rect">
            <a:avLst/>
          </a:prstGeom>
          <a:noFill/>
          <a:ln w="12700" cap="sq">
            <a:noFill/>
            <a:miter lim="800000"/>
            <a:headEnd type="none" w="sm" len="sm"/>
            <a:tailEnd type="none" w="sm" len="sm"/>
          </a:ln>
          <a:effectLst/>
        </p:spPr>
        <p:txBody>
          <a:bodyPr vert="eaVert">
            <a:spAutoFit/>
          </a:bodyPr>
          <a:lstStyle/>
          <a:p>
            <a:pPr eaLnBrk="1" hangingPunct="1">
              <a:lnSpc>
                <a:spcPct val="90000"/>
              </a:lnSpc>
              <a:spcBef>
                <a:spcPct val="50000"/>
              </a:spcBef>
            </a:pPr>
            <a:r>
              <a:rPr lang="zh-CN" altLang="en-US"/>
              <a:t>湿从寒化</a:t>
            </a:r>
          </a:p>
          <a:p>
            <a:pPr eaLnBrk="1" hangingPunct="1">
              <a:lnSpc>
                <a:spcPct val="90000"/>
              </a:lnSpc>
              <a:spcBef>
                <a:spcPct val="50000"/>
              </a:spcBef>
            </a:pPr>
            <a:r>
              <a:rPr lang="zh-CN" altLang="en-US"/>
              <a:t>寒湿相合</a:t>
            </a:r>
          </a:p>
        </p:txBody>
      </p:sp>
      <p:sp>
        <p:nvSpPr>
          <p:cNvPr id="19469" name="Text Box 13"/>
          <p:cNvSpPr txBox="1">
            <a:spLocks noChangeArrowheads="1"/>
          </p:cNvSpPr>
          <p:nvPr/>
        </p:nvSpPr>
        <p:spPr bwMode="auto">
          <a:xfrm>
            <a:off x="6705600" y="2438400"/>
            <a:ext cx="1219200" cy="106680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a:t>湿热蕴蒸</a:t>
            </a:r>
          </a:p>
        </p:txBody>
      </p:sp>
      <p:sp>
        <p:nvSpPr>
          <p:cNvPr id="19470" name="Text Box 14"/>
          <p:cNvSpPr txBox="1">
            <a:spLocks noChangeArrowheads="1"/>
          </p:cNvSpPr>
          <p:nvPr/>
        </p:nvSpPr>
        <p:spPr bwMode="auto">
          <a:xfrm>
            <a:off x="6705600" y="4495800"/>
            <a:ext cx="1295400" cy="106680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a:t>寒湿困脾</a:t>
            </a:r>
          </a:p>
        </p:txBody>
      </p:sp>
      <p:sp>
        <p:nvSpPr>
          <p:cNvPr id="19471" name="Text Box 15"/>
          <p:cNvSpPr txBox="1">
            <a:spLocks noChangeArrowheads="1"/>
          </p:cNvSpPr>
          <p:nvPr/>
        </p:nvSpPr>
        <p:spPr bwMode="auto">
          <a:xfrm>
            <a:off x="8229600" y="1905000"/>
            <a:ext cx="671513" cy="3810000"/>
          </a:xfrm>
          <a:prstGeom prst="rect">
            <a:avLst/>
          </a:prstGeom>
          <a:noFill/>
          <a:ln w="12700" cap="sq">
            <a:noFill/>
            <a:miter lim="800000"/>
            <a:headEnd type="none" w="sm" len="sm"/>
            <a:tailEnd type="none" w="sm" len="sm"/>
          </a:ln>
          <a:effectLst/>
        </p:spPr>
        <p:txBody>
          <a:bodyPr vert="eaVert">
            <a:spAutoFit/>
          </a:bodyPr>
          <a:lstStyle/>
          <a:p>
            <a:pPr eaLnBrk="1" hangingPunct="1">
              <a:spcBef>
                <a:spcPct val="50000"/>
              </a:spcBef>
            </a:pPr>
            <a:r>
              <a:rPr lang="zh-CN" altLang="en-US"/>
              <a:t>重、闷、呆、腻、濡</a:t>
            </a:r>
          </a:p>
        </p:txBody>
      </p:sp>
      <p:sp>
        <p:nvSpPr>
          <p:cNvPr id="19472" name="Line 16"/>
          <p:cNvSpPr>
            <a:spLocks noChangeShapeType="1"/>
          </p:cNvSpPr>
          <p:nvPr/>
        </p:nvSpPr>
        <p:spPr bwMode="auto">
          <a:xfrm>
            <a:off x="914400" y="2743200"/>
            <a:ext cx="381000" cy="609600"/>
          </a:xfrm>
          <a:prstGeom prst="line">
            <a:avLst/>
          </a:prstGeom>
          <a:noFill/>
          <a:ln w="12700" cap="sq">
            <a:solidFill>
              <a:schemeClr val="tx1"/>
            </a:solidFill>
            <a:round/>
            <a:headEnd type="none" w="sm" len="sm"/>
            <a:tailEnd type="triangle" w="sm" len="sm"/>
          </a:ln>
          <a:effectLst/>
        </p:spPr>
        <p:txBody>
          <a:bodyPr wrap="none" anchor="ctr"/>
          <a:lstStyle/>
          <a:p>
            <a:endParaRPr lang="zh-CN" altLang="en-US"/>
          </a:p>
        </p:txBody>
      </p:sp>
      <p:sp>
        <p:nvSpPr>
          <p:cNvPr id="19473" name="Line 17"/>
          <p:cNvSpPr>
            <a:spLocks noChangeShapeType="1"/>
          </p:cNvSpPr>
          <p:nvPr/>
        </p:nvSpPr>
        <p:spPr bwMode="auto">
          <a:xfrm flipV="1">
            <a:off x="914400" y="4038600"/>
            <a:ext cx="457200" cy="457200"/>
          </a:xfrm>
          <a:prstGeom prst="line">
            <a:avLst/>
          </a:prstGeom>
          <a:noFill/>
          <a:ln w="12700" cap="sq">
            <a:solidFill>
              <a:schemeClr val="tx1"/>
            </a:solidFill>
            <a:round/>
            <a:headEnd type="none" w="sm" len="sm"/>
            <a:tailEnd type="triangle" w="sm" len="sm"/>
          </a:ln>
          <a:effectLst/>
        </p:spPr>
        <p:txBody>
          <a:bodyPr wrap="none" anchor="ctr"/>
          <a:lstStyle/>
          <a:p>
            <a:endParaRPr lang="zh-CN" altLang="en-US"/>
          </a:p>
        </p:txBody>
      </p:sp>
      <p:sp>
        <p:nvSpPr>
          <p:cNvPr id="19474" name="Line 18"/>
          <p:cNvSpPr>
            <a:spLocks noChangeShapeType="1"/>
          </p:cNvSpPr>
          <p:nvPr/>
        </p:nvSpPr>
        <p:spPr bwMode="auto">
          <a:xfrm>
            <a:off x="1752600" y="3733800"/>
            <a:ext cx="381000" cy="0"/>
          </a:xfrm>
          <a:prstGeom prst="line">
            <a:avLst/>
          </a:prstGeom>
          <a:noFill/>
          <a:ln w="12700" cap="sq">
            <a:solidFill>
              <a:schemeClr val="tx1"/>
            </a:solidFill>
            <a:round/>
            <a:headEnd type="none" w="sm" len="sm"/>
            <a:tailEnd type="triangle" w="sm" len="sm"/>
          </a:ln>
          <a:effectLst/>
        </p:spPr>
        <p:txBody>
          <a:bodyPr wrap="none" anchor="ctr"/>
          <a:lstStyle/>
          <a:p>
            <a:endParaRPr lang="zh-CN" altLang="en-US"/>
          </a:p>
        </p:txBody>
      </p:sp>
      <p:sp>
        <p:nvSpPr>
          <p:cNvPr id="19475" name="AutoShape 19"/>
          <p:cNvSpPr>
            <a:spLocks/>
          </p:cNvSpPr>
          <p:nvPr/>
        </p:nvSpPr>
        <p:spPr bwMode="auto">
          <a:xfrm>
            <a:off x="2667000" y="2590800"/>
            <a:ext cx="228600" cy="2590800"/>
          </a:xfrm>
          <a:prstGeom prst="leftBrace">
            <a:avLst>
              <a:gd name="adj1" fmla="val 94444"/>
              <a:gd name="adj2" fmla="val 50000"/>
            </a:avLst>
          </a:prstGeom>
          <a:noFill/>
          <a:ln w="12700" cap="sq">
            <a:solidFill>
              <a:schemeClr val="tx1"/>
            </a:solidFill>
            <a:round/>
            <a:headEnd type="none" w="sm" len="sm"/>
            <a:tailEnd type="none" w="sm" len="sm"/>
          </a:ln>
          <a:effectLst/>
        </p:spPr>
        <p:txBody>
          <a:bodyPr wrap="none" anchor="ctr"/>
          <a:lstStyle/>
          <a:p>
            <a:endParaRPr lang="zh-CN" altLang="en-US"/>
          </a:p>
        </p:txBody>
      </p:sp>
      <p:sp>
        <p:nvSpPr>
          <p:cNvPr id="19476" name="Line 20"/>
          <p:cNvSpPr>
            <a:spLocks noChangeShapeType="1"/>
          </p:cNvSpPr>
          <p:nvPr/>
        </p:nvSpPr>
        <p:spPr bwMode="auto">
          <a:xfrm>
            <a:off x="4191000" y="3048000"/>
            <a:ext cx="685800" cy="0"/>
          </a:xfrm>
          <a:prstGeom prst="line">
            <a:avLst/>
          </a:prstGeom>
          <a:noFill/>
          <a:ln w="12700" cap="sq">
            <a:solidFill>
              <a:schemeClr val="tx1"/>
            </a:solidFill>
            <a:round/>
            <a:headEnd type="none" w="sm" len="sm"/>
            <a:tailEnd type="triangle" w="sm" len="sm"/>
          </a:ln>
          <a:effectLst/>
        </p:spPr>
        <p:txBody>
          <a:bodyPr wrap="none" anchor="ctr"/>
          <a:lstStyle/>
          <a:p>
            <a:endParaRPr lang="zh-CN" altLang="en-US"/>
          </a:p>
        </p:txBody>
      </p:sp>
      <p:sp>
        <p:nvSpPr>
          <p:cNvPr id="19477" name="Line 21"/>
          <p:cNvSpPr>
            <a:spLocks noChangeShapeType="1"/>
          </p:cNvSpPr>
          <p:nvPr/>
        </p:nvSpPr>
        <p:spPr bwMode="auto">
          <a:xfrm>
            <a:off x="4267200" y="5105400"/>
            <a:ext cx="762000" cy="0"/>
          </a:xfrm>
          <a:prstGeom prst="line">
            <a:avLst/>
          </a:prstGeom>
          <a:noFill/>
          <a:ln w="12700" cap="sq">
            <a:solidFill>
              <a:schemeClr val="tx1"/>
            </a:solidFill>
            <a:round/>
            <a:headEnd type="none" w="sm" len="sm"/>
            <a:tailEnd type="triangle" w="sm" len="sm"/>
          </a:ln>
          <a:effectLst/>
        </p:spPr>
        <p:txBody>
          <a:bodyPr wrap="none" anchor="ctr"/>
          <a:lstStyle/>
          <a:p>
            <a:endParaRPr lang="zh-CN" altLang="en-US"/>
          </a:p>
        </p:txBody>
      </p:sp>
      <p:sp>
        <p:nvSpPr>
          <p:cNvPr id="19478" name="Line 22"/>
          <p:cNvSpPr>
            <a:spLocks noChangeShapeType="1"/>
          </p:cNvSpPr>
          <p:nvPr/>
        </p:nvSpPr>
        <p:spPr bwMode="auto">
          <a:xfrm>
            <a:off x="6248400" y="3048000"/>
            <a:ext cx="609600" cy="0"/>
          </a:xfrm>
          <a:prstGeom prst="line">
            <a:avLst/>
          </a:prstGeom>
          <a:noFill/>
          <a:ln w="12700" cap="sq">
            <a:solidFill>
              <a:schemeClr val="tx1"/>
            </a:solidFill>
            <a:round/>
            <a:headEnd type="none" w="sm" len="sm"/>
            <a:tailEnd type="triangle" w="sm" len="sm"/>
          </a:ln>
          <a:effectLst/>
        </p:spPr>
        <p:txBody>
          <a:bodyPr wrap="none" anchor="ctr"/>
          <a:lstStyle/>
          <a:p>
            <a:endParaRPr lang="zh-CN" altLang="en-US"/>
          </a:p>
        </p:txBody>
      </p:sp>
      <p:sp>
        <p:nvSpPr>
          <p:cNvPr id="19479" name="Line 23"/>
          <p:cNvSpPr>
            <a:spLocks noChangeShapeType="1"/>
          </p:cNvSpPr>
          <p:nvPr/>
        </p:nvSpPr>
        <p:spPr bwMode="auto">
          <a:xfrm>
            <a:off x="6248400" y="5105400"/>
            <a:ext cx="609600" cy="0"/>
          </a:xfrm>
          <a:prstGeom prst="line">
            <a:avLst/>
          </a:prstGeom>
          <a:noFill/>
          <a:ln w="12700" cap="sq">
            <a:solidFill>
              <a:schemeClr val="tx1"/>
            </a:solidFill>
            <a:round/>
            <a:headEnd type="none" w="sm" len="sm"/>
            <a:tailEnd type="triangle" w="sm" len="sm"/>
          </a:ln>
          <a:effectLst/>
        </p:spPr>
        <p:txBody>
          <a:bodyPr wrap="none" anchor="ctr"/>
          <a:lstStyle/>
          <a:p>
            <a:endParaRPr lang="zh-CN" altLang="en-US"/>
          </a:p>
        </p:txBody>
      </p:sp>
      <p:sp>
        <p:nvSpPr>
          <p:cNvPr id="19480" name="AutoShape 24"/>
          <p:cNvSpPr>
            <a:spLocks/>
          </p:cNvSpPr>
          <p:nvPr/>
        </p:nvSpPr>
        <p:spPr bwMode="auto">
          <a:xfrm>
            <a:off x="7848600" y="2895600"/>
            <a:ext cx="228600" cy="2209800"/>
          </a:xfrm>
          <a:prstGeom prst="rightBrace">
            <a:avLst>
              <a:gd name="adj1" fmla="val 80556"/>
              <a:gd name="adj2" fmla="val 50000"/>
            </a:avLst>
          </a:prstGeom>
          <a:noFill/>
          <a:ln w="12700" cap="sq">
            <a:solidFill>
              <a:schemeClr val="tx1"/>
            </a:solidFill>
            <a:round/>
            <a:headEnd type="none" w="sm" len="sm"/>
            <a:tailEnd type="none" w="sm" len="sm"/>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838200" y="2362200"/>
            <a:ext cx="7467600" cy="2530475"/>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sz="4000"/>
              <a:t>湿阻的病位</a:t>
            </a:r>
            <a:r>
              <a:rPr lang="zh-CN" altLang="en-US" sz="4000" i="1">
                <a:solidFill>
                  <a:srgbClr val="FF66CC"/>
                </a:solidFill>
              </a:rPr>
              <a:t>在脾胃</a:t>
            </a:r>
            <a:r>
              <a:rPr lang="zh-CN" altLang="en-US" sz="4000"/>
              <a:t>，</a:t>
            </a:r>
          </a:p>
          <a:p>
            <a:pPr eaLnBrk="1" hangingPunct="1">
              <a:spcBef>
                <a:spcPct val="50000"/>
              </a:spcBef>
            </a:pPr>
            <a:r>
              <a:rPr lang="zh-CN" altLang="en-US" sz="4000"/>
              <a:t>病机是</a:t>
            </a:r>
            <a:r>
              <a:rPr lang="zh-CN" altLang="en-US" sz="4000" i="1">
                <a:solidFill>
                  <a:srgbClr val="FF66CC"/>
                </a:solidFill>
              </a:rPr>
              <a:t>湿邪阻滞中焦</a:t>
            </a:r>
            <a:r>
              <a:rPr lang="zh-CN" altLang="en-US" sz="4000"/>
              <a:t>，</a:t>
            </a:r>
          </a:p>
          <a:p>
            <a:pPr eaLnBrk="1" hangingPunct="1">
              <a:spcBef>
                <a:spcPct val="50000"/>
              </a:spcBef>
            </a:pPr>
            <a:r>
              <a:rPr lang="zh-CN" altLang="en-US" sz="4000"/>
              <a:t>病变有</a:t>
            </a:r>
            <a:r>
              <a:rPr lang="zh-CN" altLang="en-US" sz="4000" i="1">
                <a:solidFill>
                  <a:srgbClr val="FF66CC"/>
                </a:solidFill>
              </a:rPr>
              <a:t>寒化</a:t>
            </a:r>
            <a:r>
              <a:rPr lang="zh-CN" altLang="en-US" sz="4000"/>
              <a:t>、</a:t>
            </a:r>
            <a:r>
              <a:rPr lang="zh-CN" altLang="en-US" sz="4000" i="1">
                <a:solidFill>
                  <a:srgbClr val="FF66CC"/>
                </a:solidFill>
              </a:rPr>
              <a:t>热化</a:t>
            </a:r>
            <a:r>
              <a:rPr lang="zh-CN" altLang="en-US" sz="4000"/>
              <a:t>之异</a:t>
            </a:r>
            <a:r>
              <a:rPr lang="zh-CN" altLang="en-US"/>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iterate type="wd">
                                    <p:tmPct val="100000"/>
                                  </p:iterate>
                                  <p:childTnLst>
                                    <p:set>
                                      <p:cBhvr>
                                        <p:cTn id="6" dur="1" fill="hold">
                                          <p:stCondLst>
                                            <p:cond delay="0"/>
                                          </p:stCondLst>
                                        </p:cTn>
                                        <p:tgtEl>
                                          <p:spTgt spid="29698"/>
                                        </p:tgtEl>
                                        <p:attrNameLst>
                                          <p:attrName>style.visibility</p:attrName>
                                        </p:attrNameLst>
                                      </p:cBhvr>
                                      <p:to>
                                        <p:strVal val="visible"/>
                                      </p:to>
                                    </p:set>
                                    <p:animEffect transition="in" filter="blinds(vertical)">
                                      <p:cBhvr>
                                        <p:cTn id="7" dur="3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81000" y="457200"/>
            <a:ext cx="5715000" cy="701675"/>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sz="4000" b="1">
                <a:solidFill>
                  <a:schemeClr val="tx2"/>
                </a:solidFill>
              </a:rPr>
              <a:t>诊断</a:t>
            </a:r>
            <a:endParaRPr lang="zh-CN" altLang="en-US" sz="2400"/>
          </a:p>
        </p:txBody>
      </p:sp>
      <p:sp>
        <p:nvSpPr>
          <p:cNvPr id="20483" name="Text Box 3"/>
          <p:cNvSpPr txBox="1">
            <a:spLocks noChangeArrowheads="1"/>
          </p:cNvSpPr>
          <p:nvPr/>
        </p:nvSpPr>
        <p:spPr bwMode="auto">
          <a:xfrm>
            <a:off x="381000" y="1676400"/>
            <a:ext cx="8305800" cy="4211638"/>
          </a:xfrm>
          <a:prstGeom prst="rect">
            <a:avLst/>
          </a:prstGeom>
          <a:noFill/>
          <a:ln w="12700" cap="sq">
            <a:noFill/>
            <a:miter lim="800000"/>
            <a:headEnd type="none" w="sm" len="sm"/>
            <a:tailEnd type="none" w="sm" len="sm"/>
          </a:ln>
          <a:effectLst/>
        </p:spPr>
        <p:txBody>
          <a:bodyPr>
            <a:spAutoFit/>
          </a:bodyPr>
          <a:lstStyle/>
          <a:p>
            <a:pPr lvl="2" algn="just"/>
            <a:r>
              <a:rPr lang="zh-CN" altLang="en-US" sz="3600"/>
              <a:t>1、临床表现：重、闷、呆、腻、濡</a:t>
            </a:r>
          </a:p>
          <a:p>
            <a:pPr lvl="2" algn="just"/>
            <a:r>
              <a:rPr lang="zh-CN" altLang="en-US" sz="3600"/>
              <a:t>2、体征：无器质性改变，实验室理化检查正常</a:t>
            </a:r>
          </a:p>
          <a:p>
            <a:pPr lvl="2" algn="just"/>
            <a:r>
              <a:rPr lang="zh-CN" altLang="en-US" sz="3600"/>
              <a:t>3、起病与夏令梅雨季节，地域潮湿有关。</a:t>
            </a:r>
          </a:p>
          <a:p>
            <a:pPr eaLnBrk="1" hangingPunct="1">
              <a:spcBef>
                <a:spcPct val="50000"/>
              </a:spcBef>
            </a:pPr>
            <a:r>
              <a:rPr lang="zh-CN" altLang="en-US" sz="3600"/>
              <a:t>        4、起病缓慢，病势缠绵，病程较长，病位固定。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additive="base">
                                        <p:cTn id="7" dur="500" fill="hold"/>
                                        <p:tgtEl>
                                          <p:spTgt spid="204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3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20483">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iterate type="wd">
                                    <p:tmPct val="100000"/>
                                  </p:iterate>
                                  <p:childTnLst>
                                    <p:set>
                                      <p:cBhvr>
                                        <p:cTn id="16" dur="1" fill="hold">
                                          <p:stCondLst>
                                            <p:cond delay="0"/>
                                          </p:stCondLst>
                                        </p:cTn>
                                        <p:tgtEl>
                                          <p:spTgt spid="20483">
                                            <p:txEl>
                                              <p:pRg st="1" end="1"/>
                                            </p:txEl>
                                          </p:spTgt>
                                        </p:tgtEl>
                                        <p:attrNameLst>
                                          <p:attrName>style.visibility</p:attrName>
                                        </p:attrNameLst>
                                      </p:cBhvr>
                                      <p:to>
                                        <p:strVal val="visible"/>
                                      </p:to>
                                    </p:set>
                                    <p:anim calcmode="lin" valueType="num">
                                      <p:cBhvr additive="base">
                                        <p:cTn id="17" dur="3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20483">
                                            <p:txEl>
                                              <p:pRg st="1" end="1"/>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iterate type="wd">
                                    <p:tmPct val="100000"/>
                                  </p:iterate>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additive="base">
                                        <p:cTn id="21" dur="3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2" dur="300" fill="hold"/>
                                        <p:tgtEl>
                                          <p:spTgt spid="2048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iterate type="wd">
                                    <p:tmPct val="100000"/>
                                  </p:iterate>
                                  <p:childTnLst>
                                    <p:set>
                                      <p:cBhvr>
                                        <p:cTn id="26" dur="1" fill="hold">
                                          <p:stCondLst>
                                            <p:cond delay="0"/>
                                          </p:stCondLst>
                                        </p:cTn>
                                        <p:tgtEl>
                                          <p:spTgt spid="20483">
                                            <p:txEl>
                                              <p:pRg st="3" end="3"/>
                                            </p:txEl>
                                          </p:spTgt>
                                        </p:tgtEl>
                                        <p:attrNameLst>
                                          <p:attrName>style.visibility</p:attrName>
                                        </p:attrNameLst>
                                      </p:cBhvr>
                                      <p:to>
                                        <p:strVal val="visible"/>
                                      </p:to>
                                    </p:set>
                                    <p:anim calcmode="lin" valueType="num">
                                      <p:cBhvr additive="base">
                                        <p:cTn id="27" dur="3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8" dur="300" fill="hold"/>
                                        <p:tgtEl>
                                          <p:spTgt spid="2048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P spid="2048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38200" y="685800"/>
            <a:ext cx="5029200" cy="701675"/>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sz="4000" b="1">
                <a:solidFill>
                  <a:schemeClr val="tx2"/>
                </a:solidFill>
              </a:rPr>
              <a:t>辨证论治</a:t>
            </a:r>
          </a:p>
        </p:txBody>
      </p:sp>
      <p:sp>
        <p:nvSpPr>
          <p:cNvPr id="22531" name="Text Box 3"/>
          <p:cNvSpPr txBox="1">
            <a:spLocks noChangeArrowheads="1"/>
          </p:cNvSpPr>
          <p:nvPr/>
        </p:nvSpPr>
        <p:spPr bwMode="auto">
          <a:xfrm>
            <a:off x="304800" y="1752600"/>
            <a:ext cx="8001000" cy="1738313"/>
          </a:xfrm>
          <a:prstGeom prst="rect">
            <a:avLst/>
          </a:prstGeom>
          <a:noFill/>
          <a:ln w="12700" cap="sq">
            <a:noFill/>
            <a:miter lim="800000"/>
            <a:headEnd type="none" w="sm" len="sm"/>
            <a:tailEnd type="none" w="sm" len="sm"/>
          </a:ln>
          <a:effectLst/>
        </p:spPr>
        <p:txBody>
          <a:bodyPr>
            <a:spAutoFit/>
          </a:bodyPr>
          <a:lstStyle/>
          <a:p>
            <a:pPr lvl="2" algn="just"/>
            <a:r>
              <a:rPr lang="zh-CN" altLang="en-US" sz="3600" b="1">
                <a:solidFill>
                  <a:srgbClr val="FF66CC"/>
                </a:solidFill>
              </a:rPr>
              <a:t>辨证要点</a:t>
            </a:r>
          </a:p>
          <a:p>
            <a:pPr algn="just"/>
            <a:r>
              <a:rPr lang="zh-CN" altLang="en-US" sz="3600"/>
              <a:t>  </a:t>
            </a:r>
            <a:r>
              <a:rPr lang="zh-CN" altLang="en-US" sz="3600" b="1" i="1" u="sng">
                <a:solidFill>
                  <a:srgbClr val="FFCCFF"/>
                </a:solidFill>
              </a:rPr>
              <a:t>辨寒热</a:t>
            </a:r>
          </a:p>
          <a:p>
            <a:pPr eaLnBrk="1" hangingPunct="1">
              <a:spcBef>
                <a:spcPct val="50000"/>
              </a:spcBef>
            </a:pPr>
            <a:endParaRPr lang="zh-CN" altLang="en-US" sz="2400"/>
          </a:p>
        </p:txBody>
      </p:sp>
      <p:sp>
        <p:nvSpPr>
          <p:cNvPr id="22532" name="Text Box 4"/>
          <p:cNvSpPr txBox="1">
            <a:spLocks noChangeArrowheads="1"/>
          </p:cNvSpPr>
          <p:nvPr/>
        </p:nvSpPr>
        <p:spPr bwMode="auto">
          <a:xfrm>
            <a:off x="457200" y="3124200"/>
            <a:ext cx="8229600" cy="173990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sz="3600">
                <a:solidFill>
                  <a:srgbClr val="66FF99"/>
                </a:solidFill>
              </a:rPr>
              <a:t>寒湿----</a:t>
            </a:r>
            <a:r>
              <a:rPr lang="zh-CN" altLang="en-US" sz="3600"/>
              <a:t>身重而寒，无汗，脘痞闷胀，喜揉按，口中淡而无味，便溏，苔白腻，脉濡缓。</a:t>
            </a:r>
          </a:p>
        </p:txBody>
      </p:sp>
      <p:sp>
        <p:nvSpPr>
          <p:cNvPr id="22534" name="Text Box 6"/>
          <p:cNvSpPr txBox="1">
            <a:spLocks noChangeArrowheads="1"/>
          </p:cNvSpPr>
          <p:nvPr/>
        </p:nvSpPr>
        <p:spPr bwMode="auto">
          <a:xfrm>
            <a:off x="457200" y="5181600"/>
            <a:ext cx="1752600" cy="6413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sz="3600">
                <a:solidFill>
                  <a:srgbClr val="66FF99"/>
                </a:solidFill>
              </a:rPr>
              <a:t>湿热----</a:t>
            </a:r>
            <a:endParaRPr lang="zh-CN" altLang="en-US" sz="2400"/>
          </a:p>
        </p:txBody>
      </p:sp>
      <p:sp>
        <p:nvSpPr>
          <p:cNvPr id="22535" name="Text Box 7"/>
          <p:cNvSpPr txBox="1">
            <a:spLocks noChangeArrowheads="1"/>
          </p:cNvSpPr>
          <p:nvPr/>
        </p:nvSpPr>
        <p:spPr bwMode="auto">
          <a:xfrm>
            <a:off x="2057400" y="4800600"/>
            <a:ext cx="7086600" cy="2563813"/>
          </a:xfrm>
          <a:prstGeom prst="rect">
            <a:avLst/>
          </a:prstGeom>
          <a:noFill/>
          <a:ln w="12700" cap="sq">
            <a:noFill/>
            <a:miter lim="800000"/>
            <a:headEnd type="none" w="sm" len="sm"/>
            <a:tailEnd type="none" w="sm" len="sm"/>
          </a:ln>
          <a:effectLst/>
        </p:spPr>
        <p:txBody>
          <a:bodyPr>
            <a:spAutoFit/>
          </a:bodyPr>
          <a:lstStyle/>
          <a:p>
            <a:pPr algn="just"/>
            <a:r>
              <a:rPr lang="zh-CN" altLang="en-US" sz="3600"/>
              <a:t>身重有热，汗出，脘痞似痛，不喜揉按，甚至拒按，口苦而粘腻，尿赤，苔黄腻，脉濡数</a:t>
            </a:r>
          </a:p>
          <a:p>
            <a:pPr eaLnBrk="1" hangingPunct="1">
              <a:spcBef>
                <a:spcPct val="50000"/>
              </a:spcBef>
            </a:pPr>
            <a:endParaRPr lang="zh-CN" alt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Effect transition="in" filter="box(out)">
                                      <p:cBhvr>
                                        <p:cTn id="13" dur="500"/>
                                        <p:tgtEl>
                                          <p:spTgt spid="22531">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531">
                                            <p:txEl>
                                              <p:pRg st="1" end="1"/>
                                            </p:txEl>
                                          </p:spTgt>
                                        </p:tgtEl>
                                        <p:attrNameLst>
                                          <p:attrName>style.visibility</p:attrName>
                                        </p:attrNameLst>
                                      </p:cBhvr>
                                      <p:to>
                                        <p:strVal val="visible"/>
                                      </p:to>
                                    </p:set>
                                    <p:animEffect transition="in" filter="box(out)">
                                      <p:cBhvr>
                                        <p:cTn id="18" dur="500"/>
                                        <p:tgtEl>
                                          <p:spTgt spid="22531">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iterate type="lt">
                                    <p:tmPct val="100000"/>
                                  </p:iterate>
                                  <p:childTnLst>
                                    <p:set>
                                      <p:cBhvr>
                                        <p:cTn id="22" dur="1" fill="hold">
                                          <p:stCondLst>
                                            <p:cond delay="0"/>
                                          </p:stCondLst>
                                        </p:cTn>
                                        <p:tgtEl>
                                          <p:spTgt spid="22532">
                                            <p:txEl>
                                              <p:pRg st="0" end="0"/>
                                            </p:txEl>
                                          </p:spTgt>
                                        </p:tgtEl>
                                        <p:attrNameLst>
                                          <p:attrName>style.visibility</p:attrName>
                                        </p:attrNameLst>
                                      </p:cBhvr>
                                      <p:to>
                                        <p:strVal val="visible"/>
                                      </p:to>
                                    </p:set>
                                    <p:animEffect transition="in" filter="wipe(up)">
                                      <p:cBhvr>
                                        <p:cTn id="23" dur="75"/>
                                        <p:tgtEl>
                                          <p:spTgt spid="22532">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4" name="TYPE.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iterate type="lt">
                                    <p:tmPct val="100000"/>
                                  </p:iterate>
                                  <p:childTnLst>
                                    <p:set>
                                      <p:cBhvr>
                                        <p:cTn id="27" dur="1" fill="hold">
                                          <p:stCondLst>
                                            <p:cond delay="0"/>
                                          </p:stCondLst>
                                        </p:cTn>
                                        <p:tgtEl>
                                          <p:spTgt spid="22534">
                                            <p:txEl>
                                              <p:pRg st="0" end="0"/>
                                            </p:txEl>
                                          </p:spTgt>
                                        </p:tgtEl>
                                        <p:attrNameLst>
                                          <p:attrName>style.visibility</p:attrName>
                                        </p:attrNameLst>
                                      </p:cBhvr>
                                      <p:to>
                                        <p:strVal val="visible"/>
                                      </p:to>
                                    </p:set>
                                    <p:animEffect transition="in" filter="wipe(up)">
                                      <p:cBhvr>
                                        <p:cTn id="28" dur="75"/>
                                        <p:tgtEl>
                                          <p:spTgt spid="22534">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4" name="TYPE.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iterate type="lt">
                                    <p:tmPct val="100000"/>
                                  </p:iterate>
                                  <p:childTnLst>
                                    <p:set>
                                      <p:cBhvr>
                                        <p:cTn id="32" dur="1" fill="hold">
                                          <p:stCondLst>
                                            <p:cond delay="0"/>
                                          </p:stCondLst>
                                        </p:cTn>
                                        <p:tgtEl>
                                          <p:spTgt spid="22535">
                                            <p:txEl>
                                              <p:pRg st="0" end="0"/>
                                            </p:txEl>
                                          </p:spTgt>
                                        </p:tgtEl>
                                        <p:attrNameLst>
                                          <p:attrName>style.visibility</p:attrName>
                                        </p:attrNameLst>
                                      </p:cBhvr>
                                      <p:to>
                                        <p:strVal val="visible"/>
                                      </p:to>
                                    </p:set>
                                    <p:animEffect transition="in" filter="wipe(up)">
                                      <p:cBhvr>
                                        <p:cTn id="33" dur="75"/>
                                        <p:tgtEl>
                                          <p:spTgt spid="22535">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P spid="22531" grpId="0" build="p" autoUpdateAnimBg="0"/>
      <p:bldP spid="22532" grpId="0" build="p" autoUpdateAnimBg="0"/>
      <p:bldP spid="22534" grpId="0" build="p" autoUpdateAnimBg="0"/>
      <p:bldP spid="2253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692696"/>
          </a:xfrm>
        </p:spPr>
        <p:txBody>
          <a:bodyPr>
            <a:normAutofit fontScale="90000"/>
          </a:bodyPr>
          <a:lstStyle/>
          <a:p>
            <a:r>
              <a:rPr lang="ja-JP" altLang="en-US" b="1" dirty="0"/>
              <a:t>気になる症状</a:t>
            </a:r>
            <a:endParaRPr lang="zh-CN" altLang="en-US" dirty="0"/>
          </a:p>
        </p:txBody>
      </p:sp>
      <p:sp>
        <p:nvSpPr>
          <p:cNvPr id="3" name="内容占位符 2"/>
          <p:cNvSpPr>
            <a:spLocks noGrp="1"/>
          </p:cNvSpPr>
          <p:nvPr>
            <p:ph idx="1"/>
          </p:nvPr>
        </p:nvSpPr>
        <p:spPr>
          <a:xfrm>
            <a:off x="457200" y="692696"/>
            <a:ext cx="8229600" cy="6165304"/>
          </a:xfrm>
        </p:spPr>
        <p:txBody>
          <a:bodyPr>
            <a:normAutofit fontScale="92500" lnSpcReduction="10000"/>
          </a:bodyPr>
          <a:lstStyle/>
          <a:p>
            <a:r>
              <a:rPr lang="ja-JP" altLang="en-US" dirty="0"/>
              <a:t>このような症状は、消化器の異常が原因で起こることもあれば、それ以外の臓器の異常が原因となって起こることもあります。とくに上腹部には、胃、十二指腸、胆のう、すい臓、肝臓など、さまざまな臓器が集まっていて、痛みの出る場所と、病気を起こしている臓器には深い関係があります。</a:t>
            </a:r>
          </a:p>
          <a:p>
            <a:r>
              <a:rPr lang="ja-JP" altLang="en-US" dirty="0"/>
              <a:t>症状だけから、原因となる病気を正確に突き止めることはできません。病気の見当をつけるためには、痛みのある場所やその程度、症状の出かたなどがとても大切な情報になります。</a:t>
            </a:r>
            <a:r>
              <a:rPr lang="en-US" altLang="ja-JP" b="1" dirty="0"/>
              <a:t>【</a:t>
            </a:r>
            <a:r>
              <a:rPr lang="ja-JP" altLang="en-US" b="1" dirty="0"/>
              <a:t>関係する病気</a:t>
            </a:r>
            <a:r>
              <a:rPr lang="en-US" altLang="ja-JP" b="1" dirty="0"/>
              <a:t>】</a:t>
            </a:r>
          </a:p>
          <a:p>
            <a:r>
              <a:rPr lang="ja-JP" altLang="en-US" u="sng" dirty="0">
                <a:hlinkClick r:id="rId2"/>
              </a:rPr>
              <a:t>逆流性食道炎</a:t>
            </a:r>
            <a:r>
              <a:rPr lang="ja-JP" altLang="en-US" dirty="0"/>
              <a:t>、</a:t>
            </a:r>
            <a:r>
              <a:rPr lang="ja-JP" altLang="en-US" u="sng" dirty="0">
                <a:hlinkClick r:id="rId2"/>
              </a:rPr>
              <a:t>非びらん性胃食道逆流症</a:t>
            </a:r>
            <a:r>
              <a:rPr lang="ja-JP" altLang="en-US" dirty="0"/>
              <a:t>、</a:t>
            </a:r>
            <a:r>
              <a:rPr lang="ja-JP" altLang="en-US" u="sng" dirty="0">
                <a:hlinkClick r:id="rId3"/>
              </a:rPr>
              <a:t>胃潰瘍</a:t>
            </a:r>
            <a:r>
              <a:rPr lang="ja-JP" altLang="en-US" dirty="0"/>
              <a:t>、食道がん、心臓の病気など</a:t>
            </a:r>
          </a:p>
          <a:p>
            <a:endParaRPr lang="ja-JP" altLang="en-US" dirty="0"/>
          </a:p>
          <a:p>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zh-CN" altLang="en-US">
                <a:solidFill>
                  <a:srgbClr val="FF66CC"/>
                </a:solidFill>
                <a:latin typeface="Times New Roman" pitchFamily="18" charset="-52"/>
              </a:rPr>
              <a:t>治疗原则</a:t>
            </a:r>
            <a:endParaRPr lang="zh-CN" altLang="en-US" b="0">
              <a:solidFill>
                <a:schemeClr val="tx1"/>
              </a:solidFill>
              <a:latin typeface="Times New Roman" pitchFamily="18" charset="-52"/>
            </a:endParaRPr>
          </a:p>
        </p:txBody>
      </p:sp>
      <p:sp>
        <p:nvSpPr>
          <p:cNvPr id="23555" name="Rectangle 3"/>
          <p:cNvSpPr>
            <a:spLocks noGrp="1" noChangeArrowheads="1"/>
          </p:cNvSpPr>
          <p:nvPr>
            <p:ph type="body" idx="1"/>
          </p:nvPr>
        </p:nvSpPr>
        <p:spPr>
          <a:xfrm>
            <a:off x="685800" y="1905000"/>
            <a:ext cx="7772400" cy="914400"/>
          </a:xfrm>
        </p:spPr>
        <p:txBody>
          <a:bodyPr/>
          <a:lstStyle/>
          <a:p>
            <a:pPr algn="just"/>
            <a:r>
              <a:rPr lang="zh-CN" altLang="en-US" sz="3600" u="sng">
                <a:solidFill>
                  <a:srgbClr val="FF66CC"/>
                </a:solidFill>
                <a:latin typeface="Times New Roman" pitchFamily="18" charset="-52"/>
              </a:rPr>
              <a:t>祛湿健脾</a:t>
            </a:r>
            <a:endParaRPr lang="zh-CN" altLang="en-US" sz="3600" b="0">
              <a:solidFill>
                <a:srgbClr val="FF66CC"/>
              </a:solidFill>
              <a:latin typeface="Times New Roman" pitchFamily="18" charset="-52"/>
            </a:endParaRPr>
          </a:p>
          <a:p>
            <a:endParaRPr lang="zh-CN" altLang="en-US" b="0">
              <a:latin typeface="Times New Roman" pitchFamily="18" charset="-52"/>
            </a:endParaRPr>
          </a:p>
        </p:txBody>
      </p:sp>
      <p:sp>
        <p:nvSpPr>
          <p:cNvPr id="23556" name="Text Box 4"/>
          <p:cNvSpPr txBox="1">
            <a:spLocks noChangeArrowheads="1"/>
          </p:cNvSpPr>
          <p:nvPr/>
        </p:nvSpPr>
        <p:spPr bwMode="auto">
          <a:xfrm>
            <a:off x="304800" y="2743200"/>
            <a:ext cx="8534400" cy="1190625"/>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sz="3600" i="1">
                <a:solidFill>
                  <a:srgbClr val="66FF99"/>
                </a:solidFill>
              </a:rPr>
              <a:t>祛邪----</a:t>
            </a:r>
            <a:r>
              <a:rPr lang="zh-CN" altLang="en-US" sz="3600"/>
              <a:t>祛湿（芳香化湿、淡渗利湿、苦温燥湿、清热化湿）</a:t>
            </a:r>
            <a:endParaRPr lang="zh-CN" altLang="en-US" sz="2400"/>
          </a:p>
        </p:txBody>
      </p:sp>
      <p:sp>
        <p:nvSpPr>
          <p:cNvPr id="23558" name="Text Box 6"/>
          <p:cNvSpPr txBox="1">
            <a:spLocks noChangeArrowheads="1"/>
          </p:cNvSpPr>
          <p:nvPr/>
        </p:nvSpPr>
        <p:spPr bwMode="auto">
          <a:xfrm>
            <a:off x="381000" y="4800600"/>
            <a:ext cx="8458200" cy="6413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sz="3600" i="1">
                <a:solidFill>
                  <a:srgbClr val="66FF99"/>
                </a:solidFill>
              </a:rPr>
              <a:t>扶正----</a:t>
            </a:r>
            <a:r>
              <a:rPr lang="zh-CN" altLang="en-US" sz="3600"/>
              <a:t>健脾益气</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23555">
                                            <p:txEl>
                                              <p:pRg st="0" end="0"/>
                                            </p:txEl>
                                          </p:spTgt>
                                        </p:tgtEl>
                                        <p:attrNameLst>
                                          <p:attrName>style.visibility</p:attrName>
                                        </p:attrNameLst>
                                      </p:cBhvr>
                                      <p:to>
                                        <p:strVal val="visible"/>
                                      </p:to>
                                    </p:set>
                                    <p:anim calcmode="lin" valueType="num">
                                      <p:cBhvr additive="base">
                                        <p:cTn id="13" dur="75" fill="hold"/>
                                        <p:tgtEl>
                                          <p:spTgt spid="23555">
                                            <p:txEl>
                                              <p:pRg st="0" end="0"/>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2355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556">
                                            <p:txEl>
                                              <p:pRg st="0" end="0"/>
                                            </p:txEl>
                                          </p:spTgt>
                                        </p:tgtEl>
                                        <p:attrNameLst>
                                          <p:attrName>style.visibility</p:attrName>
                                        </p:attrNameLst>
                                      </p:cBhvr>
                                      <p:to>
                                        <p:strVal val="visible"/>
                                      </p:to>
                                    </p:set>
                                    <p:anim calcmode="lin" valueType="num">
                                      <p:cBhvr additive="base">
                                        <p:cTn id="19" dur="500" fill="hold"/>
                                        <p:tgtEl>
                                          <p:spTgt spid="23556">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35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58">
                                            <p:txEl>
                                              <p:pRg st="0" end="0"/>
                                            </p:txEl>
                                          </p:spTgt>
                                        </p:tgtEl>
                                        <p:attrNameLst>
                                          <p:attrName>style.visibility</p:attrName>
                                        </p:attrNameLst>
                                      </p:cBhvr>
                                      <p:to>
                                        <p:strVal val="visible"/>
                                      </p:to>
                                    </p:set>
                                    <p:anim calcmode="lin" valueType="num">
                                      <p:cBhvr additive="base">
                                        <p:cTn id="25" dur="500" fill="hold"/>
                                        <p:tgtEl>
                                          <p:spTgt spid="23558">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35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P spid="23555" grpId="0" build="p" autoUpdateAnimBg="0"/>
      <p:bldP spid="23556" grpId="0" build="p" autoUpdateAnimBg="0"/>
      <p:bldP spid="2355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3400" y="0"/>
            <a:ext cx="6324600" cy="1433513"/>
          </a:xfrm>
          <a:prstGeom prst="rect">
            <a:avLst/>
          </a:prstGeom>
          <a:noFill/>
          <a:ln w="12700" cap="sq">
            <a:noFill/>
            <a:miter lim="800000"/>
            <a:headEnd type="none" w="sm" len="sm"/>
            <a:tailEnd type="none" w="sm" len="sm"/>
          </a:ln>
          <a:effectLst/>
        </p:spPr>
        <p:txBody>
          <a:bodyPr>
            <a:spAutoFit/>
          </a:bodyPr>
          <a:lstStyle/>
          <a:p>
            <a:pPr lvl="2" algn="just"/>
            <a:r>
              <a:rPr lang="zh-CN" altLang="en-US" sz="4000" b="1">
                <a:solidFill>
                  <a:srgbClr val="FF66CC"/>
                </a:solidFill>
              </a:rPr>
              <a:t>分型论治</a:t>
            </a:r>
            <a:endParaRPr lang="zh-CN" altLang="en-US" sz="4800" b="1">
              <a:solidFill>
                <a:srgbClr val="FF66CC"/>
              </a:solidFill>
            </a:endParaRPr>
          </a:p>
          <a:p>
            <a:pPr eaLnBrk="1" hangingPunct="1">
              <a:spcBef>
                <a:spcPct val="50000"/>
              </a:spcBef>
            </a:pPr>
            <a:r>
              <a:rPr lang="zh-CN" altLang="en-US">
                <a:solidFill>
                  <a:srgbClr val="DFC0FF"/>
                </a:solidFill>
              </a:rPr>
              <a:t>主证：四肢困重，脘腹胀闷，纳呆</a:t>
            </a:r>
          </a:p>
        </p:txBody>
      </p:sp>
      <p:sp>
        <p:nvSpPr>
          <p:cNvPr id="24579" name="Text Box 3"/>
          <p:cNvSpPr txBox="1">
            <a:spLocks noChangeArrowheads="1"/>
          </p:cNvSpPr>
          <p:nvPr/>
        </p:nvSpPr>
        <p:spPr bwMode="auto">
          <a:xfrm>
            <a:off x="914400" y="1828800"/>
            <a:ext cx="3352800" cy="1189038"/>
          </a:xfrm>
          <a:prstGeom prst="rect">
            <a:avLst/>
          </a:prstGeom>
          <a:noFill/>
          <a:ln w="12700" cap="sq">
            <a:noFill/>
            <a:miter lim="800000"/>
            <a:headEnd type="none" w="sm" len="sm"/>
            <a:tailEnd type="none" w="sm" len="sm"/>
          </a:ln>
          <a:effectLst/>
        </p:spPr>
        <p:txBody>
          <a:bodyPr>
            <a:spAutoFit/>
          </a:bodyPr>
          <a:lstStyle/>
          <a:p>
            <a:r>
              <a:rPr lang="zh-CN" altLang="en-US" sz="3600" b="1" u="sng">
                <a:solidFill>
                  <a:schemeClr val="accent1"/>
                </a:solidFill>
              </a:rPr>
              <a:t>湿困脾胃</a:t>
            </a:r>
            <a:r>
              <a:rPr lang="zh-CN" altLang="en-US" sz="2400"/>
              <a:t>	</a:t>
            </a:r>
          </a:p>
          <a:p>
            <a:pPr eaLnBrk="1" hangingPunct="1">
              <a:spcBef>
                <a:spcPct val="50000"/>
              </a:spcBef>
            </a:pPr>
            <a:endParaRPr lang="zh-CN" altLang="en-US" sz="2400"/>
          </a:p>
        </p:txBody>
      </p:sp>
      <p:sp>
        <p:nvSpPr>
          <p:cNvPr id="24580" name="Text Box 4"/>
          <p:cNvSpPr txBox="1">
            <a:spLocks noChangeArrowheads="1"/>
          </p:cNvSpPr>
          <p:nvPr/>
        </p:nvSpPr>
        <p:spPr bwMode="auto">
          <a:xfrm>
            <a:off x="304800" y="2438400"/>
            <a:ext cx="1600200" cy="6413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i="1">
                <a:solidFill>
                  <a:srgbClr val="90DBFF"/>
                </a:solidFill>
              </a:rPr>
              <a:t>症状</a:t>
            </a:r>
            <a:r>
              <a:rPr lang="zh-CN" altLang="en-US" sz="3600">
                <a:solidFill>
                  <a:srgbClr val="90DBFF"/>
                </a:solidFill>
              </a:rPr>
              <a:t>：</a:t>
            </a:r>
            <a:endParaRPr lang="zh-CN" altLang="en-US" sz="3600"/>
          </a:p>
        </p:txBody>
      </p:sp>
      <p:sp>
        <p:nvSpPr>
          <p:cNvPr id="24581" name="Text Box 5"/>
          <p:cNvSpPr txBox="1">
            <a:spLocks noChangeArrowheads="1"/>
          </p:cNvSpPr>
          <p:nvPr/>
        </p:nvSpPr>
        <p:spPr bwMode="auto">
          <a:xfrm>
            <a:off x="1371600" y="2514600"/>
            <a:ext cx="7162800" cy="1492250"/>
          </a:xfrm>
          <a:prstGeom prst="rect">
            <a:avLst/>
          </a:prstGeom>
          <a:noFill/>
          <a:ln w="12700" cap="sq">
            <a:noFill/>
            <a:miter lim="800000"/>
            <a:headEnd type="none" w="sm" len="sm"/>
            <a:tailEnd type="none" w="sm" len="sm"/>
          </a:ln>
          <a:effectLst/>
        </p:spPr>
        <p:txBody>
          <a:bodyPr>
            <a:spAutoFit/>
          </a:bodyPr>
          <a:lstStyle/>
          <a:p>
            <a:r>
              <a:rPr lang="zh-CN" altLang="en-US"/>
              <a:t>主证+头重如裹，恶寒，口淡无味便溏</a:t>
            </a:r>
            <a:r>
              <a:rPr lang="zh-CN" altLang="en-US" sz="2400"/>
              <a:t>	</a:t>
            </a:r>
          </a:p>
          <a:p>
            <a:pPr eaLnBrk="1" hangingPunct="1">
              <a:spcBef>
                <a:spcPct val="50000"/>
              </a:spcBef>
            </a:pPr>
            <a:endParaRPr lang="zh-CN" altLang="en-US" sz="2400"/>
          </a:p>
        </p:txBody>
      </p:sp>
      <p:sp>
        <p:nvSpPr>
          <p:cNvPr id="24582" name="Text Box 6"/>
          <p:cNvSpPr txBox="1">
            <a:spLocks noChangeArrowheads="1"/>
          </p:cNvSpPr>
          <p:nvPr/>
        </p:nvSpPr>
        <p:spPr bwMode="auto">
          <a:xfrm>
            <a:off x="2514600" y="2819400"/>
            <a:ext cx="5715000" cy="1492250"/>
          </a:xfrm>
          <a:prstGeom prst="rect">
            <a:avLst/>
          </a:prstGeom>
          <a:noFill/>
          <a:ln w="12700" cap="sq">
            <a:noFill/>
            <a:miter lim="800000"/>
            <a:headEnd type="none" w="sm" len="sm"/>
            <a:tailEnd type="none" w="sm" len="sm"/>
          </a:ln>
          <a:effectLst/>
        </p:spPr>
        <p:txBody>
          <a:bodyPr>
            <a:spAutoFit/>
          </a:bodyPr>
          <a:lstStyle/>
          <a:p>
            <a:r>
              <a:rPr lang="zh-CN" altLang="en-US" sz="2400"/>
              <a:t>	</a:t>
            </a:r>
          </a:p>
          <a:p>
            <a:r>
              <a:rPr lang="zh-CN" altLang="en-US" sz="2400"/>
              <a:t>  </a:t>
            </a:r>
            <a:r>
              <a:rPr lang="zh-CN" altLang="en-US" sz="2400" i="1"/>
              <a:t> </a:t>
            </a:r>
            <a:r>
              <a:rPr lang="zh-CN" altLang="en-US" i="1">
                <a:solidFill>
                  <a:srgbClr val="90DBFF"/>
                </a:solidFill>
              </a:rPr>
              <a:t>舌</a:t>
            </a:r>
            <a:r>
              <a:rPr lang="zh-CN" altLang="en-US"/>
              <a:t>淡红，</a:t>
            </a:r>
            <a:r>
              <a:rPr lang="zh-CN" altLang="en-US" i="1">
                <a:solidFill>
                  <a:srgbClr val="90DBFF"/>
                </a:solidFill>
              </a:rPr>
              <a:t>苔</a:t>
            </a:r>
            <a:r>
              <a:rPr lang="zh-CN" altLang="en-US"/>
              <a:t>白腻，</a:t>
            </a:r>
            <a:r>
              <a:rPr lang="zh-CN" altLang="en-US" i="1">
                <a:solidFill>
                  <a:srgbClr val="90DBFF"/>
                </a:solidFill>
              </a:rPr>
              <a:t>脉</a:t>
            </a:r>
            <a:r>
              <a:rPr lang="zh-CN" altLang="en-US"/>
              <a:t>濡滑</a:t>
            </a:r>
            <a:r>
              <a:rPr lang="zh-CN" altLang="en-US" sz="2400"/>
              <a:t>	</a:t>
            </a:r>
          </a:p>
          <a:p>
            <a:pPr eaLnBrk="1" hangingPunct="1">
              <a:spcBef>
                <a:spcPct val="50000"/>
              </a:spcBef>
            </a:pPr>
            <a:endParaRPr lang="zh-CN" altLang="en-US" sz="2400"/>
          </a:p>
        </p:txBody>
      </p:sp>
      <p:sp>
        <p:nvSpPr>
          <p:cNvPr id="24583" name="Text Box 7"/>
          <p:cNvSpPr txBox="1">
            <a:spLocks noChangeArrowheads="1"/>
          </p:cNvSpPr>
          <p:nvPr/>
        </p:nvSpPr>
        <p:spPr bwMode="auto">
          <a:xfrm>
            <a:off x="228600" y="3810000"/>
            <a:ext cx="4953000" cy="579438"/>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i="1">
                <a:solidFill>
                  <a:srgbClr val="90DBFF"/>
                </a:solidFill>
              </a:rPr>
              <a:t>治法：</a:t>
            </a:r>
            <a:r>
              <a:rPr lang="zh-CN" altLang="en-US"/>
              <a:t>芳香化湿</a:t>
            </a:r>
          </a:p>
        </p:txBody>
      </p:sp>
      <p:sp>
        <p:nvSpPr>
          <p:cNvPr id="24584" name="Text Box 8"/>
          <p:cNvSpPr txBox="1">
            <a:spLocks noChangeArrowheads="1"/>
          </p:cNvSpPr>
          <p:nvPr/>
        </p:nvSpPr>
        <p:spPr bwMode="auto">
          <a:xfrm>
            <a:off x="228600" y="4724400"/>
            <a:ext cx="4953000" cy="2492990"/>
          </a:xfrm>
          <a:prstGeom prst="rect">
            <a:avLst/>
          </a:prstGeom>
          <a:noFill/>
          <a:ln w="12700" cap="sq">
            <a:noFill/>
            <a:miter lim="800000"/>
            <a:headEnd type="none" w="sm" len="sm"/>
            <a:tailEnd type="none" w="sm" len="sm"/>
          </a:ln>
          <a:effectLst/>
        </p:spPr>
        <p:txBody>
          <a:bodyPr>
            <a:spAutoFit/>
          </a:bodyPr>
          <a:lstStyle/>
          <a:p>
            <a:r>
              <a:rPr lang="zh-CN" altLang="en-US" i="1" dirty="0">
                <a:solidFill>
                  <a:srgbClr val="90DBFF"/>
                </a:solidFill>
              </a:rPr>
              <a:t>方药：</a:t>
            </a:r>
            <a:r>
              <a:rPr lang="zh-CN" altLang="en-US" dirty="0"/>
              <a:t>藿香正气散</a:t>
            </a:r>
            <a:r>
              <a:rPr lang="zh-CN" altLang="en-US" sz="2400" dirty="0">
                <a:hlinkClick r:id="rId3"/>
              </a:rPr>
              <a:t>大腹皮</a:t>
            </a:r>
            <a:r>
              <a:rPr lang="zh-CN" altLang="en-US" sz="2400" dirty="0"/>
              <a:t>、白芷、紫苏、茯苓</a:t>
            </a:r>
            <a:r>
              <a:rPr lang="en-US" altLang="zh-CN" sz="2400" dirty="0"/>
              <a:t>(</a:t>
            </a:r>
            <a:r>
              <a:rPr lang="zh-CN" altLang="en-US" sz="2400" dirty="0"/>
              <a:t>去皮</a:t>
            </a:r>
            <a:r>
              <a:rPr lang="en-US" altLang="zh-CN" sz="2400" dirty="0"/>
              <a:t>)</a:t>
            </a:r>
            <a:r>
              <a:rPr lang="zh-CN" altLang="en-US" sz="2400" dirty="0"/>
              <a:t>各</a:t>
            </a:r>
            <a:r>
              <a:rPr lang="en-US" altLang="zh-CN" sz="2400" dirty="0"/>
              <a:t>30g</a:t>
            </a:r>
            <a:r>
              <a:rPr lang="zh-CN" altLang="en-US" sz="2400" dirty="0"/>
              <a:t>，半夏曲、白术、陈皮</a:t>
            </a:r>
            <a:r>
              <a:rPr lang="en-US" altLang="zh-CN" sz="2400" dirty="0"/>
              <a:t>(</a:t>
            </a:r>
            <a:r>
              <a:rPr lang="zh-CN" altLang="en-US" sz="2400" dirty="0"/>
              <a:t>去白</a:t>
            </a:r>
            <a:r>
              <a:rPr lang="en-US" altLang="zh-CN" sz="2400" dirty="0"/>
              <a:t>)</a:t>
            </a:r>
            <a:r>
              <a:rPr lang="zh-CN" altLang="en-US" sz="2400" dirty="0"/>
              <a:t>、厚朴</a:t>
            </a:r>
            <a:r>
              <a:rPr lang="en-US" altLang="zh-CN" sz="2400" dirty="0"/>
              <a:t>(</a:t>
            </a:r>
            <a:r>
              <a:rPr lang="zh-CN" altLang="en-US" sz="2400" dirty="0"/>
              <a:t>去粗皮，姜汁炙</a:t>
            </a:r>
            <a:r>
              <a:rPr lang="en-US" altLang="zh-CN" sz="2400" dirty="0"/>
              <a:t>)</a:t>
            </a:r>
            <a:r>
              <a:rPr lang="zh-CN" altLang="en-US" sz="2400" dirty="0"/>
              <a:t>、苦桔梗各</a:t>
            </a:r>
            <a:r>
              <a:rPr lang="en-US" altLang="zh-CN" sz="2400" dirty="0"/>
              <a:t>60g</a:t>
            </a:r>
            <a:r>
              <a:rPr lang="zh-CN" altLang="en-US" sz="2400" dirty="0"/>
              <a:t>，</a:t>
            </a:r>
            <a:r>
              <a:rPr lang="zh-CN" altLang="en-US" sz="2400" dirty="0">
                <a:hlinkClick r:id="rId4"/>
              </a:rPr>
              <a:t>藿香</a:t>
            </a:r>
            <a:r>
              <a:rPr lang="en-US" altLang="zh-CN" sz="2400" dirty="0"/>
              <a:t>(</a:t>
            </a:r>
            <a:r>
              <a:rPr lang="zh-CN" altLang="en-US" sz="2400" dirty="0"/>
              <a:t>去土</a:t>
            </a:r>
            <a:r>
              <a:rPr lang="en-US" altLang="zh-CN" sz="2400" dirty="0"/>
              <a:t>)90g</a:t>
            </a:r>
            <a:r>
              <a:rPr lang="zh-CN" altLang="en-US" sz="2400" dirty="0"/>
              <a:t>，甘草</a:t>
            </a:r>
            <a:r>
              <a:rPr lang="en-US" altLang="zh-CN" sz="2400" dirty="0"/>
              <a:t>(</a:t>
            </a:r>
            <a:r>
              <a:rPr lang="zh-CN" altLang="en-US" sz="2400" dirty="0"/>
              <a:t>炙</a:t>
            </a:r>
            <a:r>
              <a:rPr lang="en-US" altLang="zh-CN" sz="2400" dirty="0"/>
              <a:t>)75g</a:t>
            </a:r>
            <a:r>
              <a:rPr lang="zh-CN" altLang="en-US" sz="2400" dirty="0"/>
              <a:t>。 	</a:t>
            </a:r>
          </a:p>
          <a:p>
            <a:pPr eaLnBrk="1" hangingPunct="1">
              <a:spcBef>
                <a:spcPct val="50000"/>
              </a:spcBef>
            </a:pP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500" fill="hold"/>
                                        <p:tgtEl>
                                          <p:spTgt spid="245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8">
                                            <p:txEl>
                                              <p:pRg st="1" end="1"/>
                                            </p:txEl>
                                          </p:spTgt>
                                        </p:tgtEl>
                                        <p:attrNameLst>
                                          <p:attrName>style.visibility</p:attrName>
                                        </p:attrNameLst>
                                      </p:cBhvr>
                                      <p:to>
                                        <p:strVal val="visible"/>
                                      </p:to>
                                    </p:set>
                                    <p:anim calcmode="lin" valueType="num">
                                      <p:cBhvr additive="base">
                                        <p:cTn id="13" dur="500" fill="hold"/>
                                        <p:tgtEl>
                                          <p:spTgt spid="2457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0" end="0"/>
                                            </p:txEl>
                                          </p:spTgt>
                                        </p:tgtEl>
                                        <p:attrNameLst>
                                          <p:attrName>style.visibility</p:attrName>
                                        </p:attrNameLst>
                                      </p:cBhvr>
                                      <p:to>
                                        <p:strVal val="visible"/>
                                      </p:to>
                                    </p:set>
                                    <p:anim calcmode="lin" valueType="num">
                                      <p:cBhvr additive="base">
                                        <p:cTn id="19"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80">
                                            <p:txEl>
                                              <p:pRg st="0" end="0"/>
                                            </p:txEl>
                                          </p:spTgt>
                                        </p:tgtEl>
                                        <p:attrNameLst>
                                          <p:attrName>style.visibility</p:attrName>
                                        </p:attrNameLst>
                                      </p:cBhvr>
                                      <p:to>
                                        <p:strVal val="visible"/>
                                      </p:to>
                                    </p:set>
                                    <p:anim calcmode="lin" valueType="num">
                                      <p:cBhvr additive="base">
                                        <p:cTn id="25" dur="5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8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81">
                                            <p:txEl>
                                              <p:pRg st="0" end="0"/>
                                            </p:txEl>
                                          </p:spTgt>
                                        </p:tgtEl>
                                        <p:attrNameLst>
                                          <p:attrName>style.visibility</p:attrName>
                                        </p:attrNameLst>
                                      </p:cBhvr>
                                      <p:to>
                                        <p:strVal val="visible"/>
                                      </p:to>
                                    </p:set>
                                    <p:anim calcmode="lin" valueType="num">
                                      <p:cBhvr additive="base">
                                        <p:cTn id="31" dur="500" fill="hold"/>
                                        <p:tgtEl>
                                          <p:spTgt spid="2458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8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582">
                                            <p:txEl>
                                              <p:pRg st="0" end="0"/>
                                            </p:txEl>
                                          </p:spTgt>
                                        </p:tgtEl>
                                        <p:attrNameLst>
                                          <p:attrName>style.visibility</p:attrName>
                                        </p:attrNameLst>
                                      </p:cBhvr>
                                      <p:to>
                                        <p:strVal val="visible"/>
                                      </p:to>
                                    </p:set>
                                    <p:anim calcmode="lin" valueType="num">
                                      <p:cBhvr additive="base">
                                        <p:cTn id="37" dur="500" fill="hold"/>
                                        <p:tgtEl>
                                          <p:spTgt spid="24582">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58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582">
                                            <p:txEl>
                                              <p:pRg st="1" end="1"/>
                                            </p:txEl>
                                          </p:spTgt>
                                        </p:tgtEl>
                                        <p:attrNameLst>
                                          <p:attrName>style.visibility</p:attrName>
                                        </p:attrNameLst>
                                      </p:cBhvr>
                                      <p:to>
                                        <p:strVal val="visible"/>
                                      </p:to>
                                    </p:set>
                                    <p:anim calcmode="lin" valueType="num">
                                      <p:cBhvr additive="base">
                                        <p:cTn id="43" dur="500" fill="hold"/>
                                        <p:tgtEl>
                                          <p:spTgt spid="24582">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458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583">
                                            <p:txEl>
                                              <p:pRg st="0" end="0"/>
                                            </p:txEl>
                                          </p:spTgt>
                                        </p:tgtEl>
                                        <p:attrNameLst>
                                          <p:attrName>style.visibility</p:attrName>
                                        </p:attrNameLst>
                                      </p:cBhvr>
                                      <p:to>
                                        <p:strVal val="visible"/>
                                      </p:to>
                                    </p:set>
                                    <p:anim calcmode="lin" valueType="num">
                                      <p:cBhvr additive="base">
                                        <p:cTn id="49" dur="500" fill="hold"/>
                                        <p:tgtEl>
                                          <p:spTgt spid="24583">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45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4584">
                                            <p:txEl>
                                              <p:pRg st="0" end="0"/>
                                            </p:txEl>
                                          </p:spTgt>
                                        </p:tgtEl>
                                        <p:attrNameLst>
                                          <p:attrName>style.visibility</p:attrName>
                                        </p:attrNameLst>
                                      </p:cBhvr>
                                      <p:to>
                                        <p:strVal val="visible"/>
                                      </p:to>
                                    </p:set>
                                    <p:anim calcmode="lin" valueType="num">
                                      <p:cBhvr additive="base">
                                        <p:cTn id="55" dur="500" fill="hold"/>
                                        <p:tgtEl>
                                          <p:spTgt spid="24584">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458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autoUpdateAnimBg="0"/>
      <p:bldP spid="24579" grpId="0" build="p" autoUpdateAnimBg="0"/>
      <p:bldP spid="24580" grpId="0" build="p" autoUpdateAnimBg="0"/>
      <p:bldP spid="24581" grpId="0" build="p" autoUpdateAnimBg="0"/>
      <p:bldP spid="24582" grpId="0" build="p" autoUpdateAnimBg="0"/>
      <p:bldP spid="24583" grpId="0" build="p" autoUpdateAnimBg="0"/>
      <p:bldP spid="24584"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9600" y="685800"/>
            <a:ext cx="4953000" cy="1189038"/>
          </a:xfrm>
          <a:prstGeom prst="rect">
            <a:avLst/>
          </a:prstGeom>
          <a:noFill/>
          <a:ln w="12700" cap="sq">
            <a:noFill/>
            <a:miter lim="800000"/>
            <a:headEnd type="none" w="sm" len="sm"/>
            <a:tailEnd type="none" w="sm" len="sm"/>
          </a:ln>
          <a:effectLst/>
        </p:spPr>
        <p:txBody>
          <a:bodyPr>
            <a:spAutoFit/>
          </a:bodyPr>
          <a:lstStyle/>
          <a:p>
            <a:r>
              <a:rPr lang="zh-CN" altLang="en-US" sz="3600" b="1" u="sng">
                <a:solidFill>
                  <a:schemeClr val="accent1"/>
                </a:solidFill>
              </a:rPr>
              <a:t>湿热中阻</a:t>
            </a:r>
            <a:r>
              <a:rPr lang="zh-CN" altLang="en-US" sz="2400"/>
              <a:t>	</a:t>
            </a:r>
          </a:p>
          <a:p>
            <a:pPr eaLnBrk="1" hangingPunct="1">
              <a:spcBef>
                <a:spcPct val="50000"/>
              </a:spcBef>
            </a:pPr>
            <a:endParaRPr lang="zh-CN" altLang="en-US" sz="2400"/>
          </a:p>
        </p:txBody>
      </p:sp>
      <p:sp>
        <p:nvSpPr>
          <p:cNvPr id="27651" name="Text Box 3"/>
          <p:cNvSpPr txBox="1">
            <a:spLocks noChangeArrowheads="1"/>
          </p:cNvSpPr>
          <p:nvPr/>
        </p:nvSpPr>
        <p:spPr bwMode="auto">
          <a:xfrm>
            <a:off x="457200" y="1752600"/>
            <a:ext cx="8991600" cy="2286000"/>
          </a:xfrm>
          <a:prstGeom prst="rect">
            <a:avLst/>
          </a:prstGeom>
          <a:noFill/>
          <a:ln w="12700" cap="sq">
            <a:noFill/>
            <a:miter lim="800000"/>
            <a:headEnd type="none" w="sm" len="sm"/>
            <a:tailEnd type="none" w="sm" len="sm"/>
          </a:ln>
          <a:effectLst/>
        </p:spPr>
        <p:txBody>
          <a:bodyPr>
            <a:spAutoFit/>
          </a:bodyPr>
          <a:lstStyle/>
          <a:p>
            <a:r>
              <a:rPr lang="zh-CN" altLang="en-US" i="1">
                <a:solidFill>
                  <a:srgbClr val="66CCFF"/>
                </a:solidFill>
              </a:rPr>
              <a:t>症状：</a:t>
            </a:r>
            <a:r>
              <a:rPr lang="zh-CN" altLang="en-US"/>
              <a:t>主证+脘痞闷似痛，身热口苦，渴不欲饮，   尿赤	</a:t>
            </a:r>
          </a:p>
          <a:p>
            <a:r>
              <a:rPr lang="zh-CN" altLang="en-US" i="1">
                <a:solidFill>
                  <a:srgbClr val="66CCFF"/>
                </a:solidFill>
              </a:rPr>
              <a:t>舌</a:t>
            </a:r>
            <a:r>
              <a:rPr lang="zh-CN" altLang="en-US"/>
              <a:t>红    苔	黄腻，</a:t>
            </a:r>
            <a:r>
              <a:rPr lang="zh-CN" altLang="en-US" i="1">
                <a:solidFill>
                  <a:srgbClr val="66CCFF"/>
                </a:solidFill>
              </a:rPr>
              <a:t>脉</a:t>
            </a:r>
            <a:r>
              <a:rPr lang="zh-CN" altLang="en-US"/>
              <a:t>	濡数	</a:t>
            </a:r>
          </a:p>
          <a:p>
            <a:pPr eaLnBrk="1" hangingPunct="1">
              <a:spcBef>
                <a:spcPct val="50000"/>
              </a:spcBef>
            </a:pPr>
            <a:endParaRPr lang="zh-CN" altLang="en-US"/>
          </a:p>
        </p:txBody>
      </p:sp>
      <p:sp>
        <p:nvSpPr>
          <p:cNvPr id="27652" name="Text Box 4"/>
          <p:cNvSpPr txBox="1">
            <a:spLocks noChangeArrowheads="1"/>
          </p:cNvSpPr>
          <p:nvPr/>
        </p:nvSpPr>
        <p:spPr bwMode="auto">
          <a:xfrm>
            <a:off x="1828800" y="3657600"/>
            <a:ext cx="6400800" cy="579438"/>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a:t>清热化湿</a:t>
            </a:r>
            <a:endParaRPr lang="zh-CN" altLang="en-US" sz="2400"/>
          </a:p>
        </p:txBody>
      </p:sp>
      <p:sp>
        <p:nvSpPr>
          <p:cNvPr id="27653" name="Text Box 5"/>
          <p:cNvSpPr txBox="1">
            <a:spLocks noChangeArrowheads="1"/>
          </p:cNvSpPr>
          <p:nvPr/>
        </p:nvSpPr>
        <p:spPr bwMode="auto">
          <a:xfrm>
            <a:off x="1905000" y="4724400"/>
            <a:ext cx="5791200" cy="1200329"/>
          </a:xfrm>
          <a:prstGeom prst="rect">
            <a:avLst/>
          </a:prstGeom>
          <a:noFill/>
          <a:ln w="12700" cap="sq">
            <a:noFill/>
            <a:miter lim="800000"/>
            <a:headEnd type="none" w="sm" len="sm"/>
            <a:tailEnd type="none" w="sm" len="sm"/>
          </a:ln>
          <a:effectLst/>
        </p:spPr>
        <p:txBody>
          <a:bodyPr>
            <a:spAutoFit/>
          </a:bodyPr>
          <a:lstStyle/>
          <a:p>
            <a:pPr>
              <a:spcBef>
                <a:spcPct val="50000"/>
              </a:spcBef>
            </a:pPr>
            <a:r>
              <a:rPr lang="zh-CN" altLang="en-US" dirty="0"/>
              <a:t>王氏连朴饮</a:t>
            </a:r>
            <a:r>
              <a:rPr lang="zh-CN" altLang="en-US" sz="2400" dirty="0"/>
              <a:t>厚朴二钱，川连姜汁炒、石菖蒲、制半夏各一钱，香豉炒、焦栀各三钱，芦根二两。王孟英</a:t>
            </a:r>
            <a:r>
              <a:rPr lang="en-US" altLang="zh-CN" sz="2400" dirty="0"/>
              <a:t>《</a:t>
            </a:r>
            <a:r>
              <a:rPr lang="zh-CN" altLang="en-US" sz="2400" dirty="0"/>
              <a:t>霍乱论</a:t>
            </a:r>
            <a:r>
              <a:rPr lang="en-US" altLang="zh-CN" sz="2400" dirty="0"/>
              <a:t>》</a:t>
            </a:r>
            <a:endParaRPr lang="zh-CN" altLang="en-US" sz="2400" dirty="0"/>
          </a:p>
        </p:txBody>
      </p:sp>
      <p:sp>
        <p:nvSpPr>
          <p:cNvPr id="27655" name="Text Box 7"/>
          <p:cNvSpPr txBox="1">
            <a:spLocks noChangeArrowheads="1"/>
          </p:cNvSpPr>
          <p:nvPr/>
        </p:nvSpPr>
        <p:spPr bwMode="auto">
          <a:xfrm>
            <a:off x="304800" y="3657600"/>
            <a:ext cx="1600200" cy="579438"/>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i="1">
                <a:solidFill>
                  <a:srgbClr val="66CCFF"/>
                </a:solidFill>
              </a:rPr>
              <a:t>治法：</a:t>
            </a:r>
            <a:endParaRPr lang="zh-CN" altLang="en-US"/>
          </a:p>
        </p:txBody>
      </p:sp>
      <p:sp>
        <p:nvSpPr>
          <p:cNvPr id="27656" name="Text Box 8"/>
          <p:cNvSpPr txBox="1">
            <a:spLocks noChangeArrowheads="1"/>
          </p:cNvSpPr>
          <p:nvPr/>
        </p:nvSpPr>
        <p:spPr bwMode="auto">
          <a:xfrm>
            <a:off x="304800" y="4724400"/>
            <a:ext cx="1524000" cy="579438"/>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i="1">
                <a:solidFill>
                  <a:srgbClr val="66CCFF"/>
                </a:solidFill>
              </a:rPr>
              <a:t>方药：</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 calcmode="lin" valueType="num">
                                      <p:cBhvr additive="base">
                                        <p:cTn id="13"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 calcmode="lin" valueType="num">
                                      <p:cBhvr additive="base">
                                        <p:cTn id="19"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5">
                                            <p:txEl>
                                              <p:pRg st="0" end="0"/>
                                            </p:txEl>
                                          </p:spTgt>
                                        </p:tgtEl>
                                        <p:attrNameLst>
                                          <p:attrName>style.visibility</p:attrName>
                                        </p:attrNameLst>
                                      </p:cBhvr>
                                      <p:to>
                                        <p:strVal val="visible"/>
                                      </p:to>
                                    </p:set>
                                    <p:anim calcmode="lin" valueType="num">
                                      <p:cBhvr additive="base">
                                        <p:cTn id="25" dur="500" fill="hold"/>
                                        <p:tgtEl>
                                          <p:spTgt spid="2765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52">
                                            <p:txEl>
                                              <p:pRg st="0" end="0"/>
                                            </p:txEl>
                                          </p:spTgt>
                                        </p:tgtEl>
                                        <p:attrNameLst>
                                          <p:attrName>style.visibility</p:attrName>
                                        </p:attrNameLst>
                                      </p:cBhvr>
                                      <p:to>
                                        <p:strVal val="visible"/>
                                      </p:to>
                                    </p:set>
                                    <p:anim calcmode="lin" valueType="num">
                                      <p:cBhvr additive="base">
                                        <p:cTn id="31" dur="500" fill="hold"/>
                                        <p:tgtEl>
                                          <p:spTgt spid="2765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56">
                                            <p:txEl>
                                              <p:pRg st="0" end="0"/>
                                            </p:txEl>
                                          </p:spTgt>
                                        </p:tgtEl>
                                        <p:attrNameLst>
                                          <p:attrName>style.visibility</p:attrName>
                                        </p:attrNameLst>
                                      </p:cBhvr>
                                      <p:to>
                                        <p:strVal val="visible"/>
                                      </p:to>
                                    </p:set>
                                    <p:anim calcmode="lin" valueType="num">
                                      <p:cBhvr additive="base">
                                        <p:cTn id="37" dur="500" fill="hold"/>
                                        <p:tgtEl>
                                          <p:spTgt spid="27656">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653">
                                            <p:txEl>
                                              <p:pRg st="0" end="0"/>
                                            </p:txEl>
                                          </p:spTgt>
                                        </p:tgtEl>
                                        <p:attrNameLst>
                                          <p:attrName>style.visibility</p:attrName>
                                        </p:attrNameLst>
                                      </p:cBhvr>
                                      <p:to>
                                        <p:strVal val="visible"/>
                                      </p:to>
                                    </p:set>
                                    <p:anim calcmode="lin" valueType="num">
                                      <p:cBhvr additive="base">
                                        <p:cTn id="43" dur="500" fill="hold"/>
                                        <p:tgtEl>
                                          <p:spTgt spid="2765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6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P spid="27651" grpId="0" build="p" autoUpdateAnimBg="0"/>
      <p:bldP spid="27652" grpId="0" build="p" autoUpdateAnimBg="0"/>
      <p:bldP spid="27653" grpId="0" build="p" autoUpdateAnimBg="0"/>
      <p:bldP spid="27655" grpId="0" build="p" autoUpdateAnimBg="0"/>
      <p:bldP spid="27656"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09600" y="533400"/>
            <a:ext cx="4800600" cy="6413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sz="3600" b="1" u="sng">
                <a:solidFill>
                  <a:schemeClr val="accent1"/>
                </a:solidFill>
              </a:rPr>
              <a:t>脾虚湿滞</a:t>
            </a:r>
          </a:p>
        </p:txBody>
      </p:sp>
      <p:sp>
        <p:nvSpPr>
          <p:cNvPr id="28676" name="Text Box 4"/>
          <p:cNvSpPr txBox="1">
            <a:spLocks noChangeArrowheads="1"/>
          </p:cNvSpPr>
          <p:nvPr/>
        </p:nvSpPr>
        <p:spPr bwMode="auto">
          <a:xfrm>
            <a:off x="1371600" y="1676400"/>
            <a:ext cx="7772400" cy="2482850"/>
          </a:xfrm>
          <a:prstGeom prst="rect">
            <a:avLst/>
          </a:prstGeom>
          <a:noFill/>
          <a:ln w="12700" cap="sq">
            <a:noFill/>
            <a:miter lim="800000"/>
            <a:headEnd type="none" w="sm" len="sm"/>
            <a:tailEnd type="none" w="sm" len="sm"/>
          </a:ln>
          <a:effectLst/>
        </p:spPr>
        <p:txBody>
          <a:bodyPr>
            <a:spAutoFit/>
          </a:bodyPr>
          <a:lstStyle/>
          <a:p>
            <a:pPr>
              <a:lnSpc>
                <a:spcPct val="110000"/>
              </a:lnSpc>
            </a:pPr>
            <a:r>
              <a:rPr lang="zh-CN" altLang="en-US"/>
              <a:t>主证+脘腹痞闷喜揉按，神疲乏力，口淡，便溏	</a:t>
            </a:r>
          </a:p>
          <a:p>
            <a:pPr>
              <a:lnSpc>
                <a:spcPct val="110000"/>
              </a:lnSpc>
            </a:pPr>
            <a:r>
              <a:rPr lang="zh-CN" altLang="en-US" i="1">
                <a:solidFill>
                  <a:srgbClr val="66CCFF"/>
                </a:solidFill>
              </a:rPr>
              <a:t>舌</a:t>
            </a:r>
            <a:r>
              <a:rPr lang="zh-CN" altLang="en-US"/>
              <a:t>淡齿印，</a:t>
            </a:r>
            <a:r>
              <a:rPr lang="zh-CN" altLang="en-US">
                <a:solidFill>
                  <a:srgbClr val="66CCFF"/>
                </a:solidFill>
              </a:rPr>
              <a:t>苔</a:t>
            </a:r>
            <a:r>
              <a:rPr lang="zh-CN" altLang="en-US"/>
              <a:t>	薄腻	</a:t>
            </a:r>
            <a:r>
              <a:rPr lang="zh-CN" altLang="en-US" i="1">
                <a:solidFill>
                  <a:srgbClr val="66CCFF"/>
                </a:solidFill>
              </a:rPr>
              <a:t>脉</a:t>
            </a:r>
            <a:r>
              <a:rPr lang="zh-CN" altLang="en-US"/>
              <a:t>濡缓	</a:t>
            </a:r>
          </a:p>
          <a:p>
            <a:pPr eaLnBrk="1" hangingPunct="1">
              <a:lnSpc>
                <a:spcPct val="110000"/>
              </a:lnSpc>
              <a:spcBef>
                <a:spcPct val="50000"/>
              </a:spcBef>
            </a:pPr>
            <a:endParaRPr lang="zh-CN" altLang="en-US"/>
          </a:p>
        </p:txBody>
      </p:sp>
      <p:sp>
        <p:nvSpPr>
          <p:cNvPr id="28677" name="Text Box 5"/>
          <p:cNvSpPr txBox="1">
            <a:spLocks noChangeArrowheads="1"/>
          </p:cNvSpPr>
          <p:nvPr/>
        </p:nvSpPr>
        <p:spPr bwMode="auto">
          <a:xfrm>
            <a:off x="1905000" y="3810000"/>
            <a:ext cx="6324600" cy="579438"/>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a:t>健脾化湿</a:t>
            </a:r>
            <a:endParaRPr lang="zh-CN" altLang="en-US" sz="2400"/>
          </a:p>
        </p:txBody>
      </p:sp>
      <p:sp>
        <p:nvSpPr>
          <p:cNvPr id="28678" name="Text Box 6"/>
          <p:cNvSpPr txBox="1">
            <a:spLocks noChangeArrowheads="1"/>
          </p:cNvSpPr>
          <p:nvPr/>
        </p:nvSpPr>
        <p:spPr bwMode="auto">
          <a:xfrm>
            <a:off x="1371600" y="4800600"/>
            <a:ext cx="5638800" cy="1892826"/>
          </a:xfrm>
          <a:prstGeom prst="rect">
            <a:avLst/>
          </a:prstGeom>
          <a:noFill/>
          <a:ln w="12700" cap="sq">
            <a:noFill/>
            <a:miter lim="800000"/>
            <a:headEnd type="none" w="sm" len="sm"/>
            <a:tailEnd type="none" w="sm" len="sm"/>
          </a:ln>
          <a:effectLst/>
        </p:spPr>
        <p:txBody>
          <a:bodyPr>
            <a:spAutoFit/>
          </a:bodyPr>
          <a:lstStyle/>
          <a:p>
            <a:r>
              <a:rPr lang="zh-CN" altLang="en-US" dirty="0"/>
              <a:t>香砂六君子汤人参</a:t>
            </a:r>
            <a:r>
              <a:rPr lang="en-US" altLang="zh-CN" dirty="0"/>
              <a:t>1</a:t>
            </a:r>
            <a:r>
              <a:rPr lang="zh-CN" altLang="en-US" dirty="0"/>
              <a:t>钱，白术</a:t>
            </a:r>
            <a:r>
              <a:rPr lang="en-US" altLang="zh-CN" dirty="0"/>
              <a:t>1</a:t>
            </a:r>
            <a:r>
              <a:rPr lang="zh-CN" altLang="en-US" dirty="0"/>
              <a:t>钱，茯苓</a:t>
            </a:r>
            <a:r>
              <a:rPr lang="en-US" altLang="zh-CN" dirty="0"/>
              <a:t>1</a:t>
            </a:r>
            <a:r>
              <a:rPr lang="zh-CN" altLang="en-US" dirty="0"/>
              <a:t>钱，半夏</a:t>
            </a:r>
            <a:r>
              <a:rPr lang="en-US" altLang="zh-CN" dirty="0"/>
              <a:t>1</a:t>
            </a:r>
            <a:r>
              <a:rPr lang="zh-CN" altLang="en-US" dirty="0"/>
              <a:t>钱，陈皮</a:t>
            </a:r>
            <a:r>
              <a:rPr lang="en-US" altLang="zh-CN" dirty="0"/>
              <a:t>1</a:t>
            </a:r>
            <a:r>
              <a:rPr lang="zh-CN" altLang="en-US" dirty="0"/>
              <a:t>钱，藿香</a:t>
            </a:r>
            <a:r>
              <a:rPr lang="en-US" altLang="zh-CN" dirty="0"/>
              <a:t>8</a:t>
            </a:r>
            <a:r>
              <a:rPr lang="zh-CN" altLang="en-US" dirty="0"/>
              <a:t>分，甘草（炒）</a:t>
            </a:r>
            <a:r>
              <a:rPr lang="en-US" altLang="zh-CN" dirty="0"/>
              <a:t>6</a:t>
            </a:r>
            <a:r>
              <a:rPr lang="zh-CN" altLang="en-US" dirty="0"/>
              <a:t>分，宿砂仁（炒）</a:t>
            </a:r>
            <a:r>
              <a:rPr lang="en-US" altLang="zh-CN" dirty="0"/>
              <a:t>8</a:t>
            </a:r>
            <a:r>
              <a:rPr lang="zh-CN" altLang="en-US" dirty="0"/>
              <a:t>分	，</a:t>
            </a:r>
            <a:endParaRPr lang="en-US" altLang="zh-CN" dirty="0"/>
          </a:p>
          <a:p>
            <a:r>
              <a:rPr lang="zh-CN" altLang="en-US" dirty="0"/>
              <a:t>参苓白术散白扁豆、白术、茯苓、甘草、桔梗、莲子、人参、砂仁、山药、薏苡仁。</a:t>
            </a:r>
          </a:p>
          <a:p>
            <a:pPr eaLnBrk="1" hangingPunct="1">
              <a:spcBef>
                <a:spcPct val="50000"/>
              </a:spcBef>
            </a:pPr>
            <a:endParaRPr lang="zh-CN" altLang="en-US" dirty="0"/>
          </a:p>
        </p:txBody>
      </p:sp>
      <p:sp>
        <p:nvSpPr>
          <p:cNvPr id="28679" name="Text Box 7"/>
          <p:cNvSpPr txBox="1">
            <a:spLocks noChangeArrowheads="1"/>
          </p:cNvSpPr>
          <p:nvPr/>
        </p:nvSpPr>
        <p:spPr bwMode="auto">
          <a:xfrm>
            <a:off x="0" y="2133600"/>
            <a:ext cx="1676400" cy="579438"/>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i="1">
                <a:solidFill>
                  <a:srgbClr val="66CCFF"/>
                </a:solidFill>
              </a:rPr>
              <a:t>症状：</a:t>
            </a:r>
            <a:endParaRPr lang="zh-CN" altLang="en-US"/>
          </a:p>
        </p:txBody>
      </p:sp>
      <p:sp>
        <p:nvSpPr>
          <p:cNvPr id="28680" name="Text Box 8"/>
          <p:cNvSpPr txBox="1">
            <a:spLocks noChangeArrowheads="1"/>
          </p:cNvSpPr>
          <p:nvPr/>
        </p:nvSpPr>
        <p:spPr bwMode="auto">
          <a:xfrm>
            <a:off x="0" y="3733800"/>
            <a:ext cx="1828800" cy="579438"/>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i="1">
                <a:solidFill>
                  <a:srgbClr val="66CCFF"/>
                </a:solidFill>
              </a:rPr>
              <a:t>治法：</a:t>
            </a:r>
            <a:endParaRPr lang="zh-CN" altLang="en-US"/>
          </a:p>
        </p:txBody>
      </p:sp>
      <p:sp>
        <p:nvSpPr>
          <p:cNvPr id="28681" name="Text Box 9"/>
          <p:cNvSpPr txBox="1">
            <a:spLocks noChangeArrowheads="1"/>
          </p:cNvSpPr>
          <p:nvPr/>
        </p:nvSpPr>
        <p:spPr bwMode="auto">
          <a:xfrm>
            <a:off x="0" y="4953000"/>
            <a:ext cx="1676400" cy="579438"/>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i="1">
                <a:solidFill>
                  <a:srgbClr val="66CCFF"/>
                </a:solidFill>
              </a:rPr>
              <a:t>方药：</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additive="base">
                                        <p:cTn id="7" dur="500" fill="hold"/>
                                        <p:tgtEl>
                                          <p:spTgt spid="2867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9">
                                            <p:txEl>
                                              <p:pRg st="0" end="0"/>
                                            </p:txEl>
                                          </p:spTgt>
                                        </p:tgtEl>
                                        <p:attrNameLst>
                                          <p:attrName>style.visibility</p:attrName>
                                        </p:attrNameLst>
                                      </p:cBhvr>
                                      <p:to>
                                        <p:strVal val="visible"/>
                                      </p:to>
                                    </p:set>
                                    <p:anim calcmode="lin" valueType="num">
                                      <p:cBhvr additive="base">
                                        <p:cTn id="13" dur="500" fill="hold"/>
                                        <p:tgtEl>
                                          <p:spTgt spid="286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6">
                                            <p:txEl>
                                              <p:pRg st="0" end="0"/>
                                            </p:txEl>
                                          </p:spTgt>
                                        </p:tgtEl>
                                        <p:attrNameLst>
                                          <p:attrName>style.visibility</p:attrName>
                                        </p:attrNameLst>
                                      </p:cBhvr>
                                      <p:to>
                                        <p:strVal val="visible"/>
                                      </p:to>
                                    </p:set>
                                    <p:anim calcmode="lin" valueType="num">
                                      <p:cBhvr additive="base">
                                        <p:cTn id="19" dur="500" fill="hold"/>
                                        <p:tgtEl>
                                          <p:spTgt spid="2867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76">
                                            <p:txEl>
                                              <p:pRg st="1" end="1"/>
                                            </p:txEl>
                                          </p:spTgt>
                                        </p:tgtEl>
                                        <p:attrNameLst>
                                          <p:attrName>style.visibility</p:attrName>
                                        </p:attrNameLst>
                                      </p:cBhvr>
                                      <p:to>
                                        <p:strVal val="visible"/>
                                      </p:to>
                                    </p:set>
                                    <p:anim calcmode="lin" valueType="num">
                                      <p:cBhvr additive="base">
                                        <p:cTn id="25" dur="500" fill="hold"/>
                                        <p:tgtEl>
                                          <p:spTgt spid="28676">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7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680">
                                            <p:txEl>
                                              <p:pRg st="0" end="0"/>
                                            </p:txEl>
                                          </p:spTgt>
                                        </p:tgtEl>
                                        <p:attrNameLst>
                                          <p:attrName>style.visibility</p:attrName>
                                        </p:attrNameLst>
                                      </p:cBhvr>
                                      <p:to>
                                        <p:strVal val="visible"/>
                                      </p:to>
                                    </p:set>
                                    <p:anim calcmode="lin" valueType="num">
                                      <p:cBhvr additive="base">
                                        <p:cTn id="31" dur="500" fill="hold"/>
                                        <p:tgtEl>
                                          <p:spTgt spid="2868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68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677">
                                            <p:txEl>
                                              <p:pRg st="0" end="0"/>
                                            </p:txEl>
                                          </p:spTgt>
                                        </p:tgtEl>
                                        <p:attrNameLst>
                                          <p:attrName>style.visibility</p:attrName>
                                        </p:attrNameLst>
                                      </p:cBhvr>
                                      <p:to>
                                        <p:strVal val="visible"/>
                                      </p:to>
                                    </p:set>
                                    <p:anim calcmode="lin" valueType="num">
                                      <p:cBhvr additive="base">
                                        <p:cTn id="37" dur="500" fill="hold"/>
                                        <p:tgtEl>
                                          <p:spTgt spid="28677">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6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681">
                                            <p:txEl>
                                              <p:pRg st="0" end="0"/>
                                            </p:txEl>
                                          </p:spTgt>
                                        </p:tgtEl>
                                        <p:attrNameLst>
                                          <p:attrName>style.visibility</p:attrName>
                                        </p:attrNameLst>
                                      </p:cBhvr>
                                      <p:to>
                                        <p:strVal val="visible"/>
                                      </p:to>
                                    </p:set>
                                    <p:anim calcmode="lin" valueType="num">
                                      <p:cBhvr additive="base">
                                        <p:cTn id="43" dur="500" fill="hold"/>
                                        <p:tgtEl>
                                          <p:spTgt spid="28681">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68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678">
                                            <p:txEl>
                                              <p:pRg st="0" end="0"/>
                                            </p:txEl>
                                          </p:spTgt>
                                        </p:tgtEl>
                                        <p:attrNameLst>
                                          <p:attrName>style.visibility</p:attrName>
                                        </p:attrNameLst>
                                      </p:cBhvr>
                                      <p:to>
                                        <p:strVal val="visible"/>
                                      </p:to>
                                    </p:set>
                                    <p:anim calcmode="lin" valueType="num">
                                      <p:cBhvr additive="base">
                                        <p:cTn id="49" dur="500" fill="hold"/>
                                        <p:tgtEl>
                                          <p:spTgt spid="28678">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6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678">
                                            <p:txEl>
                                              <p:pRg st="1" end="1"/>
                                            </p:txEl>
                                          </p:spTgt>
                                        </p:tgtEl>
                                        <p:attrNameLst>
                                          <p:attrName>style.visibility</p:attrName>
                                        </p:attrNameLst>
                                      </p:cBhvr>
                                      <p:to>
                                        <p:strVal val="visible"/>
                                      </p:to>
                                    </p:set>
                                    <p:anim calcmode="lin" valueType="num">
                                      <p:cBhvr additive="base">
                                        <p:cTn id="55" dur="500" fill="hold"/>
                                        <p:tgtEl>
                                          <p:spTgt spid="28678">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867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P spid="28676" grpId="0" build="p" autoUpdateAnimBg="0"/>
      <p:bldP spid="28677" grpId="0" build="p" autoUpdateAnimBg="0"/>
      <p:bldP spid="28678" grpId="0" build="p" autoUpdateAnimBg="0"/>
      <p:bldP spid="28679" grpId="0" build="p" autoUpdateAnimBg="0"/>
      <p:bldP spid="28680" grpId="0" build="p" autoUpdateAnimBg="0"/>
      <p:bldP spid="2868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81000" y="1905000"/>
            <a:ext cx="7924800" cy="2043113"/>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a:t>祛湿药用时过久量重      湿未去而阴先耗</a:t>
            </a:r>
          </a:p>
          <a:p>
            <a:pPr eaLnBrk="1" hangingPunct="1">
              <a:spcBef>
                <a:spcPct val="50000"/>
              </a:spcBef>
            </a:pPr>
            <a:r>
              <a:rPr lang="zh-CN" altLang="en-US"/>
              <a:t>素体阴虚</a:t>
            </a:r>
          </a:p>
          <a:p>
            <a:pPr eaLnBrk="1" hangingPunct="1">
              <a:spcBef>
                <a:spcPct val="50000"/>
              </a:spcBef>
            </a:pPr>
            <a:r>
              <a:rPr lang="zh-CN" altLang="en-US"/>
              <a:t>湿从热化，伤及胃阴</a:t>
            </a:r>
          </a:p>
        </p:txBody>
      </p:sp>
      <p:sp>
        <p:nvSpPr>
          <p:cNvPr id="31747" name="Text Box 3"/>
          <p:cNvSpPr txBox="1">
            <a:spLocks noChangeArrowheads="1"/>
          </p:cNvSpPr>
          <p:nvPr/>
        </p:nvSpPr>
        <p:spPr bwMode="auto">
          <a:xfrm>
            <a:off x="228600" y="3962400"/>
            <a:ext cx="8458200" cy="106680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a:t>合用甘淡生津，甘寒增液之品----</a:t>
            </a:r>
            <a:r>
              <a:rPr lang="zh-CN" altLang="en-US" b="1" i="1">
                <a:solidFill>
                  <a:srgbClr val="FF66CC"/>
                </a:solidFill>
              </a:rPr>
              <a:t>生津养阴而不助湿：</a:t>
            </a:r>
          </a:p>
        </p:txBody>
      </p:sp>
      <p:sp>
        <p:nvSpPr>
          <p:cNvPr id="31748" name="Text Box 4"/>
          <p:cNvSpPr txBox="1">
            <a:spLocks noChangeArrowheads="1"/>
          </p:cNvSpPr>
          <p:nvPr/>
        </p:nvSpPr>
        <p:spPr bwMode="auto">
          <a:xfrm>
            <a:off x="1981200" y="4572000"/>
            <a:ext cx="7162800" cy="579438"/>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a:t>沙参、石斛、芦根、生地、梨汁</a:t>
            </a:r>
          </a:p>
        </p:txBody>
      </p:sp>
      <p:sp>
        <p:nvSpPr>
          <p:cNvPr id="31749" name="Text Box 5"/>
          <p:cNvSpPr txBox="1">
            <a:spLocks noChangeArrowheads="1"/>
          </p:cNvSpPr>
          <p:nvPr/>
        </p:nvSpPr>
        <p:spPr bwMode="auto">
          <a:xfrm>
            <a:off x="228600" y="5486400"/>
            <a:ext cx="7543800" cy="579438"/>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zh-CN" altLang="en-US" b="1" i="1">
                <a:solidFill>
                  <a:srgbClr val="FF66CC"/>
                </a:solidFill>
              </a:rPr>
              <a:t>清热化湿而不伤阴：</a:t>
            </a:r>
            <a:r>
              <a:rPr lang="zh-CN" altLang="en-US"/>
              <a:t>荷叶、滑石、苡仁</a:t>
            </a:r>
          </a:p>
        </p:txBody>
      </p:sp>
      <p:sp>
        <p:nvSpPr>
          <p:cNvPr id="31750" name="AutoShape 6"/>
          <p:cNvSpPr>
            <a:spLocks/>
          </p:cNvSpPr>
          <p:nvPr/>
        </p:nvSpPr>
        <p:spPr bwMode="auto">
          <a:xfrm>
            <a:off x="8077200" y="2057400"/>
            <a:ext cx="381000" cy="1676400"/>
          </a:xfrm>
          <a:prstGeom prst="rightBrace">
            <a:avLst>
              <a:gd name="adj1" fmla="val 36667"/>
              <a:gd name="adj2" fmla="val 50000"/>
            </a:avLst>
          </a:prstGeom>
          <a:noFill/>
          <a:ln w="12700" cap="sq">
            <a:solidFill>
              <a:schemeClr val="tx1"/>
            </a:solidFill>
            <a:round/>
            <a:headEnd type="none" w="sm" len="sm"/>
            <a:tailEnd type="none" w="sm" len="sm"/>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6">
                                            <p:txEl>
                                              <p:pRg st="1" end="1"/>
                                            </p:txEl>
                                          </p:spTgt>
                                        </p:tgtEl>
                                        <p:attrNameLst>
                                          <p:attrName>style.visibility</p:attrName>
                                        </p:attrNameLst>
                                      </p:cBhvr>
                                      <p:to>
                                        <p:strVal val="visible"/>
                                      </p:to>
                                    </p:set>
                                    <p:anim calcmode="lin" valueType="num">
                                      <p:cBhvr additive="base">
                                        <p:cTn id="13" dur="500" fill="hold"/>
                                        <p:tgtEl>
                                          <p:spTgt spid="3174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6">
                                            <p:txEl>
                                              <p:pRg st="2" end="2"/>
                                            </p:txEl>
                                          </p:spTgt>
                                        </p:tgtEl>
                                        <p:attrNameLst>
                                          <p:attrName>style.visibility</p:attrName>
                                        </p:attrNameLst>
                                      </p:cBhvr>
                                      <p:to>
                                        <p:strVal val="visible"/>
                                      </p:to>
                                    </p:set>
                                    <p:anim calcmode="lin" valueType="num">
                                      <p:cBhvr additive="base">
                                        <p:cTn id="19" dur="500" fill="hold"/>
                                        <p:tgtEl>
                                          <p:spTgt spid="3174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0" end="0"/>
                                            </p:txEl>
                                          </p:spTgt>
                                        </p:tgtEl>
                                        <p:attrNameLst>
                                          <p:attrName>style.visibility</p:attrName>
                                        </p:attrNameLst>
                                      </p:cBhvr>
                                      <p:to>
                                        <p:strVal val="visible"/>
                                      </p:to>
                                    </p:set>
                                    <p:anim calcmode="lin" valueType="num">
                                      <p:cBhvr additive="base">
                                        <p:cTn id="25"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48">
                                            <p:txEl>
                                              <p:pRg st="0" end="0"/>
                                            </p:txEl>
                                          </p:spTgt>
                                        </p:tgtEl>
                                        <p:attrNameLst>
                                          <p:attrName>style.visibility</p:attrName>
                                        </p:attrNameLst>
                                      </p:cBhvr>
                                      <p:to>
                                        <p:strVal val="visible"/>
                                      </p:to>
                                    </p:set>
                                    <p:anim calcmode="lin" valueType="num">
                                      <p:cBhvr additive="base">
                                        <p:cTn id="31" dur="500" fill="hold"/>
                                        <p:tgtEl>
                                          <p:spTgt spid="3174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749">
                                            <p:txEl>
                                              <p:pRg st="0" end="0"/>
                                            </p:txEl>
                                          </p:spTgt>
                                        </p:tgtEl>
                                        <p:attrNameLst>
                                          <p:attrName>style.visibility</p:attrName>
                                        </p:attrNameLst>
                                      </p:cBhvr>
                                      <p:to>
                                        <p:strVal val="visible"/>
                                      </p:to>
                                    </p:set>
                                    <p:anim calcmode="lin" valueType="num">
                                      <p:cBhvr additive="base">
                                        <p:cTn id="37" dur="500" fill="hold"/>
                                        <p:tgtEl>
                                          <p:spTgt spid="31749">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74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P spid="31747" grpId="0" build="p" autoUpdateAnimBg="0"/>
      <p:bldP spid="31748" grpId="0" build="p" autoUpdateAnimBg="0"/>
      <p:bldP spid="3174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57200" y="1676400"/>
            <a:ext cx="8001000" cy="3798888"/>
          </a:xfrm>
          <a:prstGeom prst="rect">
            <a:avLst/>
          </a:prstGeom>
          <a:noFill/>
          <a:ln w="12700" cap="sq">
            <a:noFill/>
            <a:miter lim="800000"/>
            <a:headEnd type="none" w="sm" len="sm"/>
            <a:tailEnd type="none" w="sm" len="sm"/>
          </a:ln>
          <a:effectLst/>
        </p:spPr>
        <p:txBody>
          <a:bodyPr>
            <a:spAutoFit/>
          </a:bodyPr>
          <a:lstStyle/>
          <a:p>
            <a:pPr lvl="2" algn="just">
              <a:lnSpc>
                <a:spcPct val="110000"/>
              </a:lnSpc>
            </a:pPr>
            <a:r>
              <a:rPr lang="zh-CN" altLang="en-US" i="1">
                <a:solidFill>
                  <a:srgbClr val="66FF99"/>
                </a:solidFill>
              </a:rPr>
              <a:t>1、湿阻蒸热，头痛脘闷：</a:t>
            </a:r>
          </a:p>
          <a:p>
            <a:pPr algn="just">
              <a:lnSpc>
                <a:spcPct val="110000"/>
              </a:lnSpc>
            </a:pPr>
            <a:r>
              <a:rPr lang="zh-CN" altLang="en-US"/>
              <a:t>  藿香、杏仁、茯苓皮、厚朴、木防己。</a:t>
            </a:r>
          </a:p>
          <a:p>
            <a:pPr lvl="2" algn="just">
              <a:lnSpc>
                <a:spcPct val="110000"/>
              </a:lnSpc>
            </a:pPr>
            <a:r>
              <a:rPr lang="zh-CN" altLang="en-US" i="1">
                <a:solidFill>
                  <a:srgbClr val="66FF99"/>
                </a:solidFill>
              </a:rPr>
              <a:t>2、湿阻泄泻</a:t>
            </a:r>
            <a:endParaRPr lang="zh-CN" altLang="en-US"/>
          </a:p>
          <a:p>
            <a:pPr algn="just">
              <a:lnSpc>
                <a:spcPct val="110000"/>
              </a:lnSpc>
            </a:pPr>
            <a:r>
              <a:rPr lang="zh-CN" altLang="en-US"/>
              <a:t>  藿香梗、茯苓皮、大腹皮、麦芽、厚朴、陈皮。</a:t>
            </a:r>
          </a:p>
          <a:p>
            <a:pPr lvl="2" algn="just">
              <a:lnSpc>
                <a:spcPct val="110000"/>
              </a:lnSpc>
            </a:pPr>
            <a:r>
              <a:rPr lang="zh-CN" altLang="en-US" i="1">
                <a:solidFill>
                  <a:srgbClr val="66FF99"/>
                </a:solidFill>
              </a:rPr>
              <a:t>3、湿阻身痛</a:t>
            </a:r>
            <a:endParaRPr lang="zh-CN" altLang="en-US"/>
          </a:p>
          <a:p>
            <a:pPr algn="just"/>
            <a:r>
              <a:rPr lang="zh-CN" altLang="en-US"/>
              <a:t>  白术、桂枝、苡仁、茯苓、蚕砂、木防己</a:t>
            </a:r>
            <a:endParaRPr lang="zh-CN" altLang="en-US" sz="2400"/>
          </a:p>
        </p:txBody>
      </p:sp>
      <p:sp>
        <p:nvSpPr>
          <p:cNvPr id="36867" name="Text Box 3"/>
          <p:cNvSpPr txBox="1">
            <a:spLocks noChangeArrowheads="1"/>
          </p:cNvSpPr>
          <p:nvPr/>
        </p:nvSpPr>
        <p:spPr bwMode="auto">
          <a:xfrm>
            <a:off x="685800" y="381000"/>
            <a:ext cx="4038600" cy="1128713"/>
          </a:xfrm>
          <a:prstGeom prst="rect">
            <a:avLst/>
          </a:prstGeom>
          <a:noFill/>
          <a:ln w="12700" cap="sq">
            <a:noFill/>
            <a:miter lim="800000"/>
            <a:headEnd type="none" w="sm" len="sm"/>
            <a:tailEnd type="none" w="sm" len="sm"/>
          </a:ln>
          <a:effectLst/>
        </p:spPr>
        <p:txBody>
          <a:bodyPr>
            <a:spAutoFit/>
          </a:bodyPr>
          <a:lstStyle/>
          <a:p>
            <a:pPr algn="just"/>
            <a:r>
              <a:rPr lang="zh-CN" altLang="en-US" sz="3600"/>
              <a:t>《叶氏医案》</a:t>
            </a:r>
          </a:p>
          <a:p>
            <a:pPr eaLnBrk="1" hangingPunct="1">
              <a:spcBef>
                <a:spcPct val="50000"/>
              </a:spcBef>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ox(out)">
                                      <p:cBhvr>
                                        <p:cTn id="7" dur="500"/>
                                        <p:tgtEl>
                                          <p:spTgt spid="368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iterate type="wd">
                                    <p:tmPct val="100000"/>
                                  </p:iterate>
                                  <p:childTnLst>
                                    <p:set>
                                      <p:cBhvr>
                                        <p:cTn id="11" dur="1" fill="hold">
                                          <p:stCondLst>
                                            <p:cond delay="0"/>
                                          </p:stCondLst>
                                        </p:cTn>
                                        <p:tgtEl>
                                          <p:spTgt spid="36866">
                                            <p:txEl>
                                              <p:pRg st="0" end="0"/>
                                            </p:txEl>
                                          </p:spTgt>
                                        </p:tgtEl>
                                        <p:attrNameLst>
                                          <p:attrName>style.visibility</p:attrName>
                                        </p:attrNameLst>
                                      </p:cBhvr>
                                      <p:to>
                                        <p:strVal val="visible"/>
                                      </p:to>
                                    </p:set>
                                    <p:anim calcmode="lin" valueType="num">
                                      <p:cBhvr additive="base">
                                        <p:cTn id="12" dur="3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3686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iterate type="wd">
                                    <p:tmPct val="100000"/>
                                  </p:iterate>
                                  <p:childTnLst>
                                    <p:set>
                                      <p:cBhvr>
                                        <p:cTn id="17" dur="1" fill="hold">
                                          <p:stCondLst>
                                            <p:cond delay="0"/>
                                          </p:stCondLst>
                                        </p:cTn>
                                        <p:tgtEl>
                                          <p:spTgt spid="36866">
                                            <p:txEl>
                                              <p:pRg st="1" end="1"/>
                                            </p:txEl>
                                          </p:spTgt>
                                        </p:tgtEl>
                                        <p:attrNameLst>
                                          <p:attrName>style.visibility</p:attrName>
                                        </p:attrNameLst>
                                      </p:cBhvr>
                                      <p:to>
                                        <p:strVal val="visible"/>
                                      </p:to>
                                    </p:set>
                                    <p:anim calcmode="lin" valueType="num">
                                      <p:cBhvr additive="base">
                                        <p:cTn id="18" dur="3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additive="base">
                                        <p:cTn id="19" dur="300" fill="hold"/>
                                        <p:tgtEl>
                                          <p:spTgt spid="36866">
                                            <p:txEl>
                                              <p:pRg st="1" end="1"/>
                                            </p:txEl>
                                          </p:spTgt>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iterate type="wd">
                                    <p:tmPct val="100000"/>
                                  </p:iterate>
                                  <p:childTnLst>
                                    <p:set>
                                      <p:cBhvr>
                                        <p:cTn id="21" dur="1" fill="hold">
                                          <p:stCondLst>
                                            <p:cond delay="0"/>
                                          </p:stCondLst>
                                        </p:cTn>
                                        <p:tgtEl>
                                          <p:spTgt spid="36866">
                                            <p:txEl>
                                              <p:pRg st="2" end="2"/>
                                            </p:txEl>
                                          </p:spTgt>
                                        </p:tgtEl>
                                        <p:attrNameLst>
                                          <p:attrName>style.visibility</p:attrName>
                                        </p:attrNameLst>
                                      </p:cBhvr>
                                      <p:to>
                                        <p:strVal val="visible"/>
                                      </p:to>
                                    </p:set>
                                    <p:anim calcmode="lin" valueType="num">
                                      <p:cBhvr additive="base">
                                        <p:cTn id="22" dur="3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additive="base">
                                        <p:cTn id="23" dur="300" fill="hold"/>
                                        <p:tgtEl>
                                          <p:spTgt spid="3686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iterate type="wd">
                                    <p:tmPct val="100000"/>
                                  </p:iterate>
                                  <p:childTnLst>
                                    <p:set>
                                      <p:cBhvr>
                                        <p:cTn id="27" dur="1" fill="hold">
                                          <p:stCondLst>
                                            <p:cond delay="0"/>
                                          </p:stCondLst>
                                        </p:cTn>
                                        <p:tgtEl>
                                          <p:spTgt spid="36866">
                                            <p:txEl>
                                              <p:pRg st="3" end="3"/>
                                            </p:txEl>
                                          </p:spTgt>
                                        </p:tgtEl>
                                        <p:attrNameLst>
                                          <p:attrName>style.visibility</p:attrName>
                                        </p:attrNameLst>
                                      </p:cBhvr>
                                      <p:to>
                                        <p:strVal val="visible"/>
                                      </p:to>
                                    </p:set>
                                    <p:anim calcmode="lin" valueType="num">
                                      <p:cBhvr additive="base">
                                        <p:cTn id="28" dur="3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additive="base">
                                        <p:cTn id="29" dur="300" fill="hold"/>
                                        <p:tgtEl>
                                          <p:spTgt spid="36866">
                                            <p:txEl>
                                              <p:pRg st="3" end="3"/>
                                            </p:txEl>
                                          </p:spTgt>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iterate type="wd">
                                    <p:tmPct val="100000"/>
                                  </p:iterate>
                                  <p:childTnLst>
                                    <p:set>
                                      <p:cBhvr>
                                        <p:cTn id="31" dur="1" fill="hold">
                                          <p:stCondLst>
                                            <p:cond delay="0"/>
                                          </p:stCondLst>
                                        </p:cTn>
                                        <p:tgtEl>
                                          <p:spTgt spid="36866">
                                            <p:txEl>
                                              <p:pRg st="4" end="4"/>
                                            </p:txEl>
                                          </p:spTgt>
                                        </p:tgtEl>
                                        <p:attrNameLst>
                                          <p:attrName>style.visibility</p:attrName>
                                        </p:attrNameLst>
                                      </p:cBhvr>
                                      <p:to>
                                        <p:strVal val="visible"/>
                                      </p:to>
                                    </p:set>
                                    <p:anim calcmode="lin" valueType="num">
                                      <p:cBhvr additive="base">
                                        <p:cTn id="32" dur="3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additive="base">
                                        <p:cTn id="33" dur="300" fill="hold"/>
                                        <p:tgtEl>
                                          <p:spTgt spid="3686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iterate type="wd">
                                    <p:tmPct val="100000"/>
                                  </p:iterate>
                                  <p:childTnLst>
                                    <p:set>
                                      <p:cBhvr>
                                        <p:cTn id="37" dur="1" fill="hold">
                                          <p:stCondLst>
                                            <p:cond delay="0"/>
                                          </p:stCondLst>
                                        </p:cTn>
                                        <p:tgtEl>
                                          <p:spTgt spid="36866">
                                            <p:txEl>
                                              <p:pRg st="5" end="5"/>
                                            </p:txEl>
                                          </p:spTgt>
                                        </p:tgtEl>
                                        <p:attrNameLst>
                                          <p:attrName>style.visibility</p:attrName>
                                        </p:attrNameLst>
                                      </p:cBhvr>
                                      <p:to>
                                        <p:strVal val="visible"/>
                                      </p:to>
                                    </p:set>
                                    <p:anim calcmode="lin" valueType="num">
                                      <p:cBhvr additive="base">
                                        <p:cTn id="38" dur="300" fill="hold"/>
                                        <p:tgtEl>
                                          <p:spTgt spid="36866">
                                            <p:txEl>
                                              <p:pRg st="5" end="5"/>
                                            </p:txEl>
                                          </p:spTgt>
                                        </p:tgtEl>
                                        <p:attrNameLst>
                                          <p:attrName>ppt_x</p:attrName>
                                        </p:attrNameLst>
                                      </p:cBhvr>
                                      <p:tavLst>
                                        <p:tav tm="0">
                                          <p:val>
                                            <p:strVal val="#ppt_x"/>
                                          </p:val>
                                        </p:tav>
                                        <p:tav tm="100000">
                                          <p:val>
                                            <p:strVal val="#ppt_x"/>
                                          </p:val>
                                        </p:tav>
                                      </p:tavLst>
                                    </p:anim>
                                    <p:anim calcmode="lin" valueType="num">
                                      <p:cBhvr additive="base">
                                        <p:cTn id="39" dur="300" fill="hold"/>
                                        <p:tgtEl>
                                          <p:spTgt spid="36866">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P spid="3686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zh-CN" altLang="en-US"/>
              <a:t>预后</a:t>
            </a:r>
          </a:p>
        </p:txBody>
      </p:sp>
      <p:sp>
        <p:nvSpPr>
          <p:cNvPr id="37891" name="Rectangle 3"/>
          <p:cNvSpPr>
            <a:spLocks noGrp="1" noChangeArrowheads="1"/>
          </p:cNvSpPr>
          <p:nvPr>
            <p:ph type="body" idx="1"/>
          </p:nvPr>
        </p:nvSpPr>
        <p:spPr>
          <a:xfrm>
            <a:off x="685800" y="1905000"/>
            <a:ext cx="7772400" cy="1828800"/>
          </a:xfrm>
        </p:spPr>
        <p:txBody>
          <a:bodyPr/>
          <a:lstStyle/>
          <a:p>
            <a:r>
              <a:rPr lang="zh-CN" altLang="en-US" sz="3600"/>
              <a:t>本病一般传变很少，变证不多，病情较轻，预后较好。</a:t>
            </a:r>
          </a:p>
        </p:txBody>
      </p:sp>
      <p:graphicFrame>
        <p:nvGraphicFramePr>
          <p:cNvPr id="37892" name="Object 4"/>
          <p:cNvGraphicFramePr>
            <a:graphicFrameLocks noChangeAspect="1"/>
          </p:cNvGraphicFramePr>
          <p:nvPr/>
        </p:nvGraphicFramePr>
        <p:xfrm>
          <a:off x="5410200" y="3581400"/>
          <a:ext cx="2286000" cy="1905000"/>
        </p:xfrm>
        <a:graphic>
          <a:graphicData uri="http://schemas.openxmlformats.org/presentationml/2006/ole">
            <mc:AlternateContent xmlns:mc="http://schemas.openxmlformats.org/markup-compatibility/2006">
              <mc:Choice xmlns:v="urn:schemas-microsoft-com:vml" Requires="v">
                <p:oleObj spid="_x0000_s3074" name="剪辑" r:id="rId3" imgW="766080" imgH="757800" progId="">
                  <p:embed/>
                </p:oleObj>
              </mc:Choice>
              <mc:Fallback>
                <p:oleObj name="剪辑" r:id="rId3" imgW="766080" imgH="7578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581400"/>
                        <a:ext cx="2286000"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additive="base">
                                        <p:cTn id="7" dur="500" fill="hold"/>
                                        <p:tgtEl>
                                          <p:spTgt spid="3789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7892"/>
                                        </p:tgtEl>
                                        <p:attrNameLst>
                                          <p:attrName>style.visibility</p:attrName>
                                        </p:attrNameLst>
                                      </p:cBhvr>
                                      <p:to>
                                        <p:strVal val="visible"/>
                                      </p:to>
                                    </p:set>
                                    <p:anim calcmode="lin" valueType="num">
                                      <p:cBhvr additive="base">
                                        <p:cTn id="13" dur="500" fill="hold"/>
                                        <p:tgtEl>
                                          <p:spTgt spid="37892"/>
                                        </p:tgtEl>
                                        <p:attrNameLst>
                                          <p:attrName>ppt_x</p:attrName>
                                        </p:attrNameLst>
                                      </p:cBhvr>
                                      <p:tavLst>
                                        <p:tav tm="0">
                                          <p:val>
                                            <p:strVal val="0-#ppt_w/2"/>
                                          </p:val>
                                        </p:tav>
                                        <p:tav tm="100000">
                                          <p:val>
                                            <p:strVal val="#ppt_x"/>
                                          </p:val>
                                        </p:tav>
                                      </p:tavLst>
                                    </p:anim>
                                    <p:anim calcmode="lin" valueType="num">
                                      <p:cBhvr additive="base">
                                        <p:cTn id="14" dur="500" fill="hold"/>
                                        <p:tgtEl>
                                          <p:spTgt spid="3789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37891">
                                            <p:txEl>
                                              <p:pRg st="0" end="0"/>
                                            </p:txEl>
                                          </p:spTgt>
                                        </p:tgtEl>
                                        <p:attrNameLst>
                                          <p:attrName>style.visibility</p:attrName>
                                        </p:attrNameLst>
                                      </p:cBhvr>
                                      <p:to>
                                        <p:strVal val="visible"/>
                                      </p:to>
                                    </p:set>
                                    <p:anim calcmode="lin" valueType="num">
                                      <p:cBhvr additive="base">
                                        <p:cTn id="19" dur="3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3789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p:bldP spid="3789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针灸治疗</a:t>
            </a:r>
          </a:p>
        </p:txBody>
      </p:sp>
      <p:sp>
        <p:nvSpPr>
          <p:cNvPr id="3" name="内容占位符 2"/>
          <p:cNvSpPr>
            <a:spLocks noGrp="1"/>
          </p:cNvSpPr>
          <p:nvPr>
            <p:ph idx="1"/>
          </p:nvPr>
        </p:nvSpPr>
        <p:spPr/>
        <p:txBody>
          <a:bodyPr>
            <a:normAutofit fontScale="92500" lnSpcReduction="10000"/>
          </a:bodyPr>
          <a:lstStyle/>
          <a:p>
            <a:r>
              <a:rPr lang="zh-CN" altLang="en-US" dirty="0"/>
              <a:t>祛除湿邪</a:t>
            </a:r>
            <a:endParaRPr lang="en-US" altLang="zh-CN" dirty="0"/>
          </a:p>
          <a:p>
            <a:r>
              <a:rPr lang="zh-CN" altLang="en-US" dirty="0">
                <a:solidFill>
                  <a:srgbClr val="FF0000"/>
                </a:solidFill>
              </a:rPr>
              <a:t>水分 水道 三焦俞 阴陵泉 肺俞列缺 合谷 外关 大椎</a:t>
            </a:r>
            <a:endParaRPr lang="en-US" altLang="zh-CN" dirty="0">
              <a:solidFill>
                <a:srgbClr val="FF0000"/>
              </a:solidFill>
            </a:endParaRPr>
          </a:p>
          <a:p>
            <a:r>
              <a:rPr lang="zh-CN" altLang="en-US" dirty="0"/>
              <a:t>健脾</a:t>
            </a:r>
            <a:r>
              <a:rPr lang="en-US" altLang="zh-CN" dirty="0"/>
              <a:t>   </a:t>
            </a:r>
            <a:r>
              <a:rPr lang="zh-CN" altLang="en-US" dirty="0">
                <a:solidFill>
                  <a:srgbClr val="FF0000"/>
                </a:solidFill>
              </a:rPr>
              <a:t>足三里</a:t>
            </a:r>
            <a:endParaRPr lang="en-US" altLang="zh-CN" dirty="0">
              <a:solidFill>
                <a:srgbClr val="FF0000"/>
              </a:solidFill>
            </a:endParaRPr>
          </a:p>
          <a:p>
            <a:r>
              <a:rPr lang="zh-CN" altLang="en-US" dirty="0"/>
              <a:t>祛除血淤</a:t>
            </a:r>
            <a:endParaRPr lang="en-US" altLang="zh-CN" dirty="0"/>
          </a:p>
          <a:p>
            <a:r>
              <a:rPr lang="zh-CN" altLang="en-US" dirty="0">
                <a:solidFill>
                  <a:srgbClr val="FF0000"/>
                </a:solidFill>
              </a:rPr>
              <a:t>血海 三阴交 肝俞 肾俞</a:t>
            </a:r>
            <a:endParaRPr lang="en-US" altLang="zh-CN" dirty="0">
              <a:solidFill>
                <a:srgbClr val="FF0000"/>
              </a:solidFill>
            </a:endParaRPr>
          </a:p>
          <a:p>
            <a:r>
              <a:rPr lang="zh-CN" altLang="en-US" dirty="0"/>
              <a:t>补气</a:t>
            </a:r>
            <a:endParaRPr lang="en-US" altLang="zh-CN" dirty="0"/>
          </a:p>
          <a:p>
            <a:r>
              <a:rPr lang="zh-CN" altLang="en-US" dirty="0">
                <a:solidFill>
                  <a:srgbClr val="FF0000"/>
                </a:solidFill>
              </a:rPr>
              <a:t>心俞 膻中 内关 气海</a:t>
            </a:r>
            <a:endParaRPr lang="en-US" altLang="zh-CN" dirty="0">
              <a:solidFill>
                <a:srgbClr val="FF0000"/>
              </a:solidFill>
            </a:endParaRPr>
          </a:p>
          <a:p>
            <a:r>
              <a:rPr lang="zh-CN" altLang="en-US" dirty="0"/>
              <a:t>补脾肾  </a:t>
            </a:r>
            <a:r>
              <a:rPr lang="zh-CN" altLang="en-US" dirty="0">
                <a:solidFill>
                  <a:srgbClr val="FF0000"/>
                </a:solidFill>
              </a:rPr>
              <a:t>脾俞 肾俞 命门 关元</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83568" y="1628800"/>
            <a:ext cx="8229600" cy="4525963"/>
          </a:xfrm>
        </p:spPr>
        <p:txBody>
          <a:bodyPr/>
          <a:lstStyle/>
          <a:p>
            <a:r>
              <a:rPr lang="zh-CN" altLang="en-US" dirty="0"/>
              <a:t>水分</a:t>
            </a:r>
          </a:p>
        </p:txBody>
      </p:sp>
      <p:pic>
        <p:nvPicPr>
          <p:cNvPr id="64514" name="Picture 2" descr="C:\Documents and Settings\Administrator\桌面\detail.jpg"/>
          <p:cNvPicPr>
            <a:picLocks noChangeAspect="1" noChangeArrowheads="1"/>
          </p:cNvPicPr>
          <p:nvPr/>
        </p:nvPicPr>
        <p:blipFill>
          <a:blip r:embed="rId2" cstate="print"/>
          <a:srcRect/>
          <a:stretch>
            <a:fillRect/>
          </a:stretch>
        </p:blipFill>
        <p:spPr bwMode="auto">
          <a:xfrm>
            <a:off x="0" y="2132856"/>
            <a:ext cx="2771849" cy="2808313"/>
          </a:xfrm>
          <a:prstGeom prst="rect">
            <a:avLst/>
          </a:prstGeom>
          <a:noFill/>
        </p:spPr>
      </p:pic>
      <p:pic>
        <p:nvPicPr>
          <p:cNvPr id="64515" name="Picture 3" descr="C:\Documents and Settings\Administrator\桌面\detail.jpg"/>
          <p:cNvPicPr>
            <a:picLocks noChangeAspect="1" noChangeArrowheads="1"/>
          </p:cNvPicPr>
          <p:nvPr/>
        </p:nvPicPr>
        <p:blipFill>
          <a:blip r:embed="rId3" cstate="print"/>
          <a:srcRect/>
          <a:stretch>
            <a:fillRect/>
          </a:stretch>
        </p:blipFill>
        <p:spPr bwMode="auto">
          <a:xfrm>
            <a:off x="2843808" y="1484784"/>
            <a:ext cx="2428875" cy="2590800"/>
          </a:xfrm>
          <a:prstGeom prst="rect">
            <a:avLst/>
          </a:prstGeom>
          <a:noFill/>
        </p:spPr>
      </p:pic>
      <p:pic>
        <p:nvPicPr>
          <p:cNvPr id="64516" name="Picture 4" descr="C:\Documents and Settings\Administrator\桌面\detail.jpg"/>
          <p:cNvPicPr>
            <a:picLocks noChangeAspect="1" noChangeArrowheads="1"/>
          </p:cNvPicPr>
          <p:nvPr/>
        </p:nvPicPr>
        <p:blipFill>
          <a:blip r:embed="rId4" cstate="print"/>
          <a:srcRect/>
          <a:stretch>
            <a:fillRect/>
          </a:stretch>
        </p:blipFill>
        <p:spPr bwMode="auto">
          <a:xfrm>
            <a:off x="5868144" y="1988840"/>
            <a:ext cx="2788370" cy="2649662"/>
          </a:xfrm>
          <a:prstGeom prst="rect">
            <a:avLst/>
          </a:prstGeom>
          <a:noFill/>
        </p:spPr>
      </p:pic>
      <p:sp>
        <p:nvSpPr>
          <p:cNvPr id="7" name="矩形 6"/>
          <p:cNvSpPr/>
          <p:nvPr/>
        </p:nvSpPr>
        <p:spPr>
          <a:xfrm>
            <a:off x="6084168" y="1556792"/>
            <a:ext cx="1008112" cy="369332"/>
          </a:xfrm>
          <a:prstGeom prst="rect">
            <a:avLst/>
          </a:prstGeom>
        </p:spPr>
        <p:txBody>
          <a:bodyPr wrap="square">
            <a:spAutoFit/>
          </a:bodyPr>
          <a:lstStyle/>
          <a:p>
            <a:r>
              <a:rPr lang="zh-CN" altLang="en-US" dirty="0"/>
              <a:t>三焦俞</a:t>
            </a:r>
          </a:p>
        </p:txBody>
      </p:sp>
      <p:pic>
        <p:nvPicPr>
          <p:cNvPr id="64517" name="Picture 5" descr="C:\Documents and Settings\Administrator\桌面\detail.jpg"/>
          <p:cNvPicPr>
            <a:picLocks noChangeAspect="1" noChangeArrowheads="1"/>
          </p:cNvPicPr>
          <p:nvPr/>
        </p:nvPicPr>
        <p:blipFill>
          <a:blip r:embed="rId5" cstate="print"/>
          <a:srcRect/>
          <a:stretch>
            <a:fillRect/>
          </a:stretch>
        </p:blipFill>
        <p:spPr bwMode="auto">
          <a:xfrm>
            <a:off x="467544" y="5085184"/>
            <a:ext cx="1596877" cy="1556793"/>
          </a:xfrm>
          <a:prstGeom prst="rect">
            <a:avLst/>
          </a:prstGeom>
          <a:noFill/>
        </p:spPr>
      </p:pic>
      <p:pic>
        <p:nvPicPr>
          <p:cNvPr id="64518" name="Picture 6" descr="C:\Documents and Settings\Administrator\桌面\detail.jpg"/>
          <p:cNvPicPr>
            <a:picLocks noChangeAspect="1" noChangeArrowheads="1"/>
          </p:cNvPicPr>
          <p:nvPr/>
        </p:nvPicPr>
        <p:blipFill>
          <a:blip r:embed="rId6" cstate="print"/>
          <a:srcRect/>
          <a:stretch>
            <a:fillRect/>
          </a:stretch>
        </p:blipFill>
        <p:spPr bwMode="auto">
          <a:xfrm>
            <a:off x="2843808" y="4305300"/>
            <a:ext cx="2880320" cy="2552700"/>
          </a:xfrm>
          <a:prstGeom prst="rect">
            <a:avLst/>
          </a:prstGeom>
          <a:noFill/>
        </p:spPr>
      </p:pic>
      <p:pic>
        <p:nvPicPr>
          <p:cNvPr id="64519" name="Picture 7" descr="C:\Documents and Settings\Administrator\桌面\detail.jpg"/>
          <p:cNvPicPr>
            <a:picLocks noChangeAspect="1" noChangeArrowheads="1"/>
          </p:cNvPicPr>
          <p:nvPr/>
        </p:nvPicPr>
        <p:blipFill>
          <a:blip r:embed="rId7" cstate="print"/>
          <a:srcRect/>
          <a:stretch>
            <a:fillRect/>
          </a:stretch>
        </p:blipFill>
        <p:spPr bwMode="auto">
          <a:xfrm>
            <a:off x="5580111" y="4797152"/>
            <a:ext cx="3563889" cy="193384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1484784"/>
            <a:ext cx="8892480" cy="4525963"/>
          </a:xfrm>
        </p:spPr>
        <p:txBody>
          <a:bodyPr/>
          <a:lstStyle/>
          <a:p>
            <a:endParaRPr lang="zh-CN" altLang="en-US" dirty="0"/>
          </a:p>
        </p:txBody>
      </p:sp>
      <p:pic>
        <p:nvPicPr>
          <p:cNvPr id="65538" name="Picture 2" descr="C:\Documents and Settings\Administrator\桌面\u=3122304962,2346409055&amp;fm=27&amp;gp=0.jpg"/>
          <p:cNvPicPr>
            <a:picLocks noChangeAspect="1" noChangeArrowheads="1"/>
          </p:cNvPicPr>
          <p:nvPr/>
        </p:nvPicPr>
        <p:blipFill>
          <a:blip r:embed="rId2" cstate="print"/>
          <a:srcRect/>
          <a:stretch>
            <a:fillRect/>
          </a:stretch>
        </p:blipFill>
        <p:spPr bwMode="auto">
          <a:xfrm>
            <a:off x="611560" y="1772816"/>
            <a:ext cx="3278956" cy="1773783"/>
          </a:xfrm>
          <a:prstGeom prst="rect">
            <a:avLst/>
          </a:prstGeom>
          <a:noFill/>
        </p:spPr>
      </p:pic>
      <p:pic>
        <p:nvPicPr>
          <p:cNvPr id="65539" name="Picture 3" descr="C:\Documents and Settings\Administrator\桌面\detail.jpg"/>
          <p:cNvPicPr>
            <a:picLocks noChangeAspect="1" noChangeArrowheads="1"/>
          </p:cNvPicPr>
          <p:nvPr/>
        </p:nvPicPr>
        <p:blipFill>
          <a:blip r:embed="rId3" cstate="print"/>
          <a:srcRect/>
          <a:stretch>
            <a:fillRect/>
          </a:stretch>
        </p:blipFill>
        <p:spPr bwMode="auto">
          <a:xfrm>
            <a:off x="3923928" y="1556792"/>
            <a:ext cx="2580258" cy="2127746"/>
          </a:xfrm>
          <a:prstGeom prst="rect">
            <a:avLst/>
          </a:prstGeom>
          <a:noFill/>
        </p:spPr>
      </p:pic>
      <p:pic>
        <p:nvPicPr>
          <p:cNvPr id="65540" name="Picture 4" descr="C:\Documents and Settings\Administrator\桌面\detail.jpg"/>
          <p:cNvPicPr>
            <a:picLocks noChangeAspect="1" noChangeArrowheads="1"/>
          </p:cNvPicPr>
          <p:nvPr/>
        </p:nvPicPr>
        <p:blipFill>
          <a:blip r:embed="rId4" cstate="print"/>
          <a:srcRect/>
          <a:stretch>
            <a:fillRect/>
          </a:stretch>
        </p:blipFill>
        <p:spPr bwMode="auto">
          <a:xfrm>
            <a:off x="467544" y="3861048"/>
            <a:ext cx="3754388" cy="2571006"/>
          </a:xfrm>
          <a:prstGeom prst="rect">
            <a:avLst/>
          </a:prstGeom>
          <a:noFill/>
        </p:spPr>
      </p:pic>
      <p:pic>
        <p:nvPicPr>
          <p:cNvPr id="65541" name="Picture 5" descr="C:\Documents and Settings\Administrator\桌面\u=727949016,1957691649&amp;fm=27&amp;gp=0.jpg"/>
          <p:cNvPicPr>
            <a:picLocks noChangeAspect="1" noChangeArrowheads="1"/>
          </p:cNvPicPr>
          <p:nvPr/>
        </p:nvPicPr>
        <p:blipFill>
          <a:blip r:embed="rId5" cstate="print"/>
          <a:srcRect/>
          <a:stretch>
            <a:fillRect/>
          </a:stretch>
        </p:blipFill>
        <p:spPr bwMode="auto">
          <a:xfrm>
            <a:off x="4572000" y="4149080"/>
            <a:ext cx="2520280" cy="2065412"/>
          </a:xfrm>
          <a:prstGeom prst="rect">
            <a:avLst/>
          </a:prstGeom>
          <a:noFill/>
        </p:spPr>
      </p:pic>
      <p:pic>
        <p:nvPicPr>
          <p:cNvPr id="65542" name="Picture 6" descr="C:\Documents and Settings\Administrator\桌面\detail.jpg"/>
          <p:cNvPicPr>
            <a:picLocks noChangeAspect="1" noChangeArrowheads="1"/>
          </p:cNvPicPr>
          <p:nvPr/>
        </p:nvPicPr>
        <p:blipFill>
          <a:blip r:embed="rId6" cstate="print"/>
          <a:srcRect/>
          <a:stretch>
            <a:fillRect/>
          </a:stretch>
        </p:blipFill>
        <p:spPr bwMode="auto">
          <a:xfrm>
            <a:off x="6804248" y="1484784"/>
            <a:ext cx="2152650" cy="26193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みぞおち（心窩部</a:t>
            </a:r>
            <a:r>
              <a:rPr lang="en-US" altLang="ja-JP" b="1" dirty="0"/>
              <a:t>(</a:t>
            </a:r>
            <a:r>
              <a:rPr lang="ja-JP" altLang="en-US" b="1" dirty="0"/>
              <a:t>しんかぶ</a:t>
            </a:r>
            <a:r>
              <a:rPr lang="en-US" altLang="ja-JP" b="1" dirty="0"/>
              <a:t>)</a:t>
            </a:r>
            <a:r>
              <a:rPr lang="ja-JP" altLang="en-US" b="1" dirty="0"/>
              <a:t>）の痛み</a:t>
            </a:r>
            <a:br>
              <a:rPr lang="ja-JP" altLang="en-US" b="1" dirty="0"/>
            </a:br>
            <a:endParaRPr lang="zh-CN" altLang="en-US" dirty="0"/>
          </a:p>
        </p:txBody>
      </p:sp>
      <p:sp>
        <p:nvSpPr>
          <p:cNvPr id="3" name="内容占位符 2"/>
          <p:cNvSpPr>
            <a:spLocks noGrp="1"/>
          </p:cNvSpPr>
          <p:nvPr>
            <p:ph idx="1"/>
          </p:nvPr>
        </p:nvSpPr>
        <p:spPr/>
        <p:txBody>
          <a:bodyPr>
            <a:normAutofit fontScale="77500" lnSpcReduction="20000"/>
          </a:bodyPr>
          <a:lstStyle/>
          <a:p>
            <a:r>
              <a:rPr lang="ja-JP" altLang="en-US" dirty="0"/>
              <a:t>みぞおちの付近には、胃、十二指腸、胆のう、すい臓など、痛みが起こりやすい臓器が集まっています。心臓の病気が原因ではなく、みぞおちのあたりの痛みが急激に強くなるような場合には、胃の病気よりも、むしろ胆石症、急性すい炎（暴飲・暴食などで突然起こるすい臓の激しい炎症）などが起こっている可能性があります。また、数時間から数日かけて、痛みが徐々に強くなるような場合には、</a:t>
            </a:r>
            <a:r>
              <a:rPr lang="ja-JP" altLang="en-US" u="sng" dirty="0">
                <a:hlinkClick r:id="rId2"/>
              </a:rPr>
              <a:t>胃潰瘍や十二指腸潰瘍</a:t>
            </a:r>
            <a:r>
              <a:rPr lang="ja-JP" altLang="en-US" dirty="0"/>
              <a:t>、急性胃炎（暴飲暴食、解熱鎮痛薬などによる胃の炎症）などが起こっている可能性があります。</a:t>
            </a:r>
          </a:p>
          <a:p>
            <a:r>
              <a:rPr lang="ja-JP" altLang="en-US" dirty="0"/>
              <a:t>みぞおちの痛みが食後に起こる場合は、</a:t>
            </a:r>
            <a:r>
              <a:rPr lang="ja-JP" altLang="en-US" u="sng" dirty="0">
                <a:hlinkClick r:id="rId2"/>
              </a:rPr>
              <a:t>胃潰瘍</a:t>
            </a:r>
            <a:r>
              <a:rPr lang="ja-JP" altLang="en-US" dirty="0"/>
              <a:t>や</a:t>
            </a:r>
            <a:r>
              <a:rPr lang="ja-JP" altLang="en-US" u="sng" dirty="0">
                <a:hlinkClick r:id="rId3"/>
              </a:rPr>
              <a:t>機能性ディスペプシア</a:t>
            </a:r>
            <a:r>
              <a:rPr lang="ja-JP" altLang="en-US" dirty="0"/>
              <a:t>の可能性が高く、空腹の時に起こる場合は、</a:t>
            </a:r>
            <a:r>
              <a:rPr lang="ja-JP" altLang="en-US" u="sng" dirty="0">
                <a:hlinkClick r:id="rId2"/>
              </a:rPr>
              <a:t>十二指腸潰瘍</a:t>
            </a:r>
            <a:r>
              <a:rPr lang="ja-JP" altLang="en-US" dirty="0"/>
              <a:t>になっている可能性があります。</a:t>
            </a:r>
          </a:p>
          <a:p>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66562" name="Picture 2" descr="C:\Documents and Settings\Administrator\桌面\detail.jpg"/>
          <p:cNvPicPr>
            <a:picLocks noChangeAspect="1" noChangeArrowheads="1"/>
          </p:cNvPicPr>
          <p:nvPr/>
        </p:nvPicPr>
        <p:blipFill>
          <a:blip r:embed="rId2" cstate="print"/>
          <a:srcRect/>
          <a:stretch>
            <a:fillRect/>
          </a:stretch>
        </p:blipFill>
        <p:spPr bwMode="auto">
          <a:xfrm>
            <a:off x="611560" y="1628800"/>
            <a:ext cx="4042420" cy="2617093"/>
          </a:xfrm>
          <a:prstGeom prst="rect">
            <a:avLst/>
          </a:prstGeom>
          <a:noFill/>
        </p:spPr>
      </p:pic>
      <p:pic>
        <p:nvPicPr>
          <p:cNvPr id="66563" name="Picture 3" descr="C:\Documents and Settings\Administrator\桌面\detail.jpg"/>
          <p:cNvPicPr>
            <a:picLocks noChangeAspect="1" noChangeArrowheads="1"/>
          </p:cNvPicPr>
          <p:nvPr/>
        </p:nvPicPr>
        <p:blipFill>
          <a:blip r:embed="rId3" cstate="print"/>
          <a:srcRect/>
          <a:stretch>
            <a:fillRect/>
          </a:stretch>
        </p:blipFill>
        <p:spPr bwMode="auto">
          <a:xfrm>
            <a:off x="4788024" y="1268760"/>
            <a:ext cx="3918149" cy="3103811"/>
          </a:xfrm>
          <a:prstGeom prst="rect">
            <a:avLst/>
          </a:prstGeom>
          <a:noFill/>
        </p:spPr>
      </p:pic>
      <p:pic>
        <p:nvPicPr>
          <p:cNvPr id="66564" name="Picture 4" descr="C:\Documents and Settings\Administrator\桌面\u=257660446,2414925503&amp;fm=27&amp;gp=0.jpg"/>
          <p:cNvPicPr>
            <a:picLocks noChangeAspect="1" noChangeArrowheads="1"/>
          </p:cNvPicPr>
          <p:nvPr/>
        </p:nvPicPr>
        <p:blipFill>
          <a:blip r:embed="rId4" cstate="print"/>
          <a:srcRect/>
          <a:stretch>
            <a:fillRect/>
          </a:stretch>
        </p:blipFill>
        <p:spPr bwMode="auto">
          <a:xfrm>
            <a:off x="683568" y="4437112"/>
            <a:ext cx="3019425" cy="2028825"/>
          </a:xfrm>
          <a:prstGeom prst="rect">
            <a:avLst/>
          </a:prstGeom>
          <a:noFill/>
        </p:spPr>
      </p:pic>
      <p:pic>
        <p:nvPicPr>
          <p:cNvPr id="66565" name="Picture 5" descr="C:\Documents and Settings\Administrator\桌面\detail.jpg"/>
          <p:cNvPicPr>
            <a:picLocks noChangeAspect="1" noChangeArrowheads="1"/>
          </p:cNvPicPr>
          <p:nvPr/>
        </p:nvPicPr>
        <p:blipFill>
          <a:blip r:embed="rId5" cstate="print"/>
          <a:srcRect/>
          <a:stretch>
            <a:fillRect/>
          </a:stretch>
        </p:blipFill>
        <p:spPr bwMode="auto">
          <a:xfrm>
            <a:off x="4427984" y="4503216"/>
            <a:ext cx="3887664" cy="2022128"/>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zh-CN" altLang="en-US"/>
              <a:t>预防与调摄</a:t>
            </a:r>
          </a:p>
        </p:txBody>
      </p:sp>
      <p:sp>
        <p:nvSpPr>
          <p:cNvPr id="38915" name="Rectangle 3"/>
          <p:cNvSpPr>
            <a:spLocks noGrp="1" noChangeArrowheads="1"/>
          </p:cNvSpPr>
          <p:nvPr>
            <p:ph type="body" idx="1"/>
          </p:nvPr>
        </p:nvSpPr>
        <p:spPr>
          <a:xfrm>
            <a:off x="685800" y="1905000"/>
            <a:ext cx="8458200" cy="4114800"/>
          </a:xfrm>
        </p:spPr>
        <p:txBody>
          <a:bodyPr/>
          <a:lstStyle/>
          <a:p>
            <a:pPr>
              <a:lnSpc>
                <a:spcPct val="110000"/>
              </a:lnSpc>
            </a:pPr>
            <a:r>
              <a:rPr lang="zh-CN" altLang="en-US" sz="3600"/>
              <a:t>忌生冷、肥甘，饥饱有度，</a:t>
            </a:r>
          </a:p>
          <a:p>
            <a:pPr>
              <a:lnSpc>
                <a:spcPct val="110000"/>
              </a:lnSpc>
            </a:pPr>
            <a:r>
              <a:rPr lang="zh-CN" altLang="en-US" sz="3600"/>
              <a:t>避潮湿涉水</a:t>
            </a:r>
          </a:p>
          <a:p>
            <a:r>
              <a:rPr lang="zh-CN" altLang="en-US" sz="3600"/>
              <a:t>若湿阻已成，饮食以清淡容易消化为宜。</a:t>
            </a:r>
          </a:p>
          <a:p>
            <a:r>
              <a:rPr lang="zh-CN" altLang="en-US" sz="3600"/>
              <a:t>对于常患湿阻者，每逢夏令梅雨季节，用藿香、佩兰、脉芽煎水作饮料。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additive="base">
                                        <p:cTn id="7" dur="500" fill="hold"/>
                                        <p:tgtEl>
                                          <p:spTgt spid="389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wipe(up)">
                                      <p:cBhvr>
                                        <p:cTn id="13" dur="75"/>
                                        <p:tgtEl>
                                          <p:spTgt spid="38915">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type="lt">
                                    <p:tmPct val="100000"/>
                                  </p:iterate>
                                  <p:childTnLst>
                                    <p:set>
                                      <p:cBhvr>
                                        <p:cTn id="17" dur="1" fill="hold">
                                          <p:stCondLst>
                                            <p:cond delay="0"/>
                                          </p:stCondLst>
                                        </p:cTn>
                                        <p:tgtEl>
                                          <p:spTgt spid="38915">
                                            <p:txEl>
                                              <p:pRg st="1" end="1"/>
                                            </p:txEl>
                                          </p:spTgt>
                                        </p:tgtEl>
                                        <p:attrNameLst>
                                          <p:attrName>style.visibility</p:attrName>
                                        </p:attrNameLst>
                                      </p:cBhvr>
                                      <p:to>
                                        <p:strVal val="visible"/>
                                      </p:to>
                                    </p:set>
                                    <p:animEffect transition="in" filter="wipe(up)">
                                      <p:cBhvr>
                                        <p:cTn id="18" dur="75"/>
                                        <p:tgtEl>
                                          <p:spTgt spid="38915">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TYPE.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iterate type="lt">
                                    <p:tmPct val="100000"/>
                                  </p:iterate>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wipe(up)">
                                      <p:cBhvr>
                                        <p:cTn id="23" dur="75"/>
                                        <p:tgtEl>
                                          <p:spTgt spid="38915">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TYPE.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iterate type="lt">
                                    <p:tmPct val="100000"/>
                                  </p:iterate>
                                  <p:childTnLst>
                                    <p:set>
                                      <p:cBhvr>
                                        <p:cTn id="27" dur="1" fill="hold">
                                          <p:stCondLst>
                                            <p:cond delay="0"/>
                                          </p:stCondLst>
                                        </p:cTn>
                                        <p:tgtEl>
                                          <p:spTgt spid="38915">
                                            <p:txEl>
                                              <p:pRg st="3" end="3"/>
                                            </p:txEl>
                                          </p:spTgt>
                                        </p:tgtEl>
                                        <p:attrNameLst>
                                          <p:attrName>style.visibility</p:attrName>
                                        </p:attrNameLst>
                                      </p:cBhvr>
                                      <p:to>
                                        <p:strVal val="visible"/>
                                      </p:to>
                                    </p:set>
                                    <p:animEffect transition="in" filter="wipe(up)">
                                      <p:cBhvr>
                                        <p:cTn id="28" dur="75"/>
                                        <p:tgtEl>
                                          <p:spTgt spid="38915">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p:bldP spid="3891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2049"/>
          <p:cNvSpPr>
            <a:spLocks noGrp="1" noChangeArrowheads="1"/>
          </p:cNvSpPr>
          <p:nvPr>
            <p:ph type="ctrTitle"/>
          </p:nvPr>
        </p:nvSpPr>
        <p:spPr>
          <a:xfrm>
            <a:off x="831850" y="2073275"/>
            <a:ext cx="7239000" cy="1568450"/>
          </a:xfrm>
        </p:spPr>
        <p:txBody>
          <a:bodyPr/>
          <a:lstStyle/>
          <a:p>
            <a:r>
              <a:rPr lang="zh-CN" altLang="en-US">
                <a:ea typeface="隶书" pitchFamily="49" charset="-122"/>
              </a:rPr>
              <a:t>      </a:t>
            </a:r>
            <a:r>
              <a:rPr lang="zh-CN" altLang="en-US" sz="9600">
                <a:ea typeface="隶书" pitchFamily="49" charset="-122"/>
              </a:rPr>
              <a:t>便      秘</a:t>
            </a:r>
          </a:p>
        </p:txBody>
      </p:sp>
      <p:sp>
        <p:nvSpPr>
          <p:cNvPr id="3074" name="副标题 2050"/>
          <p:cNvSpPr>
            <a:spLocks noGrp="1" noChangeArrowheads="1"/>
          </p:cNvSpPr>
          <p:nvPr>
            <p:ph type="subTitle" idx="1"/>
          </p:nvPr>
        </p:nvSpPr>
        <p:spPr>
          <a:xfrm>
            <a:off x="1371600" y="4876800"/>
            <a:ext cx="6400800" cy="1679575"/>
          </a:xfrm>
        </p:spPr>
        <p:txBody>
          <a:bodyPr/>
          <a:lstStyle/>
          <a:p>
            <a:endParaRPr lang="zh-CN" altLang="en-US">
              <a:ea typeface="隶书" pitchFamily="49" charset="-122"/>
            </a:endParaRPr>
          </a:p>
        </p:txBody>
      </p:sp>
      <p:sp>
        <p:nvSpPr>
          <p:cNvPr id="3075" name="直接连接符 2054"/>
          <p:cNvSpPr>
            <a:spLocks noChangeShapeType="1"/>
          </p:cNvSpPr>
          <p:nvPr/>
        </p:nvSpPr>
        <p:spPr bwMode="auto">
          <a:xfrm>
            <a:off x="2362200" y="533400"/>
            <a:ext cx="228600" cy="0"/>
          </a:xfrm>
          <a:prstGeom prst="line">
            <a:avLst/>
          </a:prstGeom>
          <a:noFill/>
          <a:ln w="9525">
            <a:solidFill>
              <a:schemeClr val="tx1"/>
            </a:solidFill>
            <a:round/>
            <a:headEnd/>
            <a:tailEnd/>
          </a:ln>
        </p:spPr>
        <p:txBody>
          <a:bodyPr/>
          <a:lstStyle/>
          <a:p>
            <a:endParaRPr lang="zh-CN" alt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标题 1025"/>
          <p:cNvSpPr>
            <a:spLocks noGrp="1" noChangeArrowheads="1"/>
          </p:cNvSpPr>
          <p:nvPr>
            <p:ph type="title"/>
          </p:nvPr>
        </p:nvSpPr>
        <p:spPr>
          <a:xfrm>
            <a:off x="685800" y="228600"/>
            <a:ext cx="7772400" cy="762000"/>
          </a:xfrm>
        </p:spPr>
        <p:txBody>
          <a:bodyPr/>
          <a:lstStyle/>
          <a:p>
            <a:r>
              <a:rPr lang="en-US" altLang="zh-CN"/>
              <a:t>[</a:t>
            </a:r>
            <a:r>
              <a:rPr lang="zh-CN" altLang="en-US">
                <a:latin typeface="Times New Roman" pitchFamily="18" charset="0"/>
              </a:rPr>
              <a:t>概</a:t>
            </a:r>
            <a:r>
              <a:rPr lang="zh-CN" altLang="en-US"/>
              <a:t>  </a:t>
            </a:r>
            <a:r>
              <a:rPr lang="zh-CN" altLang="en-US">
                <a:latin typeface="Times New Roman" pitchFamily="18" charset="0"/>
              </a:rPr>
              <a:t>述</a:t>
            </a:r>
            <a:r>
              <a:rPr lang="en-US" altLang="zh-CN"/>
              <a:t>]</a:t>
            </a:r>
          </a:p>
        </p:txBody>
      </p:sp>
      <p:sp>
        <p:nvSpPr>
          <p:cNvPr id="4098" name="文本占位符 1026"/>
          <p:cNvSpPr>
            <a:spLocks noGrp="1" noChangeArrowheads="1"/>
          </p:cNvSpPr>
          <p:nvPr>
            <p:ph type="body" idx="1"/>
          </p:nvPr>
        </p:nvSpPr>
        <p:spPr>
          <a:xfrm>
            <a:off x="381000" y="1371600"/>
            <a:ext cx="7772400" cy="4114800"/>
          </a:xfrm>
        </p:spPr>
        <p:txBody>
          <a:bodyPr/>
          <a:lstStyle/>
          <a:p>
            <a:pPr algn="just"/>
            <a:r>
              <a:rPr lang="en-US" altLang="zh-CN" dirty="0"/>
              <a:t> </a:t>
            </a:r>
            <a:r>
              <a:rPr lang="zh-CN" altLang="en-US" sz="2800" b="1" dirty="0">
                <a:latin typeface="Times New Roman" pitchFamily="18" charset="0"/>
              </a:rPr>
              <a:t>一、定义</a:t>
            </a:r>
          </a:p>
          <a:p>
            <a:pPr algn="just">
              <a:buFont typeface="Arial" pitchFamily="34" charset="0"/>
              <a:buNone/>
            </a:pPr>
            <a:r>
              <a:rPr lang="zh-CN" altLang="en-US" sz="2800" dirty="0"/>
              <a:t>           </a:t>
            </a:r>
            <a:r>
              <a:rPr lang="en-US" altLang="zh-CN" sz="2800" dirty="0"/>
              <a:t>1</a:t>
            </a:r>
            <a:r>
              <a:rPr lang="zh-CN" altLang="en-US" sz="2800" dirty="0"/>
              <a:t>、定义：便秘是指粪便在肠内滞留过久，秘结不通，排便周期延长，或周期不长，但粪质干结，排出艰难，或粪质不硬，虽有便意，但便而不畅的病证。</a:t>
            </a:r>
          </a:p>
          <a:p>
            <a:pPr algn="just">
              <a:buFont typeface="Arial" pitchFamily="34" charset="0"/>
              <a:buNone/>
            </a:pPr>
            <a:r>
              <a:rPr lang="en-US" altLang="zh-CN" sz="2800" dirty="0"/>
              <a:t>2</a:t>
            </a:r>
            <a:r>
              <a:rPr lang="zh-CN" altLang="en-US" sz="2800" dirty="0"/>
              <a:t>、包括：   排便周期延长，秘结不通</a:t>
            </a:r>
          </a:p>
          <a:p>
            <a:pPr algn="just">
              <a:buFont typeface="Arial" pitchFamily="34" charset="0"/>
              <a:buNone/>
            </a:pPr>
            <a:r>
              <a:rPr lang="zh-CN" altLang="en-US" sz="2800" dirty="0"/>
              <a:t>                  周期不长，但粪质干结，排出艰难</a:t>
            </a:r>
          </a:p>
          <a:p>
            <a:pPr algn="just">
              <a:buFont typeface="Arial" pitchFamily="34" charset="0"/>
              <a:buNone/>
            </a:pPr>
            <a:r>
              <a:rPr lang="zh-CN" altLang="en-US" sz="2800" dirty="0"/>
              <a:t>                     </a:t>
            </a:r>
            <a:r>
              <a:rPr lang="zh-CN" altLang="en-US" sz="2800" dirty="0">
                <a:latin typeface="Times New Roman" pitchFamily="18" charset="0"/>
              </a:rPr>
              <a:t>粪质不硬，虽有便意，但便而不畅</a:t>
            </a:r>
            <a:r>
              <a:rPr lang="zh-CN" altLang="en-US" sz="2800" dirty="0"/>
              <a:t> </a:t>
            </a:r>
          </a:p>
          <a:p>
            <a:pPr>
              <a:buFont typeface="Arial" pitchFamily="34" charset="0"/>
              <a:buNone/>
            </a:pPr>
            <a:endParaRPr lang="zh-CN" altLang="en-US" sz="2800" dirty="0"/>
          </a:p>
        </p:txBody>
      </p:sp>
      <p:sp>
        <p:nvSpPr>
          <p:cNvPr id="4099" name="左大括号 1028"/>
          <p:cNvSpPr>
            <a:spLocks/>
          </p:cNvSpPr>
          <p:nvPr/>
        </p:nvSpPr>
        <p:spPr bwMode="auto">
          <a:xfrm>
            <a:off x="1835696" y="3933056"/>
            <a:ext cx="76200" cy="1066800"/>
          </a:xfrm>
          <a:prstGeom prst="leftBrace">
            <a:avLst>
              <a:gd name="adj1" fmla="val 116602"/>
              <a:gd name="adj2" fmla="val 50000"/>
            </a:avLst>
          </a:prstGeom>
          <a:noFill/>
          <a:ln w="9525">
            <a:solidFill>
              <a:schemeClr val="tx1"/>
            </a:solidFill>
            <a:round/>
            <a:headEnd/>
            <a:tailEnd/>
          </a:ln>
        </p:spPr>
        <p:txBody>
          <a:bodyPr/>
          <a:lstStyle/>
          <a:p>
            <a:endParaRPr lang="zh-CN" alt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6145"/>
          <p:cNvSpPr txBox="1">
            <a:spLocks noChangeArrowheads="1"/>
          </p:cNvSpPr>
          <p:nvPr/>
        </p:nvSpPr>
        <p:spPr bwMode="auto">
          <a:xfrm>
            <a:off x="381000" y="838200"/>
            <a:ext cx="7772400" cy="4524315"/>
          </a:xfrm>
          <a:prstGeom prst="rect">
            <a:avLst/>
          </a:prstGeom>
          <a:noFill/>
          <a:ln w="9525">
            <a:noFill/>
            <a:miter lim="800000"/>
            <a:headEnd/>
            <a:tailEnd/>
          </a:ln>
        </p:spPr>
        <p:txBody>
          <a:bodyPr wrap="square">
            <a:spAutoFit/>
          </a:bodyPr>
          <a:lstStyle/>
          <a:p>
            <a:r>
              <a:rPr lang="zh-CN" altLang="en-US" dirty="0"/>
              <a:t>范围</a:t>
            </a:r>
          </a:p>
          <a:p>
            <a:endParaRPr lang="zh-CN" altLang="en-US" dirty="0"/>
          </a:p>
          <a:p>
            <a:r>
              <a:rPr lang="zh-CN" altLang="en-US" dirty="0"/>
              <a:t>     </a:t>
            </a:r>
            <a:r>
              <a:rPr lang="en-US" altLang="zh-CN" sz="3600" dirty="0">
                <a:cs typeface="Times New Roman" pitchFamily="18" charset="0"/>
              </a:rPr>
              <a:t> </a:t>
            </a:r>
            <a:r>
              <a:rPr lang="zh-CN" altLang="en-US" sz="3600" dirty="0">
                <a:latin typeface="宋体" pitchFamily="2" charset="-122"/>
              </a:rPr>
              <a:t>以便秘为主要症状的辨证论治，类似于西医学的功能性便秘。</a:t>
            </a:r>
          </a:p>
          <a:p>
            <a:r>
              <a:rPr lang="zh-CN" altLang="en-US" sz="3600" dirty="0">
                <a:latin typeface="宋体" pitchFamily="2" charset="-122"/>
              </a:rPr>
              <a:t>  肠道激惹综合征、肠炎恢复期肠蠕动减弱引起的便秘，直肠及肛门疾患引起的便秘，药物性便秘，内分泌及代谢性疾病的便秘，以及肌力减退所致的排便困难。</a:t>
            </a:r>
            <a:r>
              <a:rPr lang="zh-CN" altLang="en-US" sz="3600" dirty="0"/>
              <a:t> </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7169"/>
          <p:cNvSpPr>
            <a:spLocks noGrp="1" noChangeArrowheads="1"/>
          </p:cNvSpPr>
          <p:nvPr>
            <p:ph type="title"/>
          </p:nvPr>
        </p:nvSpPr>
        <p:spPr>
          <a:xfrm>
            <a:off x="685800" y="304800"/>
            <a:ext cx="7772400" cy="762000"/>
          </a:xfrm>
        </p:spPr>
        <p:txBody>
          <a:bodyPr/>
          <a:lstStyle/>
          <a:p>
            <a:r>
              <a:rPr lang="en-US" altLang="zh-CN" b="1"/>
              <a:t>[</a:t>
            </a:r>
            <a:r>
              <a:rPr lang="zh-CN" altLang="en-US" b="1">
                <a:latin typeface="Times New Roman" pitchFamily="18" charset="0"/>
              </a:rPr>
              <a:t>病因病机</a:t>
            </a:r>
            <a:r>
              <a:rPr lang="en-US" altLang="zh-CN" b="1"/>
              <a:t>]</a:t>
            </a:r>
            <a:endParaRPr lang="en-US" altLang="zh-CN"/>
          </a:p>
        </p:txBody>
      </p:sp>
      <p:sp>
        <p:nvSpPr>
          <p:cNvPr id="7170" name="文本占位符 7170"/>
          <p:cNvSpPr>
            <a:spLocks noGrp="1" noChangeArrowheads="1"/>
          </p:cNvSpPr>
          <p:nvPr>
            <p:ph type="body" idx="1"/>
          </p:nvPr>
        </p:nvSpPr>
        <p:spPr>
          <a:xfrm>
            <a:off x="685800" y="1371600"/>
            <a:ext cx="7772400" cy="4953000"/>
          </a:xfrm>
        </p:spPr>
        <p:txBody>
          <a:bodyPr/>
          <a:lstStyle/>
          <a:p>
            <a:pPr algn="just"/>
            <a:r>
              <a:rPr lang="zh-CN" altLang="en-US" sz="2800" b="1">
                <a:latin typeface="Times New Roman" pitchFamily="18" charset="0"/>
              </a:rPr>
              <a:t>一、病因</a:t>
            </a:r>
          </a:p>
          <a:p>
            <a:pPr algn="just"/>
            <a:endParaRPr lang="zh-CN" altLang="en-US" sz="2800"/>
          </a:p>
          <a:p>
            <a:pPr algn="just"/>
            <a:r>
              <a:rPr lang="en-US" altLang="zh-CN" sz="2800"/>
              <a:t>1.</a:t>
            </a:r>
            <a:r>
              <a:rPr lang="zh-CN" altLang="en-US" sz="2800">
                <a:latin typeface="Times New Roman" pitchFamily="18" charset="0"/>
              </a:rPr>
              <a:t>饮食不节</a:t>
            </a:r>
          </a:p>
          <a:p>
            <a:pPr algn="just"/>
            <a:endParaRPr lang="zh-CN" altLang="en-US" sz="2800"/>
          </a:p>
          <a:p>
            <a:pPr algn="just"/>
            <a:r>
              <a:rPr lang="en-US" altLang="zh-CN" sz="2800"/>
              <a:t>2.</a:t>
            </a:r>
            <a:r>
              <a:rPr lang="zh-CN" altLang="en-US" sz="2800">
                <a:latin typeface="宋体" pitchFamily="2" charset="-122"/>
              </a:rPr>
              <a:t>情志失调</a:t>
            </a:r>
            <a:r>
              <a:rPr lang="zh-CN" altLang="en-US" sz="2800"/>
              <a:t> </a:t>
            </a:r>
          </a:p>
          <a:p>
            <a:pPr algn="just">
              <a:buFont typeface="Arial" pitchFamily="34" charset="0"/>
              <a:buNone/>
            </a:pPr>
            <a:endParaRPr lang="zh-CN" altLang="en-US" sz="2800"/>
          </a:p>
          <a:p>
            <a:pPr algn="just"/>
            <a:r>
              <a:rPr lang="en-US" altLang="zh-CN" sz="2800"/>
              <a:t>3.</a:t>
            </a:r>
            <a:r>
              <a:rPr lang="zh-CN" altLang="en-US" sz="2800">
                <a:latin typeface="宋体" pitchFamily="2" charset="-122"/>
              </a:rPr>
              <a:t>年老体虚  </a:t>
            </a:r>
            <a:endParaRPr lang="zh-CN" altLang="en-US" sz="2800"/>
          </a:p>
          <a:p>
            <a:pPr algn="just">
              <a:buFont typeface="Arial" pitchFamily="34" charset="0"/>
              <a:buNone/>
            </a:pPr>
            <a:r>
              <a:rPr lang="zh-CN" altLang="en-US" sz="2800"/>
              <a:t> </a:t>
            </a:r>
          </a:p>
          <a:p>
            <a:pPr algn="just"/>
            <a:r>
              <a:rPr lang="en-US" altLang="zh-CN" sz="2800"/>
              <a:t>4.</a:t>
            </a:r>
            <a:r>
              <a:rPr lang="zh-CN" altLang="en-US" sz="2800">
                <a:latin typeface="宋体" pitchFamily="2" charset="-122"/>
              </a:rPr>
              <a:t>感受外邪</a:t>
            </a:r>
            <a:r>
              <a:rPr lang="zh-CN" altLang="en-US" sz="2800"/>
              <a:t>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占位符 29698"/>
          <p:cNvSpPr>
            <a:spLocks noGrp="1" noChangeArrowheads="1"/>
          </p:cNvSpPr>
          <p:nvPr>
            <p:ph type="body" idx="1"/>
          </p:nvPr>
        </p:nvSpPr>
        <p:spPr>
          <a:xfrm>
            <a:off x="381000" y="304800"/>
            <a:ext cx="8077200" cy="762000"/>
          </a:xfrm>
        </p:spPr>
        <p:txBody>
          <a:bodyPr/>
          <a:lstStyle/>
          <a:p>
            <a:pPr>
              <a:buFont typeface="Arial" pitchFamily="34" charset="0"/>
              <a:buNone/>
            </a:pPr>
            <a:r>
              <a:rPr lang="zh-CN" altLang="en-US"/>
              <a:t>（二）病机</a:t>
            </a:r>
          </a:p>
        </p:txBody>
      </p:sp>
      <p:sp>
        <p:nvSpPr>
          <p:cNvPr id="8194" name="文本框 29708"/>
          <p:cNvSpPr txBox="1">
            <a:spLocks noChangeArrowheads="1"/>
          </p:cNvSpPr>
          <p:nvPr/>
        </p:nvSpPr>
        <p:spPr bwMode="auto">
          <a:xfrm>
            <a:off x="381000" y="908720"/>
            <a:ext cx="7766050" cy="1200329"/>
          </a:xfrm>
          <a:prstGeom prst="rect">
            <a:avLst/>
          </a:prstGeom>
          <a:noFill/>
          <a:ln w="9525">
            <a:noFill/>
            <a:miter lim="800000"/>
            <a:headEnd/>
            <a:tailEnd/>
          </a:ln>
        </p:spPr>
        <p:txBody>
          <a:bodyPr wrap="square">
            <a:spAutoFit/>
          </a:bodyPr>
          <a:lstStyle/>
          <a:p>
            <a:r>
              <a:rPr lang="zh-CN" altLang="en-US"/>
              <a:t>饮酒过多</a:t>
            </a:r>
          </a:p>
          <a:p>
            <a:r>
              <a:rPr lang="zh-CN" altLang="en-US"/>
              <a:t>过食辛辣肥甘厚味，      导致肠胃积热          大便干结；</a:t>
            </a:r>
          </a:p>
          <a:p>
            <a:r>
              <a:rPr lang="zh-CN" altLang="en-US"/>
              <a:t>恣食生冷        阴寒凝滞，胃肠传导失司        造成便秘。</a:t>
            </a:r>
          </a:p>
          <a:p>
            <a:endParaRPr lang="zh-CN" altLang="en-US"/>
          </a:p>
        </p:txBody>
      </p:sp>
      <p:sp>
        <p:nvSpPr>
          <p:cNvPr id="8195" name="右大括号 29709"/>
          <p:cNvSpPr>
            <a:spLocks/>
          </p:cNvSpPr>
          <p:nvPr/>
        </p:nvSpPr>
        <p:spPr bwMode="auto">
          <a:xfrm>
            <a:off x="4427984" y="1124744"/>
            <a:ext cx="152400" cy="762000"/>
          </a:xfrm>
          <a:prstGeom prst="rightBrace">
            <a:avLst>
              <a:gd name="adj1" fmla="val 41644"/>
              <a:gd name="adj2" fmla="val 50000"/>
            </a:avLst>
          </a:prstGeom>
          <a:noFill/>
          <a:ln w="9525">
            <a:solidFill>
              <a:schemeClr val="tx1"/>
            </a:solidFill>
            <a:round/>
            <a:headEnd/>
            <a:tailEnd/>
          </a:ln>
        </p:spPr>
        <p:txBody>
          <a:bodyPr/>
          <a:lstStyle/>
          <a:p>
            <a:endParaRPr lang="zh-CN" altLang="en-US"/>
          </a:p>
        </p:txBody>
      </p:sp>
      <p:sp>
        <p:nvSpPr>
          <p:cNvPr id="8196" name="直接连接符 29710"/>
          <p:cNvSpPr>
            <a:spLocks noChangeShapeType="1"/>
          </p:cNvSpPr>
          <p:nvPr/>
        </p:nvSpPr>
        <p:spPr bwMode="auto">
          <a:xfrm>
            <a:off x="3581400" y="1219200"/>
            <a:ext cx="304800" cy="152400"/>
          </a:xfrm>
          <a:prstGeom prst="line">
            <a:avLst/>
          </a:prstGeom>
          <a:noFill/>
          <a:ln w="9525">
            <a:solidFill>
              <a:schemeClr val="tx1"/>
            </a:solidFill>
            <a:round/>
            <a:headEnd/>
            <a:tailEnd type="triangle" w="med" len="med"/>
          </a:ln>
        </p:spPr>
        <p:txBody>
          <a:bodyPr/>
          <a:lstStyle/>
          <a:p>
            <a:endParaRPr lang="zh-CN" altLang="en-US"/>
          </a:p>
        </p:txBody>
      </p:sp>
      <p:sp>
        <p:nvSpPr>
          <p:cNvPr id="8197" name="直接连接符 29711"/>
          <p:cNvSpPr>
            <a:spLocks noChangeShapeType="1"/>
          </p:cNvSpPr>
          <p:nvPr/>
        </p:nvSpPr>
        <p:spPr bwMode="auto">
          <a:xfrm>
            <a:off x="1828800" y="1981200"/>
            <a:ext cx="457200" cy="0"/>
          </a:xfrm>
          <a:prstGeom prst="line">
            <a:avLst/>
          </a:prstGeom>
          <a:noFill/>
          <a:ln w="9525">
            <a:solidFill>
              <a:schemeClr val="tx1"/>
            </a:solidFill>
            <a:round/>
            <a:headEnd/>
            <a:tailEnd type="triangle" w="med" len="med"/>
          </a:ln>
        </p:spPr>
        <p:txBody>
          <a:bodyPr/>
          <a:lstStyle/>
          <a:p>
            <a:endParaRPr lang="zh-CN" altLang="en-US"/>
          </a:p>
        </p:txBody>
      </p:sp>
      <p:sp>
        <p:nvSpPr>
          <p:cNvPr id="8198" name="右大括号 29712"/>
          <p:cNvSpPr>
            <a:spLocks/>
          </p:cNvSpPr>
          <p:nvPr/>
        </p:nvSpPr>
        <p:spPr bwMode="auto">
          <a:xfrm>
            <a:off x="6876256" y="1556792"/>
            <a:ext cx="76200" cy="609600"/>
          </a:xfrm>
          <a:prstGeom prst="rightBrace">
            <a:avLst>
              <a:gd name="adj1" fmla="val 66630"/>
              <a:gd name="adj2" fmla="val 50000"/>
            </a:avLst>
          </a:prstGeom>
          <a:noFill/>
          <a:ln w="9525">
            <a:solidFill>
              <a:schemeClr val="tx1"/>
            </a:solidFill>
            <a:round/>
            <a:headEnd/>
            <a:tailEnd/>
          </a:ln>
        </p:spPr>
        <p:txBody>
          <a:bodyPr/>
          <a:lstStyle/>
          <a:p>
            <a:endParaRPr lang="zh-CN" altLang="en-US"/>
          </a:p>
        </p:txBody>
      </p:sp>
      <p:sp>
        <p:nvSpPr>
          <p:cNvPr id="8199" name="直接连接符 29713"/>
          <p:cNvSpPr>
            <a:spLocks noChangeShapeType="1"/>
          </p:cNvSpPr>
          <p:nvPr/>
        </p:nvSpPr>
        <p:spPr bwMode="auto">
          <a:xfrm>
            <a:off x="6019800" y="1752600"/>
            <a:ext cx="304800" cy="0"/>
          </a:xfrm>
          <a:prstGeom prst="line">
            <a:avLst/>
          </a:prstGeom>
          <a:noFill/>
          <a:ln w="9525">
            <a:solidFill>
              <a:schemeClr val="tx1"/>
            </a:solidFill>
            <a:round/>
            <a:headEnd/>
            <a:tailEnd type="triangle" w="med" len="med"/>
          </a:ln>
        </p:spPr>
        <p:txBody>
          <a:bodyPr/>
          <a:lstStyle/>
          <a:p>
            <a:endParaRPr lang="zh-CN" altLang="en-US"/>
          </a:p>
        </p:txBody>
      </p:sp>
      <p:sp>
        <p:nvSpPr>
          <p:cNvPr id="8200" name="文本框 29714"/>
          <p:cNvSpPr txBox="1">
            <a:spLocks noChangeArrowheads="1"/>
          </p:cNvSpPr>
          <p:nvPr/>
        </p:nvSpPr>
        <p:spPr bwMode="auto">
          <a:xfrm>
            <a:off x="228600" y="2241550"/>
            <a:ext cx="8185150" cy="1477328"/>
          </a:xfrm>
          <a:prstGeom prst="rect">
            <a:avLst/>
          </a:prstGeom>
          <a:noFill/>
          <a:ln w="9525">
            <a:noFill/>
            <a:miter lim="800000"/>
            <a:headEnd/>
            <a:tailEnd/>
          </a:ln>
        </p:spPr>
        <p:txBody>
          <a:bodyPr wrap="square">
            <a:spAutoFit/>
          </a:bodyPr>
          <a:lstStyle/>
          <a:p>
            <a:r>
              <a:rPr lang="zh-CN" altLang="en-US" dirty="0"/>
              <a:t>忧愁思虑过度</a:t>
            </a:r>
          </a:p>
          <a:p>
            <a:r>
              <a:rPr lang="zh-CN" altLang="en-US" dirty="0"/>
              <a:t>久坐少动           气机郁滞，不能宣达  通降失常，传导失职，</a:t>
            </a:r>
          </a:p>
          <a:p>
            <a:endParaRPr lang="zh-CN" altLang="en-US" dirty="0"/>
          </a:p>
          <a:p>
            <a:r>
              <a:rPr lang="zh-CN" altLang="en-US" dirty="0"/>
              <a:t>                                          糟粕内停，不得下行      大便秘结。</a:t>
            </a:r>
          </a:p>
          <a:p>
            <a:endParaRPr lang="zh-CN" altLang="en-US" dirty="0"/>
          </a:p>
        </p:txBody>
      </p:sp>
      <p:sp>
        <p:nvSpPr>
          <p:cNvPr id="8201" name="右大括号 29715"/>
          <p:cNvSpPr>
            <a:spLocks/>
          </p:cNvSpPr>
          <p:nvPr/>
        </p:nvSpPr>
        <p:spPr bwMode="auto">
          <a:xfrm>
            <a:off x="1619672" y="2492896"/>
            <a:ext cx="152400" cy="609600"/>
          </a:xfrm>
          <a:prstGeom prst="rightBrace">
            <a:avLst>
              <a:gd name="adj1" fmla="val 33315"/>
              <a:gd name="adj2" fmla="val 50000"/>
            </a:avLst>
          </a:prstGeom>
          <a:noFill/>
          <a:ln w="9525">
            <a:solidFill>
              <a:schemeClr val="tx1"/>
            </a:solidFill>
            <a:round/>
            <a:headEnd/>
            <a:tailEnd/>
          </a:ln>
        </p:spPr>
        <p:txBody>
          <a:bodyPr/>
          <a:lstStyle/>
          <a:p>
            <a:endParaRPr lang="zh-CN" altLang="en-US"/>
          </a:p>
        </p:txBody>
      </p:sp>
      <p:sp>
        <p:nvSpPr>
          <p:cNvPr id="8202" name="直接连接符 29717"/>
          <p:cNvSpPr>
            <a:spLocks noChangeShapeType="1"/>
          </p:cNvSpPr>
          <p:nvPr/>
        </p:nvSpPr>
        <p:spPr bwMode="auto">
          <a:xfrm>
            <a:off x="2057400" y="3459163"/>
            <a:ext cx="1371600" cy="0"/>
          </a:xfrm>
          <a:prstGeom prst="line">
            <a:avLst/>
          </a:prstGeom>
          <a:noFill/>
          <a:ln w="9525">
            <a:solidFill>
              <a:schemeClr val="tx1"/>
            </a:solidFill>
            <a:round/>
            <a:headEnd/>
            <a:tailEnd type="triangle" w="med" len="med"/>
          </a:ln>
        </p:spPr>
        <p:txBody>
          <a:bodyPr/>
          <a:lstStyle/>
          <a:p>
            <a:endParaRPr lang="zh-CN" altLang="en-US"/>
          </a:p>
        </p:txBody>
      </p:sp>
      <p:sp>
        <p:nvSpPr>
          <p:cNvPr id="8203" name="文本框 29718"/>
          <p:cNvSpPr txBox="1">
            <a:spLocks noChangeArrowheads="1"/>
          </p:cNvSpPr>
          <p:nvPr/>
        </p:nvSpPr>
        <p:spPr bwMode="auto">
          <a:xfrm>
            <a:off x="0" y="4038600"/>
            <a:ext cx="9175750" cy="2647950"/>
          </a:xfrm>
          <a:prstGeom prst="rect">
            <a:avLst/>
          </a:prstGeom>
          <a:noFill/>
          <a:ln w="9525">
            <a:noFill/>
            <a:miter lim="800000"/>
            <a:headEnd/>
            <a:tailEnd/>
          </a:ln>
        </p:spPr>
        <p:txBody>
          <a:bodyPr wrap="none">
            <a:spAutoFit/>
          </a:bodyPr>
          <a:lstStyle/>
          <a:p>
            <a:r>
              <a:rPr lang="zh-CN" altLang="en-US" dirty="0"/>
              <a:t>素体虚弱	气虚则大肠传送无力                    气虚则大肠传送无力</a:t>
            </a:r>
          </a:p>
          <a:p>
            <a:endParaRPr lang="zh-CN" altLang="en-US" dirty="0"/>
          </a:p>
          <a:p>
            <a:r>
              <a:rPr lang="zh-CN" altLang="en-US" dirty="0"/>
              <a:t>                                                            气血两亏</a:t>
            </a:r>
          </a:p>
          <a:p>
            <a:r>
              <a:rPr lang="zh-CN" altLang="en-US" dirty="0"/>
              <a:t>病后、产后及年老体虚之人                                 血虚则津枯肠道失润 </a:t>
            </a:r>
          </a:p>
          <a:p>
            <a:r>
              <a:rPr lang="zh-CN" altLang="en-US" dirty="0"/>
              <a:t>     阴亏则肠道失荣    大便干结，便下困难</a:t>
            </a:r>
          </a:p>
          <a:p>
            <a:r>
              <a:rPr lang="zh-CN" altLang="en-US" dirty="0"/>
              <a:t>     阳虚则肠道失于温煦，阴寒内结  ，便下无力</a:t>
            </a:r>
          </a:p>
          <a:p>
            <a:endParaRPr lang="zh-CN" altLang="en-US" dirty="0"/>
          </a:p>
        </p:txBody>
      </p:sp>
      <p:sp>
        <p:nvSpPr>
          <p:cNvPr id="8204" name="右大括号 29719"/>
          <p:cNvSpPr>
            <a:spLocks/>
          </p:cNvSpPr>
          <p:nvPr/>
        </p:nvSpPr>
        <p:spPr bwMode="auto">
          <a:xfrm flipH="1">
            <a:off x="4283968" y="4191000"/>
            <a:ext cx="288032" cy="1143000"/>
          </a:xfrm>
          <a:prstGeom prst="rightBrace">
            <a:avLst>
              <a:gd name="adj1" fmla="val 62500"/>
              <a:gd name="adj2" fmla="val 50000"/>
            </a:avLst>
          </a:prstGeom>
          <a:noFill/>
          <a:ln w="9525">
            <a:solidFill>
              <a:schemeClr val="tx1"/>
            </a:solidFill>
            <a:round/>
            <a:headEnd/>
            <a:tailEnd/>
          </a:ln>
        </p:spPr>
        <p:txBody>
          <a:bodyPr/>
          <a:lstStyle/>
          <a:p>
            <a:endParaRPr lang="zh-CN" altLang="en-US"/>
          </a:p>
        </p:txBody>
      </p:sp>
      <p:sp>
        <p:nvSpPr>
          <p:cNvPr id="8205" name="左大括号 29720"/>
          <p:cNvSpPr>
            <a:spLocks/>
          </p:cNvSpPr>
          <p:nvPr/>
        </p:nvSpPr>
        <p:spPr bwMode="auto">
          <a:xfrm>
            <a:off x="7020272" y="4221088"/>
            <a:ext cx="152400" cy="1143000"/>
          </a:xfrm>
          <a:prstGeom prst="leftBrace">
            <a:avLst>
              <a:gd name="adj1" fmla="val 62500"/>
              <a:gd name="adj2" fmla="val 50000"/>
            </a:avLst>
          </a:prstGeom>
          <a:noFill/>
          <a:ln w="9525">
            <a:solidFill>
              <a:schemeClr val="tx1"/>
            </a:solidFill>
            <a:round/>
            <a:headEnd/>
            <a:tailEnd/>
          </a:ln>
        </p:spPr>
        <p:txBody>
          <a:bodyPr/>
          <a:lstStyle/>
          <a:p>
            <a:endParaRPr lang="zh-CN" altLang="en-US"/>
          </a:p>
        </p:txBody>
      </p:sp>
      <p:sp>
        <p:nvSpPr>
          <p:cNvPr id="8206" name="左大括号 29721"/>
          <p:cNvSpPr>
            <a:spLocks/>
          </p:cNvSpPr>
          <p:nvPr/>
        </p:nvSpPr>
        <p:spPr bwMode="auto">
          <a:xfrm>
            <a:off x="5148064" y="5373216"/>
            <a:ext cx="304800" cy="457200"/>
          </a:xfrm>
          <a:prstGeom prst="leftBrace">
            <a:avLst>
              <a:gd name="adj1" fmla="val 12500"/>
              <a:gd name="adj2" fmla="val 50000"/>
            </a:avLst>
          </a:prstGeom>
          <a:noFill/>
          <a:ln w="9525">
            <a:solidFill>
              <a:schemeClr val="tx1"/>
            </a:solidFill>
            <a:round/>
            <a:headEnd/>
            <a:tailEnd/>
          </a:ln>
        </p:spPr>
        <p:txBody>
          <a:bodyPr/>
          <a:lstStyle/>
          <a:p>
            <a:endParaRPr lang="zh-CN" altLang="en-US"/>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文本占位符 30722"/>
          <p:cNvSpPr>
            <a:spLocks noGrp="1" noChangeArrowheads="1"/>
          </p:cNvSpPr>
          <p:nvPr>
            <p:ph type="body" idx="1"/>
          </p:nvPr>
        </p:nvSpPr>
        <p:spPr>
          <a:xfrm>
            <a:off x="0" y="1447800"/>
            <a:ext cx="9144000" cy="3886200"/>
          </a:xfrm>
        </p:spPr>
        <p:txBody>
          <a:bodyPr/>
          <a:lstStyle/>
          <a:p>
            <a:pPr algn="just">
              <a:buFont typeface="Arial" pitchFamily="34" charset="0"/>
              <a:buNone/>
            </a:pPr>
            <a:r>
              <a:rPr lang="zh-CN" altLang="en-US" sz="2400"/>
              <a:t>外感寒邪      阴寒内盛，凝滞胃肠失于传导      糟粕不行    冷秘。</a:t>
            </a:r>
          </a:p>
          <a:p>
            <a:pPr algn="just">
              <a:buFont typeface="Arial" pitchFamily="34" charset="0"/>
              <a:buNone/>
            </a:pPr>
            <a:r>
              <a:rPr lang="zh-CN" altLang="en-US" sz="2400"/>
              <a:t>热病之后     肠胃燥热，耗伤津液    大肠失润      大便干燥，排便困难。</a:t>
            </a:r>
          </a:p>
          <a:p>
            <a:endParaRPr lang="zh-CN" altLang="en-US" sz="2400"/>
          </a:p>
        </p:txBody>
      </p:sp>
      <p:sp>
        <p:nvSpPr>
          <p:cNvPr id="9218" name="直接连接符 30724"/>
          <p:cNvSpPr>
            <a:spLocks noChangeShapeType="1"/>
          </p:cNvSpPr>
          <p:nvPr/>
        </p:nvSpPr>
        <p:spPr bwMode="auto">
          <a:xfrm>
            <a:off x="1447800" y="1676400"/>
            <a:ext cx="304800" cy="0"/>
          </a:xfrm>
          <a:prstGeom prst="line">
            <a:avLst/>
          </a:prstGeom>
          <a:noFill/>
          <a:ln w="9525">
            <a:solidFill>
              <a:schemeClr val="tx1"/>
            </a:solidFill>
            <a:round/>
            <a:headEnd/>
            <a:tailEnd type="triangle" w="med" len="med"/>
          </a:ln>
        </p:spPr>
        <p:txBody>
          <a:bodyPr/>
          <a:lstStyle/>
          <a:p>
            <a:endParaRPr lang="zh-CN" altLang="en-US"/>
          </a:p>
        </p:txBody>
      </p:sp>
      <p:sp>
        <p:nvSpPr>
          <p:cNvPr id="9219" name="直接连接符 30725"/>
          <p:cNvSpPr>
            <a:spLocks noChangeShapeType="1"/>
          </p:cNvSpPr>
          <p:nvPr/>
        </p:nvSpPr>
        <p:spPr bwMode="auto">
          <a:xfrm>
            <a:off x="5638800" y="1676400"/>
            <a:ext cx="609600" cy="0"/>
          </a:xfrm>
          <a:prstGeom prst="line">
            <a:avLst/>
          </a:prstGeom>
          <a:noFill/>
          <a:ln w="9525">
            <a:solidFill>
              <a:schemeClr val="tx1"/>
            </a:solidFill>
            <a:round/>
            <a:headEnd/>
            <a:tailEnd type="triangle" w="med" len="med"/>
          </a:ln>
        </p:spPr>
        <p:txBody>
          <a:bodyPr/>
          <a:lstStyle/>
          <a:p>
            <a:endParaRPr lang="zh-CN" altLang="en-US"/>
          </a:p>
        </p:txBody>
      </p:sp>
      <p:sp>
        <p:nvSpPr>
          <p:cNvPr id="9220" name="直接连接符 30726"/>
          <p:cNvSpPr>
            <a:spLocks noChangeShapeType="1"/>
          </p:cNvSpPr>
          <p:nvPr/>
        </p:nvSpPr>
        <p:spPr bwMode="auto">
          <a:xfrm>
            <a:off x="7772400" y="1676400"/>
            <a:ext cx="304800" cy="0"/>
          </a:xfrm>
          <a:prstGeom prst="line">
            <a:avLst/>
          </a:prstGeom>
          <a:noFill/>
          <a:ln w="9525">
            <a:solidFill>
              <a:schemeClr val="tx1"/>
            </a:solidFill>
            <a:round/>
            <a:headEnd/>
            <a:tailEnd type="triangle" w="med" len="med"/>
          </a:ln>
        </p:spPr>
        <p:txBody>
          <a:bodyPr/>
          <a:lstStyle/>
          <a:p>
            <a:endParaRPr lang="zh-CN" altLang="en-US"/>
          </a:p>
        </p:txBody>
      </p:sp>
      <p:sp>
        <p:nvSpPr>
          <p:cNvPr id="9221" name="直接连接符 30727"/>
          <p:cNvSpPr>
            <a:spLocks noChangeShapeType="1"/>
          </p:cNvSpPr>
          <p:nvPr/>
        </p:nvSpPr>
        <p:spPr bwMode="auto">
          <a:xfrm>
            <a:off x="1371600" y="2133600"/>
            <a:ext cx="228600" cy="0"/>
          </a:xfrm>
          <a:prstGeom prst="line">
            <a:avLst/>
          </a:prstGeom>
          <a:noFill/>
          <a:ln w="9525">
            <a:solidFill>
              <a:schemeClr val="tx1"/>
            </a:solidFill>
            <a:round/>
            <a:headEnd/>
            <a:tailEnd type="triangle" w="med" len="med"/>
          </a:ln>
        </p:spPr>
        <p:txBody>
          <a:bodyPr/>
          <a:lstStyle/>
          <a:p>
            <a:endParaRPr lang="zh-CN" altLang="en-US"/>
          </a:p>
        </p:txBody>
      </p:sp>
      <p:sp>
        <p:nvSpPr>
          <p:cNvPr id="9222" name="直接连接符 30728"/>
          <p:cNvSpPr>
            <a:spLocks noChangeShapeType="1"/>
          </p:cNvSpPr>
          <p:nvPr/>
        </p:nvSpPr>
        <p:spPr bwMode="auto">
          <a:xfrm>
            <a:off x="4572000" y="2133600"/>
            <a:ext cx="304800" cy="0"/>
          </a:xfrm>
          <a:prstGeom prst="line">
            <a:avLst/>
          </a:prstGeom>
          <a:noFill/>
          <a:ln w="9525">
            <a:solidFill>
              <a:schemeClr val="tx1"/>
            </a:solidFill>
            <a:round/>
            <a:headEnd/>
            <a:tailEnd type="triangle" w="med" len="med"/>
          </a:ln>
        </p:spPr>
        <p:txBody>
          <a:bodyPr/>
          <a:lstStyle/>
          <a:p>
            <a:endParaRPr lang="zh-CN" altLang="en-US"/>
          </a:p>
        </p:txBody>
      </p:sp>
      <p:sp>
        <p:nvSpPr>
          <p:cNvPr id="9223" name="直接连接符 30729"/>
          <p:cNvSpPr>
            <a:spLocks noChangeShapeType="1"/>
          </p:cNvSpPr>
          <p:nvPr/>
        </p:nvSpPr>
        <p:spPr bwMode="auto">
          <a:xfrm>
            <a:off x="6248400" y="2133600"/>
            <a:ext cx="228600" cy="0"/>
          </a:xfrm>
          <a:prstGeom prst="line">
            <a:avLst/>
          </a:prstGeom>
          <a:noFill/>
          <a:ln w="9525">
            <a:solidFill>
              <a:schemeClr val="tx1"/>
            </a:solidFill>
            <a:round/>
            <a:headEnd/>
            <a:tailEnd type="triangle" w="med" len="med"/>
          </a:ln>
        </p:spPr>
        <p:txBody>
          <a:bodyPr/>
          <a:lstStyle/>
          <a:p>
            <a:endParaRPr lang="zh-CN" altLang="en-US"/>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文本占位符 31746"/>
          <p:cNvSpPr>
            <a:spLocks noGrp="1" noChangeArrowheads="1"/>
          </p:cNvSpPr>
          <p:nvPr>
            <p:ph type="body" idx="1"/>
          </p:nvPr>
        </p:nvSpPr>
        <p:spPr>
          <a:xfrm>
            <a:off x="685800" y="457200"/>
            <a:ext cx="7848600" cy="6096000"/>
          </a:xfrm>
        </p:spPr>
        <p:txBody>
          <a:bodyPr/>
          <a:lstStyle/>
          <a:p>
            <a:r>
              <a:rPr lang="zh-CN" altLang="en-US" sz="2800" dirty="0"/>
              <a:t>（三）病因病机小结</a:t>
            </a:r>
          </a:p>
          <a:p>
            <a:pPr algn="just"/>
            <a:r>
              <a:rPr lang="en-US" altLang="zh-CN" sz="2800" dirty="0">
                <a:latin typeface="宋体" pitchFamily="2" charset="-122"/>
              </a:rPr>
              <a:t>1</a:t>
            </a:r>
            <a:r>
              <a:rPr lang="zh-CN" altLang="en-US" sz="2800" dirty="0">
                <a:latin typeface="宋体" pitchFamily="2" charset="-122"/>
              </a:rPr>
              <a:t>、病位及涉及脏腑：在</a:t>
            </a:r>
            <a:r>
              <a:rPr lang="zh-CN" altLang="en-US" sz="2800" dirty="0">
                <a:solidFill>
                  <a:srgbClr val="FF0000"/>
                </a:solidFill>
                <a:latin typeface="宋体" pitchFamily="2" charset="-122"/>
              </a:rPr>
              <a:t>大肠，同时与肺、脾、胃、肝、肾</a:t>
            </a:r>
            <a:r>
              <a:rPr lang="zh-CN" altLang="en-US" sz="2800" dirty="0">
                <a:latin typeface="宋体" pitchFamily="2" charset="-122"/>
              </a:rPr>
              <a:t>等脏腑的功能失调有关。</a:t>
            </a:r>
          </a:p>
          <a:p>
            <a:pPr algn="just"/>
            <a:r>
              <a:rPr lang="en-US" altLang="zh-CN" sz="2800" dirty="0">
                <a:latin typeface="宋体" pitchFamily="2" charset="-122"/>
              </a:rPr>
              <a:t>2</a:t>
            </a:r>
            <a:r>
              <a:rPr lang="zh-CN" altLang="en-US" sz="2800" dirty="0">
                <a:latin typeface="宋体" pitchFamily="2" charset="-122"/>
              </a:rPr>
              <a:t>、病性：可概括为</a:t>
            </a:r>
            <a:r>
              <a:rPr lang="zh-CN" altLang="en-US" sz="2800" dirty="0">
                <a:solidFill>
                  <a:srgbClr val="FF0000"/>
                </a:solidFill>
                <a:latin typeface="宋体" pitchFamily="2" charset="-122"/>
              </a:rPr>
              <a:t>寒、热、虚、实</a:t>
            </a:r>
            <a:r>
              <a:rPr lang="zh-CN" altLang="en-US" sz="2800" dirty="0">
                <a:latin typeface="宋体" pitchFamily="2" charset="-122"/>
              </a:rPr>
              <a:t>四个方面。</a:t>
            </a:r>
          </a:p>
          <a:p>
            <a:pPr algn="just"/>
            <a:r>
              <a:rPr lang="en-US" altLang="zh-CN" sz="2800" dirty="0">
                <a:latin typeface="宋体" pitchFamily="2" charset="-122"/>
              </a:rPr>
              <a:t>3</a:t>
            </a:r>
            <a:r>
              <a:rPr lang="zh-CN" altLang="en-US" sz="2800" dirty="0">
                <a:latin typeface="宋体" pitchFamily="2" charset="-122"/>
              </a:rPr>
              <a:t>、走势：单纯性便秘，只需用心调治，则其愈较易，预后较佳。</a:t>
            </a:r>
          </a:p>
          <a:p>
            <a:pPr algn="just"/>
            <a:r>
              <a:rPr lang="zh-CN" altLang="en-US" sz="2800" dirty="0">
                <a:latin typeface="宋体" pitchFamily="2" charset="-122"/>
              </a:rPr>
              <a:t>若属它病兼便秘者，则须察病情的新久轻重。</a:t>
            </a:r>
            <a:r>
              <a:rPr lang="en-US" altLang="zh-CN" sz="2800" dirty="0">
                <a:latin typeface="宋体" pitchFamily="2" charset="-122"/>
              </a:rPr>
              <a:t>1</a:t>
            </a:r>
            <a:r>
              <a:rPr lang="zh-CN" altLang="en-US" sz="2800" dirty="0">
                <a:latin typeface="宋体" pitchFamily="2" charset="-122"/>
              </a:rPr>
              <a:t>）、热病之后，余热未清，伤津耗液而大便秘结者，调治得法，热去津复，预后易佳。</a:t>
            </a:r>
            <a:r>
              <a:rPr lang="en-US" altLang="zh-CN" sz="2800" dirty="0">
                <a:latin typeface="宋体" pitchFamily="2" charset="-122"/>
              </a:rPr>
              <a:t>2</a:t>
            </a:r>
            <a:r>
              <a:rPr lang="zh-CN" altLang="en-US" sz="2800" dirty="0">
                <a:latin typeface="宋体" pitchFamily="2" charset="-122"/>
              </a:rPr>
              <a:t>）、噎膈重症，常兼便秘，甚则粪质坚硬如羊矢，预后甚差。</a:t>
            </a:r>
            <a:r>
              <a:rPr lang="en-US" altLang="zh-CN" sz="2800" dirty="0">
                <a:latin typeface="宋体" pitchFamily="2" charset="-122"/>
              </a:rPr>
              <a:t>3</a:t>
            </a:r>
            <a:r>
              <a:rPr lang="zh-CN" altLang="en-US" sz="2800" dirty="0">
                <a:latin typeface="宋体" pitchFamily="2" charset="-122"/>
              </a:rPr>
              <a:t>）、老年性便秘和产后便秘，多属虚证。因气血不复，大便难畅，阳气不通，阴寒不散，便秘难除，因而治疗时难求速效。 </a:t>
            </a:r>
          </a:p>
          <a:p>
            <a:endParaRPr lang="zh-CN" altLang="en-US" sz="2800"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1265"/>
          <p:cNvSpPr>
            <a:spLocks noGrp="1" noChangeArrowheads="1"/>
          </p:cNvSpPr>
          <p:nvPr>
            <p:ph type="title"/>
          </p:nvPr>
        </p:nvSpPr>
        <p:spPr>
          <a:xfrm>
            <a:off x="457200" y="228600"/>
            <a:ext cx="7772400" cy="762000"/>
          </a:xfrm>
        </p:spPr>
        <p:txBody>
          <a:bodyPr/>
          <a:lstStyle/>
          <a:p>
            <a:r>
              <a:rPr lang="en-US" altLang="zh-CN"/>
              <a:t> </a:t>
            </a:r>
            <a:r>
              <a:rPr lang="en-US" altLang="zh-CN" b="1"/>
              <a:t>[</a:t>
            </a:r>
            <a:r>
              <a:rPr lang="zh-CN" altLang="en-US" b="1">
                <a:latin typeface="Times New Roman" pitchFamily="18" charset="0"/>
              </a:rPr>
              <a:t>诊查要点</a:t>
            </a:r>
            <a:r>
              <a:rPr lang="en-US" altLang="zh-CN" b="1"/>
              <a:t>]</a:t>
            </a:r>
            <a:endParaRPr lang="en-US" altLang="zh-CN"/>
          </a:p>
        </p:txBody>
      </p:sp>
      <p:sp>
        <p:nvSpPr>
          <p:cNvPr id="11266" name="文本占位符 11266"/>
          <p:cNvSpPr>
            <a:spLocks noGrp="1" noChangeArrowheads="1"/>
          </p:cNvSpPr>
          <p:nvPr>
            <p:ph type="body" idx="1"/>
          </p:nvPr>
        </p:nvSpPr>
        <p:spPr>
          <a:xfrm>
            <a:off x="381000" y="1371600"/>
            <a:ext cx="7848600" cy="5181600"/>
          </a:xfrm>
        </p:spPr>
        <p:txBody>
          <a:bodyPr/>
          <a:lstStyle/>
          <a:p>
            <a:pPr algn="just"/>
            <a:r>
              <a:rPr lang="zh-CN" altLang="en-US" sz="2800">
                <a:latin typeface="宋体" pitchFamily="2" charset="-122"/>
              </a:rPr>
              <a:t>一、诊断依据    </a:t>
            </a:r>
          </a:p>
          <a:p>
            <a:pPr algn="just"/>
            <a:r>
              <a:rPr lang="zh-CN" altLang="en-US" sz="2800">
                <a:latin typeface="宋体" pitchFamily="2" charset="-122"/>
              </a:rPr>
              <a:t>主症：</a:t>
            </a:r>
            <a:r>
              <a:rPr lang="en-US" altLang="zh-CN" sz="2800">
                <a:latin typeface="宋体" pitchFamily="2" charset="-122"/>
              </a:rPr>
              <a:t>1</a:t>
            </a:r>
            <a:r>
              <a:rPr lang="zh-CN" altLang="en-US" sz="2800">
                <a:latin typeface="宋体" pitchFamily="2" charset="-122"/>
              </a:rPr>
              <a:t>、排便间隔时间超过自己的习惯</a:t>
            </a:r>
            <a:r>
              <a:rPr lang="en-US" altLang="zh-CN" sz="2800">
                <a:latin typeface="宋体" pitchFamily="2" charset="-122"/>
              </a:rPr>
              <a:t>1</a:t>
            </a:r>
            <a:r>
              <a:rPr lang="zh-CN" altLang="en-US" sz="2800">
                <a:latin typeface="宋体" pitchFamily="2" charset="-122"/>
              </a:rPr>
              <a:t>天以</a:t>
            </a:r>
          </a:p>
          <a:p>
            <a:pPr algn="just"/>
            <a:r>
              <a:rPr lang="zh-CN" altLang="en-US" sz="2800">
                <a:latin typeface="宋体" pitchFamily="2" charset="-122"/>
              </a:rPr>
              <a:t>         上，或两次排便时间间隔</a:t>
            </a:r>
            <a:r>
              <a:rPr lang="en-US" altLang="zh-CN" sz="2800">
                <a:latin typeface="宋体" pitchFamily="2" charset="-122"/>
              </a:rPr>
              <a:t>3</a:t>
            </a:r>
            <a:r>
              <a:rPr lang="zh-CN" altLang="en-US" sz="2800">
                <a:latin typeface="宋体" pitchFamily="2" charset="-122"/>
              </a:rPr>
              <a:t>天以上。</a:t>
            </a:r>
          </a:p>
          <a:p>
            <a:pPr algn="just"/>
            <a:r>
              <a:rPr lang="zh-CN" altLang="en-US" sz="2800">
                <a:latin typeface="宋体" pitchFamily="2" charset="-122"/>
              </a:rPr>
              <a:t>      </a:t>
            </a:r>
            <a:r>
              <a:rPr lang="en-US" altLang="zh-CN" sz="2800">
                <a:latin typeface="宋体" pitchFamily="2" charset="-122"/>
              </a:rPr>
              <a:t>2</a:t>
            </a:r>
            <a:r>
              <a:rPr lang="zh-CN" altLang="en-US" sz="2800">
                <a:latin typeface="宋体" pitchFamily="2" charset="-122"/>
              </a:rPr>
              <a:t>．大便粪质干结，排出艰难，或欲大便</a:t>
            </a:r>
          </a:p>
          <a:p>
            <a:pPr algn="just"/>
            <a:r>
              <a:rPr lang="zh-CN" altLang="en-US" sz="2800">
                <a:latin typeface="宋体" pitchFamily="2" charset="-122"/>
              </a:rPr>
              <a:t>          而艰涩不畅。 </a:t>
            </a:r>
          </a:p>
          <a:p>
            <a:pPr algn="just"/>
            <a:r>
              <a:rPr lang="zh-CN" altLang="en-US" sz="2800">
                <a:latin typeface="宋体" pitchFamily="2" charset="-122"/>
              </a:rPr>
              <a:t>兼症：常伴腹胀、腹痛、口臭、纳差及神疲乏</a:t>
            </a:r>
          </a:p>
          <a:p>
            <a:pPr algn="just"/>
            <a:r>
              <a:rPr lang="zh-CN" altLang="en-US" sz="2800">
                <a:latin typeface="宋体" pitchFamily="2" charset="-122"/>
              </a:rPr>
              <a:t>      力、头眩心悸等症。</a:t>
            </a:r>
          </a:p>
          <a:p>
            <a:pPr algn="just"/>
            <a:r>
              <a:rPr lang="zh-CN" altLang="en-US" sz="2800">
                <a:latin typeface="宋体" pitchFamily="2" charset="-122"/>
              </a:rPr>
              <a:t>病史及诱发因素：常有饮食不节、情志内伤、</a:t>
            </a:r>
          </a:p>
          <a:p>
            <a:pPr algn="just"/>
            <a:r>
              <a:rPr lang="zh-CN" altLang="en-US" sz="2800">
                <a:latin typeface="宋体" pitchFamily="2" charset="-122"/>
              </a:rPr>
              <a:t>                劳倦过度等病史或诱发因素。</a:t>
            </a:r>
          </a:p>
          <a:p>
            <a:pPr algn="just"/>
            <a:r>
              <a:rPr lang="zh-CN" altLang="en-US" sz="2800">
                <a:latin typeface="宋体" pitchFamily="2" charset="-122"/>
              </a:rPr>
              <a:t>发病特点：起病较缓，多表现为慢性病变过程。</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ja-JP" b="1" dirty="0"/>
              <a:t>【</a:t>
            </a:r>
            <a:r>
              <a:rPr lang="ja-JP" altLang="en-US" b="1" dirty="0"/>
              <a:t>関係する病気</a:t>
            </a:r>
            <a:r>
              <a:rPr lang="en-US" altLang="ja-JP" b="1" dirty="0"/>
              <a:t>】</a:t>
            </a:r>
          </a:p>
          <a:p>
            <a:r>
              <a:rPr lang="ja-JP" altLang="en-US" dirty="0"/>
              <a:t>急性胃炎、慢性胃炎、</a:t>
            </a:r>
            <a:r>
              <a:rPr lang="ja-JP" altLang="en-US" u="sng" dirty="0">
                <a:hlinkClick r:id="rId2"/>
              </a:rPr>
              <a:t>機能性ディスペプシア</a:t>
            </a:r>
            <a:r>
              <a:rPr lang="ja-JP" altLang="en-US" dirty="0"/>
              <a:t>、</a:t>
            </a:r>
            <a:r>
              <a:rPr lang="ja-JP" altLang="en-US" u="sng" dirty="0">
                <a:hlinkClick r:id="rId3"/>
              </a:rPr>
              <a:t>胃潰瘍、十二指腸潰瘍</a:t>
            </a:r>
            <a:r>
              <a:rPr lang="ja-JP" altLang="en-US" dirty="0"/>
              <a:t>、胆石症、急性すい炎、心臓の病気など</a:t>
            </a:r>
          </a:p>
          <a:p>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占位符 12290"/>
          <p:cNvSpPr>
            <a:spLocks noGrp="1" noChangeArrowheads="1"/>
          </p:cNvSpPr>
          <p:nvPr>
            <p:ph type="body" idx="1"/>
          </p:nvPr>
        </p:nvSpPr>
        <p:spPr>
          <a:xfrm>
            <a:off x="0" y="0"/>
            <a:ext cx="8839200" cy="6477000"/>
          </a:xfrm>
        </p:spPr>
        <p:txBody>
          <a:bodyPr/>
          <a:lstStyle/>
          <a:p>
            <a:pPr algn="just"/>
            <a:r>
              <a:rPr lang="zh-CN" altLang="en-US" sz="2800">
                <a:latin typeface="Times New Roman" pitchFamily="18" charset="0"/>
              </a:rPr>
              <a:t>二、</a:t>
            </a:r>
            <a:r>
              <a:rPr lang="zh-CN" altLang="en-US" sz="2800"/>
              <a:t> </a:t>
            </a:r>
            <a:r>
              <a:rPr lang="zh-CN" altLang="en-US" sz="2800">
                <a:latin typeface="Times New Roman" pitchFamily="18" charset="0"/>
              </a:rPr>
              <a:t>病证鉴别</a:t>
            </a:r>
          </a:p>
          <a:p>
            <a:pPr algn="just">
              <a:buFont typeface="Arial" pitchFamily="34" charset="0"/>
              <a:buNone/>
            </a:pPr>
            <a:r>
              <a:rPr lang="zh-CN" altLang="en-US" sz="2800">
                <a:latin typeface="宋体" pitchFamily="2" charset="-122"/>
              </a:rPr>
              <a:t>       便秘与肠结</a:t>
            </a:r>
            <a:r>
              <a:rPr lang="zh-CN" altLang="en-US" sz="2800"/>
              <a:t> </a:t>
            </a:r>
            <a:endParaRPr lang="zh-CN" altLang="en-US" sz="2800">
              <a:latin typeface="Times New Roman" pitchFamily="18" charset="0"/>
            </a:endParaRPr>
          </a:p>
          <a:p>
            <a:pPr algn="just">
              <a:buFont typeface="Arial" pitchFamily="34" charset="0"/>
              <a:buNone/>
            </a:pPr>
            <a:endParaRPr lang="zh-CN" altLang="en-US" sz="2800"/>
          </a:p>
        </p:txBody>
      </p:sp>
      <p:sp>
        <p:nvSpPr>
          <p:cNvPr id="12290" name="文本框 12292"/>
          <p:cNvSpPr txBox="1">
            <a:spLocks noChangeArrowheads="1"/>
          </p:cNvSpPr>
          <p:nvPr/>
        </p:nvSpPr>
        <p:spPr bwMode="auto">
          <a:xfrm>
            <a:off x="974725" y="1697038"/>
            <a:ext cx="184150" cy="457200"/>
          </a:xfrm>
          <a:prstGeom prst="rect">
            <a:avLst/>
          </a:prstGeom>
          <a:noFill/>
          <a:ln w="9525">
            <a:noFill/>
            <a:miter lim="800000"/>
            <a:headEnd/>
            <a:tailEnd/>
          </a:ln>
        </p:spPr>
        <p:txBody>
          <a:bodyPr wrap="none">
            <a:spAutoFit/>
          </a:bodyPr>
          <a:lstStyle/>
          <a:p>
            <a:endParaRPr lang="zh-CN" altLang="en-US"/>
          </a:p>
        </p:txBody>
      </p:sp>
      <p:grpSp>
        <p:nvGrpSpPr>
          <p:cNvPr id="2" name="组合 12340"/>
          <p:cNvGrpSpPr>
            <a:grpSpLocks/>
          </p:cNvGrpSpPr>
          <p:nvPr/>
        </p:nvGrpSpPr>
        <p:grpSpPr bwMode="auto">
          <a:xfrm>
            <a:off x="228600" y="1824038"/>
            <a:ext cx="8686800" cy="4729162"/>
            <a:chOff x="-3" y="-3"/>
            <a:chExt cx="3884" cy="2022"/>
          </a:xfrm>
        </p:grpSpPr>
        <p:grpSp>
          <p:nvGrpSpPr>
            <p:cNvPr id="3" name="组合 12338"/>
            <p:cNvGrpSpPr>
              <a:grpSpLocks/>
            </p:cNvGrpSpPr>
            <p:nvPr/>
          </p:nvGrpSpPr>
          <p:grpSpPr bwMode="auto">
            <a:xfrm>
              <a:off x="0" y="0"/>
              <a:ext cx="3878" cy="2016"/>
              <a:chOff x="0" y="0"/>
              <a:chExt cx="3878" cy="2016"/>
            </a:xfrm>
          </p:grpSpPr>
          <p:grpSp>
            <p:nvGrpSpPr>
              <p:cNvPr id="4" name="组合 12309"/>
              <p:cNvGrpSpPr>
                <a:grpSpLocks/>
              </p:cNvGrpSpPr>
              <p:nvPr/>
            </p:nvGrpSpPr>
            <p:grpSpPr bwMode="auto">
              <a:xfrm>
                <a:off x="0" y="0"/>
                <a:ext cx="417" cy="768"/>
                <a:chOff x="0" y="0"/>
                <a:chExt cx="417" cy="768"/>
              </a:xfrm>
            </p:grpSpPr>
            <p:sp>
              <p:nvSpPr>
                <p:cNvPr id="12294" name="矩形 12293"/>
                <p:cNvSpPr>
                  <a:spLocks noChangeArrowheads="1"/>
                </p:cNvSpPr>
                <p:nvPr/>
              </p:nvSpPr>
              <p:spPr bwMode="auto">
                <a:xfrm>
                  <a:off x="43" y="0"/>
                  <a:ext cx="331" cy="768"/>
                </a:xfrm>
                <a:prstGeom prst="rect">
                  <a:avLst/>
                </a:prstGeom>
                <a:noFill/>
                <a:ln w="9525">
                  <a:noFill/>
                  <a:miter lim="800000"/>
                  <a:headEnd/>
                  <a:tailEnd/>
                </a:ln>
              </p:spPr>
              <p:txBody>
                <a:bodyPr/>
                <a:lstStyle/>
                <a:p>
                  <a:pPr algn="just"/>
                  <a:r>
                    <a:rPr lang="en-US" altLang="zh-CN" sz="2000">
                      <a:latin typeface="Courier New"/>
                    </a:rPr>
                    <a:t> </a:t>
                  </a:r>
                  <a:endParaRPr lang="en-US" altLang="zh-CN" sz="2000">
                    <a:latin typeface="宋体" pitchFamily="2" charset="-122"/>
                  </a:endParaRPr>
                </a:p>
                <a:p>
                  <a:pPr algn="just" eaLnBrk="0" hangingPunct="0"/>
                  <a:endParaRPr lang="en-US" altLang="zh-CN" sz="2000"/>
                </a:p>
              </p:txBody>
            </p:sp>
            <p:sp>
              <p:nvSpPr>
                <p:cNvPr id="12295" name="矩形 12308"/>
                <p:cNvSpPr>
                  <a:spLocks noChangeArrowheads="1"/>
                </p:cNvSpPr>
                <p:nvPr/>
              </p:nvSpPr>
              <p:spPr bwMode="auto">
                <a:xfrm>
                  <a:off x="0" y="0"/>
                  <a:ext cx="417" cy="768"/>
                </a:xfrm>
                <a:prstGeom prst="rect">
                  <a:avLst/>
                </a:prstGeom>
                <a:noFill/>
                <a:ln w="7">
                  <a:solidFill>
                    <a:srgbClr val="A0A0A0"/>
                  </a:solidFill>
                  <a:miter lim="800000"/>
                  <a:headEnd/>
                  <a:tailEnd/>
                </a:ln>
              </p:spPr>
              <p:txBody>
                <a:bodyPr/>
                <a:lstStyle/>
                <a:p>
                  <a:endParaRPr lang="zh-CN" altLang="en-US"/>
                </a:p>
              </p:txBody>
            </p:sp>
          </p:grpSp>
          <p:grpSp>
            <p:nvGrpSpPr>
              <p:cNvPr id="5" name="组合 12311"/>
              <p:cNvGrpSpPr>
                <a:grpSpLocks/>
              </p:cNvGrpSpPr>
              <p:nvPr/>
            </p:nvGrpSpPr>
            <p:grpSpPr bwMode="auto">
              <a:xfrm>
                <a:off x="417" y="0"/>
                <a:ext cx="1133" cy="768"/>
                <a:chOff x="417" y="0"/>
                <a:chExt cx="1133" cy="768"/>
              </a:xfrm>
            </p:grpSpPr>
            <p:sp>
              <p:nvSpPr>
                <p:cNvPr id="12297" name="矩形 12294"/>
                <p:cNvSpPr>
                  <a:spLocks noChangeArrowheads="1"/>
                </p:cNvSpPr>
                <p:nvPr/>
              </p:nvSpPr>
              <p:spPr bwMode="auto">
                <a:xfrm>
                  <a:off x="460" y="0"/>
                  <a:ext cx="1047" cy="768"/>
                </a:xfrm>
                <a:prstGeom prst="rect">
                  <a:avLst/>
                </a:prstGeom>
                <a:noFill/>
                <a:ln w="9525">
                  <a:noFill/>
                  <a:miter lim="800000"/>
                  <a:headEnd/>
                  <a:tailEnd/>
                </a:ln>
              </p:spPr>
              <p:txBody>
                <a:bodyPr/>
                <a:lstStyle/>
                <a:p>
                  <a:pPr algn="just"/>
                  <a:r>
                    <a:rPr lang="zh-CN" altLang="en-US" sz="2000">
                      <a:latin typeface="宋体" pitchFamily="2" charset="-122"/>
                    </a:rPr>
                    <a:t>相同点</a:t>
                  </a:r>
                </a:p>
                <a:p>
                  <a:pPr algn="just" eaLnBrk="0" hangingPunct="0"/>
                  <a:endParaRPr lang="zh-CN" altLang="en-US" sz="2000"/>
                </a:p>
              </p:txBody>
            </p:sp>
            <p:sp>
              <p:nvSpPr>
                <p:cNvPr id="12298" name="矩形 12310"/>
                <p:cNvSpPr>
                  <a:spLocks noChangeArrowheads="1"/>
                </p:cNvSpPr>
                <p:nvPr/>
              </p:nvSpPr>
              <p:spPr bwMode="auto">
                <a:xfrm>
                  <a:off x="417" y="0"/>
                  <a:ext cx="1133" cy="768"/>
                </a:xfrm>
                <a:prstGeom prst="rect">
                  <a:avLst/>
                </a:prstGeom>
                <a:noFill/>
                <a:ln w="7">
                  <a:solidFill>
                    <a:srgbClr val="A0A0A0"/>
                  </a:solidFill>
                  <a:miter lim="800000"/>
                  <a:headEnd/>
                  <a:tailEnd/>
                </a:ln>
              </p:spPr>
              <p:txBody>
                <a:bodyPr/>
                <a:lstStyle/>
                <a:p>
                  <a:endParaRPr lang="zh-CN" altLang="en-US"/>
                </a:p>
              </p:txBody>
            </p:sp>
          </p:grpSp>
          <p:grpSp>
            <p:nvGrpSpPr>
              <p:cNvPr id="6" name="组合 12313"/>
              <p:cNvGrpSpPr>
                <a:grpSpLocks/>
              </p:cNvGrpSpPr>
              <p:nvPr/>
            </p:nvGrpSpPr>
            <p:grpSpPr bwMode="auto">
              <a:xfrm>
                <a:off x="1550" y="0"/>
                <a:ext cx="2328" cy="384"/>
                <a:chOff x="1550" y="0"/>
                <a:chExt cx="2328" cy="384"/>
              </a:xfrm>
            </p:grpSpPr>
            <p:sp>
              <p:nvSpPr>
                <p:cNvPr id="12300" name="矩形 12295"/>
                <p:cNvSpPr>
                  <a:spLocks noChangeArrowheads="1"/>
                </p:cNvSpPr>
                <p:nvPr/>
              </p:nvSpPr>
              <p:spPr bwMode="auto">
                <a:xfrm>
                  <a:off x="1593" y="0"/>
                  <a:ext cx="2242" cy="384"/>
                </a:xfrm>
                <a:prstGeom prst="rect">
                  <a:avLst/>
                </a:prstGeom>
                <a:noFill/>
                <a:ln w="9525">
                  <a:noFill/>
                  <a:miter lim="800000"/>
                  <a:headEnd/>
                  <a:tailEnd/>
                </a:ln>
              </p:spPr>
              <p:txBody>
                <a:bodyPr/>
                <a:lstStyle/>
                <a:p>
                  <a:pPr algn="just"/>
                  <a:r>
                    <a:rPr lang="zh-CN" altLang="en-US" sz="2000">
                      <a:latin typeface="宋体" pitchFamily="2" charset="-122"/>
                    </a:rPr>
                    <a:t>不同点</a:t>
                  </a:r>
                </a:p>
                <a:p>
                  <a:pPr algn="just" eaLnBrk="0" hangingPunct="0"/>
                  <a:endParaRPr lang="zh-CN" altLang="en-US" sz="2000"/>
                </a:p>
              </p:txBody>
            </p:sp>
            <p:sp>
              <p:nvSpPr>
                <p:cNvPr id="12301" name="矩形 12312"/>
                <p:cNvSpPr>
                  <a:spLocks noChangeArrowheads="1"/>
                </p:cNvSpPr>
                <p:nvPr/>
              </p:nvSpPr>
              <p:spPr bwMode="auto">
                <a:xfrm>
                  <a:off x="1550" y="0"/>
                  <a:ext cx="2328" cy="384"/>
                </a:xfrm>
                <a:prstGeom prst="rect">
                  <a:avLst/>
                </a:prstGeom>
                <a:noFill/>
                <a:ln w="7">
                  <a:solidFill>
                    <a:srgbClr val="A0A0A0"/>
                  </a:solidFill>
                  <a:miter lim="800000"/>
                  <a:headEnd/>
                  <a:tailEnd/>
                </a:ln>
              </p:spPr>
              <p:txBody>
                <a:bodyPr/>
                <a:lstStyle/>
                <a:p>
                  <a:endParaRPr lang="zh-CN" altLang="en-US"/>
                </a:p>
              </p:txBody>
            </p:sp>
          </p:grpSp>
          <p:grpSp>
            <p:nvGrpSpPr>
              <p:cNvPr id="7" name="组合 12315"/>
              <p:cNvGrpSpPr>
                <a:grpSpLocks/>
              </p:cNvGrpSpPr>
              <p:nvPr/>
            </p:nvGrpSpPr>
            <p:grpSpPr bwMode="auto">
              <a:xfrm>
                <a:off x="1550" y="384"/>
                <a:ext cx="776" cy="384"/>
                <a:chOff x="1550" y="384"/>
                <a:chExt cx="776" cy="384"/>
              </a:xfrm>
            </p:grpSpPr>
            <p:sp>
              <p:nvSpPr>
                <p:cNvPr id="12303" name="矩形 12296"/>
                <p:cNvSpPr>
                  <a:spLocks noChangeArrowheads="1"/>
                </p:cNvSpPr>
                <p:nvPr/>
              </p:nvSpPr>
              <p:spPr bwMode="auto">
                <a:xfrm>
                  <a:off x="1593" y="384"/>
                  <a:ext cx="690" cy="384"/>
                </a:xfrm>
                <a:prstGeom prst="rect">
                  <a:avLst/>
                </a:prstGeom>
                <a:noFill/>
                <a:ln w="9525">
                  <a:noFill/>
                  <a:miter lim="800000"/>
                  <a:headEnd/>
                  <a:tailEnd/>
                </a:ln>
              </p:spPr>
              <p:txBody>
                <a:bodyPr/>
                <a:lstStyle/>
                <a:p>
                  <a:pPr algn="just"/>
                  <a:r>
                    <a:rPr lang="zh-CN" altLang="en-US" sz="2000">
                      <a:latin typeface="宋体" pitchFamily="2" charset="-122"/>
                    </a:rPr>
                    <a:t>急缓及病因</a:t>
                  </a:r>
                </a:p>
                <a:p>
                  <a:pPr algn="just" eaLnBrk="0" hangingPunct="0"/>
                  <a:endParaRPr lang="zh-CN" altLang="en-US" sz="2000"/>
                </a:p>
              </p:txBody>
            </p:sp>
            <p:sp>
              <p:nvSpPr>
                <p:cNvPr id="12304" name="矩形 12314"/>
                <p:cNvSpPr>
                  <a:spLocks noChangeArrowheads="1"/>
                </p:cNvSpPr>
                <p:nvPr/>
              </p:nvSpPr>
              <p:spPr bwMode="auto">
                <a:xfrm>
                  <a:off x="1550" y="384"/>
                  <a:ext cx="776" cy="384"/>
                </a:xfrm>
                <a:prstGeom prst="rect">
                  <a:avLst/>
                </a:prstGeom>
                <a:noFill/>
                <a:ln w="7">
                  <a:solidFill>
                    <a:srgbClr val="A0A0A0"/>
                  </a:solidFill>
                  <a:miter lim="800000"/>
                  <a:headEnd/>
                  <a:tailEnd/>
                </a:ln>
              </p:spPr>
              <p:txBody>
                <a:bodyPr/>
                <a:lstStyle/>
                <a:p>
                  <a:endParaRPr lang="zh-CN" altLang="en-US"/>
                </a:p>
              </p:txBody>
            </p:sp>
          </p:grpSp>
          <p:grpSp>
            <p:nvGrpSpPr>
              <p:cNvPr id="8" name="组合 12317"/>
              <p:cNvGrpSpPr>
                <a:grpSpLocks/>
              </p:cNvGrpSpPr>
              <p:nvPr/>
            </p:nvGrpSpPr>
            <p:grpSpPr bwMode="auto">
              <a:xfrm>
                <a:off x="2326" y="384"/>
                <a:ext cx="776" cy="384"/>
                <a:chOff x="2326" y="384"/>
                <a:chExt cx="776" cy="384"/>
              </a:xfrm>
            </p:grpSpPr>
            <p:sp>
              <p:nvSpPr>
                <p:cNvPr id="12306" name="矩形 12297"/>
                <p:cNvSpPr>
                  <a:spLocks noChangeArrowheads="1"/>
                </p:cNvSpPr>
                <p:nvPr/>
              </p:nvSpPr>
              <p:spPr bwMode="auto">
                <a:xfrm>
                  <a:off x="2369" y="384"/>
                  <a:ext cx="690" cy="384"/>
                </a:xfrm>
                <a:prstGeom prst="rect">
                  <a:avLst/>
                </a:prstGeom>
                <a:noFill/>
                <a:ln w="9525">
                  <a:noFill/>
                  <a:miter lim="800000"/>
                  <a:headEnd/>
                  <a:tailEnd/>
                </a:ln>
              </p:spPr>
              <p:txBody>
                <a:bodyPr/>
                <a:lstStyle/>
                <a:p>
                  <a:pPr algn="just"/>
                  <a:r>
                    <a:rPr lang="zh-CN" altLang="en-US" sz="2000">
                      <a:latin typeface="宋体" pitchFamily="2" charset="-122"/>
                    </a:rPr>
                    <a:t>表现</a:t>
                  </a:r>
                </a:p>
                <a:p>
                  <a:pPr algn="just" eaLnBrk="0" hangingPunct="0"/>
                  <a:endParaRPr lang="zh-CN" altLang="en-US" sz="2000"/>
                </a:p>
              </p:txBody>
            </p:sp>
            <p:sp>
              <p:nvSpPr>
                <p:cNvPr id="12307" name="矩形 12316"/>
                <p:cNvSpPr>
                  <a:spLocks noChangeArrowheads="1"/>
                </p:cNvSpPr>
                <p:nvPr/>
              </p:nvSpPr>
              <p:spPr bwMode="auto">
                <a:xfrm>
                  <a:off x="2326" y="384"/>
                  <a:ext cx="776" cy="384"/>
                </a:xfrm>
                <a:prstGeom prst="rect">
                  <a:avLst/>
                </a:prstGeom>
                <a:noFill/>
                <a:ln w="7">
                  <a:solidFill>
                    <a:srgbClr val="A0A0A0"/>
                  </a:solidFill>
                  <a:miter lim="800000"/>
                  <a:headEnd/>
                  <a:tailEnd/>
                </a:ln>
              </p:spPr>
              <p:txBody>
                <a:bodyPr/>
                <a:lstStyle/>
                <a:p>
                  <a:endParaRPr lang="zh-CN" altLang="en-US"/>
                </a:p>
              </p:txBody>
            </p:sp>
          </p:grpSp>
          <p:grpSp>
            <p:nvGrpSpPr>
              <p:cNvPr id="9" name="组合 12319"/>
              <p:cNvGrpSpPr>
                <a:grpSpLocks/>
              </p:cNvGrpSpPr>
              <p:nvPr/>
            </p:nvGrpSpPr>
            <p:grpSpPr bwMode="auto">
              <a:xfrm>
                <a:off x="3102" y="384"/>
                <a:ext cx="776" cy="384"/>
                <a:chOff x="3102" y="384"/>
                <a:chExt cx="776" cy="384"/>
              </a:xfrm>
            </p:grpSpPr>
            <p:sp>
              <p:nvSpPr>
                <p:cNvPr id="12309" name="矩形 12298"/>
                <p:cNvSpPr>
                  <a:spLocks noChangeArrowheads="1"/>
                </p:cNvSpPr>
                <p:nvPr/>
              </p:nvSpPr>
              <p:spPr bwMode="auto">
                <a:xfrm>
                  <a:off x="3145" y="384"/>
                  <a:ext cx="690" cy="384"/>
                </a:xfrm>
                <a:prstGeom prst="rect">
                  <a:avLst/>
                </a:prstGeom>
                <a:noFill/>
                <a:ln w="9525">
                  <a:noFill/>
                  <a:miter lim="800000"/>
                  <a:headEnd/>
                  <a:tailEnd/>
                </a:ln>
              </p:spPr>
              <p:txBody>
                <a:bodyPr/>
                <a:lstStyle/>
                <a:p>
                  <a:pPr algn="just"/>
                  <a:r>
                    <a:rPr lang="zh-CN" altLang="en-US" sz="2000">
                      <a:latin typeface="宋体" pitchFamily="2" charset="-122"/>
                    </a:rPr>
                    <a:t>兼症</a:t>
                  </a:r>
                </a:p>
                <a:p>
                  <a:pPr algn="just" eaLnBrk="0" hangingPunct="0"/>
                  <a:endParaRPr lang="zh-CN" altLang="en-US" sz="2000"/>
                </a:p>
              </p:txBody>
            </p:sp>
            <p:sp>
              <p:nvSpPr>
                <p:cNvPr id="12310" name="矩形 12318"/>
                <p:cNvSpPr>
                  <a:spLocks noChangeArrowheads="1"/>
                </p:cNvSpPr>
                <p:nvPr/>
              </p:nvSpPr>
              <p:spPr bwMode="auto">
                <a:xfrm>
                  <a:off x="3102" y="384"/>
                  <a:ext cx="776" cy="384"/>
                </a:xfrm>
                <a:prstGeom prst="rect">
                  <a:avLst/>
                </a:prstGeom>
                <a:noFill/>
                <a:ln w="7">
                  <a:solidFill>
                    <a:srgbClr val="A0A0A0"/>
                  </a:solidFill>
                  <a:miter lim="800000"/>
                  <a:headEnd/>
                  <a:tailEnd/>
                </a:ln>
              </p:spPr>
              <p:txBody>
                <a:bodyPr/>
                <a:lstStyle/>
                <a:p>
                  <a:endParaRPr lang="zh-CN" altLang="en-US"/>
                </a:p>
              </p:txBody>
            </p:sp>
          </p:grpSp>
          <p:grpSp>
            <p:nvGrpSpPr>
              <p:cNvPr id="10" name="组合 12321"/>
              <p:cNvGrpSpPr>
                <a:grpSpLocks/>
              </p:cNvGrpSpPr>
              <p:nvPr/>
            </p:nvGrpSpPr>
            <p:grpSpPr bwMode="auto">
              <a:xfrm>
                <a:off x="0" y="768"/>
                <a:ext cx="417" cy="576"/>
                <a:chOff x="0" y="768"/>
                <a:chExt cx="417" cy="576"/>
              </a:xfrm>
            </p:grpSpPr>
            <p:sp>
              <p:nvSpPr>
                <p:cNvPr id="12312" name="矩形 12299"/>
                <p:cNvSpPr>
                  <a:spLocks noChangeArrowheads="1"/>
                </p:cNvSpPr>
                <p:nvPr/>
              </p:nvSpPr>
              <p:spPr bwMode="auto">
                <a:xfrm>
                  <a:off x="43" y="768"/>
                  <a:ext cx="331" cy="576"/>
                </a:xfrm>
                <a:prstGeom prst="rect">
                  <a:avLst/>
                </a:prstGeom>
                <a:noFill/>
                <a:ln w="9525">
                  <a:noFill/>
                  <a:miter lim="800000"/>
                  <a:headEnd/>
                  <a:tailEnd/>
                </a:ln>
              </p:spPr>
              <p:txBody>
                <a:bodyPr/>
                <a:lstStyle/>
                <a:p>
                  <a:pPr algn="just"/>
                  <a:r>
                    <a:rPr lang="zh-CN" altLang="en-US" sz="2000">
                      <a:latin typeface="宋体" pitchFamily="2" charset="-122"/>
                    </a:rPr>
                    <a:t>便秘</a:t>
                  </a:r>
                </a:p>
                <a:p>
                  <a:pPr algn="just" eaLnBrk="0" hangingPunct="0"/>
                  <a:endParaRPr lang="zh-CN" altLang="en-US" sz="2000"/>
                </a:p>
              </p:txBody>
            </p:sp>
            <p:sp>
              <p:nvSpPr>
                <p:cNvPr id="12313" name="矩形 12320"/>
                <p:cNvSpPr>
                  <a:spLocks noChangeArrowheads="1"/>
                </p:cNvSpPr>
                <p:nvPr/>
              </p:nvSpPr>
              <p:spPr bwMode="auto">
                <a:xfrm>
                  <a:off x="0" y="768"/>
                  <a:ext cx="417" cy="576"/>
                </a:xfrm>
                <a:prstGeom prst="rect">
                  <a:avLst/>
                </a:prstGeom>
                <a:noFill/>
                <a:ln w="7">
                  <a:solidFill>
                    <a:srgbClr val="A0A0A0"/>
                  </a:solidFill>
                  <a:miter lim="800000"/>
                  <a:headEnd/>
                  <a:tailEnd/>
                </a:ln>
              </p:spPr>
              <p:txBody>
                <a:bodyPr/>
                <a:lstStyle/>
                <a:p>
                  <a:endParaRPr lang="zh-CN" altLang="en-US"/>
                </a:p>
              </p:txBody>
            </p:sp>
          </p:grpSp>
          <p:grpSp>
            <p:nvGrpSpPr>
              <p:cNvPr id="11" name="组合 12323"/>
              <p:cNvGrpSpPr>
                <a:grpSpLocks/>
              </p:cNvGrpSpPr>
              <p:nvPr/>
            </p:nvGrpSpPr>
            <p:grpSpPr bwMode="auto">
              <a:xfrm>
                <a:off x="417" y="768"/>
                <a:ext cx="1133" cy="1248"/>
                <a:chOff x="417" y="768"/>
                <a:chExt cx="1133" cy="1248"/>
              </a:xfrm>
            </p:grpSpPr>
            <p:sp>
              <p:nvSpPr>
                <p:cNvPr id="12315" name="矩形 12300"/>
                <p:cNvSpPr>
                  <a:spLocks noChangeArrowheads="1"/>
                </p:cNvSpPr>
                <p:nvPr/>
              </p:nvSpPr>
              <p:spPr bwMode="auto">
                <a:xfrm>
                  <a:off x="460" y="768"/>
                  <a:ext cx="1047" cy="1248"/>
                </a:xfrm>
                <a:prstGeom prst="rect">
                  <a:avLst/>
                </a:prstGeom>
                <a:noFill/>
                <a:ln w="9525">
                  <a:noFill/>
                  <a:miter lim="800000"/>
                  <a:headEnd/>
                  <a:tailEnd/>
                </a:ln>
              </p:spPr>
              <p:txBody>
                <a:bodyPr/>
                <a:lstStyle/>
                <a:p>
                  <a:pPr algn="just"/>
                  <a:r>
                    <a:rPr lang="zh-CN" altLang="en-US" sz="2000">
                      <a:latin typeface="宋体" pitchFamily="2" charset="-122"/>
                    </a:rPr>
                    <a:t>皆为大便秘结不通</a:t>
                  </a:r>
                </a:p>
                <a:p>
                  <a:pPr algn="just" eaLnBrk="0" hangingPunct="0"/>
                  <a:endParaRPr lang="zh-CN" altLang="en-US" sz="2000"/>
                </a:p>
              </p:txBody>
            </p:sp>
            <p:sp>
              <p:nvSpPr>
                <p:cNvPr id="12316" name="矩形 12322"/>
                <p:cNvSpPr>
                  <a:spLocks noChangeArrowheads="1"/>
                </p:cNvSpPr>
                <p:nvPr/>
              </p:nvSpPr>
              <p:spPr bwMode="auto">
                <a:xfrm>
                  <a:off x="417" y="768"/>
                  <a:ext cx="1133" cy="1248"/>
                </a:xfrm>
                <a:prstGeom prst="rect">
                  <a:avLst/>
                </a:prstGeom>
                <a:noFill/>
                <a:ln w="7">
                  <a:solidFill>
                    <a:srgbClr val="A0A0A0"/>
                  </a:solidFill>
                  <a:miter lim="800000"/>
                  <a:headEnd/>
                  <a:tailEnd/>
                </a:ln>
              </p:spPr>
              <p:txBody>
                <a:bodyPr/>
                <a:lstStyle/>
                <a:p>
                  <a:endParaRPr lang="zh-CN" altLang="en-US"/>
                </a:p>
              </p:txBody>
            </p:sp>
          </p:grpSp>
          <p:grpSp>
            <p:nvGrpSpPr>
              <p:cNvPr id="12" name="组合 12325"/>
              <p:cNvGrpSpPr>
                <a:grpSpLocks/>
              </p:cNvGrpSpPr>
              <p:nvPr/>
            </p:nvGrpSpPr>
            <p:grpSpPr bwMode="auto">
              <a:xfrm>
                <a:off x="1550" y="768"/>
                <a:ext cx="776" cy="576"/>
                <a:chOff x="1550" y="768"/>
                <a:chExt cx="776" cy="576"/>
              </a:xfrm>
            </p:grpSpPr>
            <p:sp>
              <p:nvSpPr>
                <p:cNvPr id="12318" name="矩形 12301"/>
                <p:cNvSpPr>
                  <a:spLocks noChangeArrowheads="1"/>
                </p:cNvSpPr>
                <p:nvPr/>
              </p:nvSpPr>
              <p:spPr bwMode="auto">
                <a:xfrm>
                  <a:off x="1593" y="768"/>
                  <a:ext cx="690" cy="576"/>
                </a:xfrm>
                <a:prstGeom prst="rect">
                  <a:avLst/>
                </a:prstGeom>
                <a:noFill/>
                <a:ln w="9525">
                  <a:noFill/>
                  <a:miter lim="800000"/>
                  <a:headEnd/>
                  <a:tailEnd/>
                </a:ln>
              </p:spPr>
              <p:txBody>
                <a:bodyPr/>
                <a:lstStyle/>
                <a:p>
                  <a:pPr algn="just"/>
                  <a:r>
                    <a:rPr lang="zh-CN" altLang="en-US" sz="2000">
                      <a:latin typeface="宋体" pitchFamily="2" charset="-122"/>
                    </a:rPr>
                    <a:t>慢性久病</a:t>
                  </a:r>
                </a:p>
                <a:p>
                  <a:pPr algn="just" eaLnBrk="0" hangingPunct="0"/>
                  <a:r>
                    <a:rPr lang="zh-CN" altLang="en-US" sz="2000"/>
                    <a:t>大肠传导失常所致</a:t>
                  </a:r>
                </a:p>
                <a:p>
                  <a:pPr algn="just" eaLnBrk="0" hangingPunct="0"/>
                  <a:endParaRPr lang="zh-CN" altLang="en-US" sz="2000"/>
                </a:p>
              </p:txBody>
            </p:sp>
            <p:sp>
              <p:nvSpPr>
                <p:cNvPr id="12319" name="矩形 12324"/>
                <p:cNvSpPr>
                  <a:spLocks noChangeArrowheads="1"/>
                </p:cNvSpPr>
                <p:nvPr/>
              </p:nvSpPr>
              <p:spPr bwMode="auto">
                <a:xfrm>
                  <a:off x="1550" y="768"/>
                  <a:ext cx="776" cy="576"/>
                </a:xfrm>
                <a:prstGeom prst="rect">
                  <a:avLst/>
                </a:prstGeom>
                <a:noFill/>
                <a:ln w="7">
                  <a:solidFill>
                    <a:srgbClr val="A0A0A0"/>
                  </a:solidFill>
                  <a:miter lim="800000"/>
                  <a:headEnd/>
                  <a:tailEnd/>
                </a:ln>
              </p:spPr>
              <p:txBody>
                <a:bodyPr/>
                <a:lstStyle/>
                <a:p>
                  <a:endParaRPr lang="zh-CN" altLang="en-US"/>
                </a:p>
              </p:txBody>
            </p:sp>
          </p:grpSp>
          <p:grpSp>
            <p:nvGrpSpPr>
              <p:cNvPr id="13" name="组合 12327"/>
              <p:cNvGrpSpPr>
                <a:grpSpLocks/>
              </p:cNvGrpSpPr>
              <p:nvPr/>
            </p:nvGrpSpPr>
            <p:grpSpPr bwMode="auto">
              <a:xfrm>
                <a:off x="2326" y="768"/>
                <a:ext cx="776" cy="576"/>
                <a:chOff x="2326" y="768"/>
                <a:chExt cx="776" cy="576"/>
              </a:xfrm>
            </p:grpSpPr>
            <p:sp>
              <p:nvSpPr>
                <p:cNvPr id="12321" name="矩形 12302"/>
                <p:cNvSpPr>
                  <a:spLocks noChangeArrowheads="1"/>
                </p:cNvSpPr>
                <p:nvPr/>
              </p:nvSpPr>
              <p:spPr bwMode="auto">
                <a:xfrm>
                  <a:off x="2369" y="768"/>
                  <a:ext cx="690" cy="576"/>
                </a:xfrm>
                <a:prstGeom prst="rect">
                  <a:avLst/>
                </a:prstGeom>
                <a:noFill/>
                <a:ln w="9525">
                  <a:noFill/>
                  <a:miter lim="800000"/>
                  <a:headEnd/>
                  <a:tailEnd/>
                </a:ln>
              </p:spPr>
              <p:txBody>
                <a:bodyPr/>
                <a:lstStyle/>
                <a:p>
                  <a:pPr algn="just"/>
                  <a:r>
                    <a:rPr lang="zh-CN" altLang="en-US" sz="2000">
                      <a:latin typeface="宋体" pitchFamily="2" charset="-122"/>
                    </a:rPr>
                    <a:t>腹部胀满，大便干结艰行，可有矢气和肠鸣音，</a:t>
                  </a:r>
                </a:p>
                <a:p>
                  <a:pPr algn="just" eaLnBrk="0" hangingPunct="0"/>
                  <a:endParaRPr lang="zh-CN" altLang="en-US" sz="2000"/>
                </a:p>
              </p:txBody>
            </p:sp>
            <p:sp>
              <p:nvSpPr>
                <p:cNvPr id="12322" name="矩形 12326"/>
                <p:cNvSpPr>
                  <a:spLocks noChangeArrowheads="1"/>
                </p:cNvSpPr>
                <p:nvPr/>
              </p:nvSpPr>
              <p:spPr bwMode="auto">
                <a:xfrm>
                  <a:off x="2326" y="768"/>
                  <a:ext cx="776" cy="576"/>
                </a:xfrm>
                <a:prstGeom prst="rect">
                  <a:avLst/>
                </a:prstGeom>
                <a:noFill/>
                <a:ln w="7">
                  <a:solidFill>
                    <a:srgbClr val="A0A0A0"/>
                  </a:solidFill>
                  <a:miter lim="800000"/>
                  <a:headEnd/>
                  <a:tailEnd/>
                </a:ln>
              </p:spPr>
              <p:txBody>
                <a:bodyPr/>
                <a:lstStyle/>
                <a:p>
                  <a:endParaRPr lang="zh-CN" altLang="en-US"/>
                </a:p>
              </p:txBody>
            </p:sp>
          </p:grpSp>
          <p:grpSp>
            <p:nvGrpSpPr>
              <p:cNvPr id="14" name="组合 12329"/>
              <p:cNvGrpSpPr>
                <a:grpSpLocks/>
              </p:cNvGrpSpPr>
              <p:nvPr/>
            </p:nvGrpSpPr>
            <p:grpSpPr bwMode="auto">
              <a:xfrm>
                <a:off x="3102" y="768"/>
                <a:ext cx="776" cy="576"/>
                <a:chOff x="3102" y="768"/>
                <a:chExt cx="776" cy="576"/>
              </a:xfrm>
            </p:grpSpPr>
            <p:sp>
              <p:nvSpPr>
                <p:cNvPr id="12324" name="矩形 12303"/>
                <p:cNvSpPr>
                  <a:spLocks noChangeArrowheads="1"/>
                </p:cNvSpPr>
                <p:nvPr/>
              </p:nvSpPr>
              <p:spPr bwMode="auto">
                <a:xfrm>
                  <a:off x="3145" y="768"/>
                  <a:ext cx="690" cy="576"/>
                </a:xfrm>
                <a:prstGeom prst="rect">
                  <a:avLst/>
                </a:prstGeom>
                <a:noFill/>
                <a:ln w="9525">
                  <a:noFill/>
                  <a:miter lim="800000"/>
                  <a:headEnd/>
                  <a:tailEnd/>
                </a:ln>
              </p:spPr>
              <p:txBody>
                <a:bodyPr/>
                <a:lstStyle/>
                <a:p>
                  <a:pPr algn="just"/>
                  <a:r>
                    <a:rPr lang="zh-CN" altLang="en-US" sz="2000">
                      <a:latin typeface="宋体" pitchFamily="2" charset="-122"/>
                    </a:rPr>
                    <a:t>或有恶心欲吐，食纳减少</a:t>
                  </a:r>
                </a:p>
                <a:p>
                  <a:pPr algn="just" eaLnBrk="0" hangingPunct="0"/>
                  <a:endParaRPr lang="zh-CN" altLang="en-US" sz="2000"/>
                </a:p>
              </p:txBody>
            </p:sp>
            <p:sp>
              <p:nvSpPr>
                <p:cNvPr id="12325" name="矩形 12328"/>
                <p:cNvSpPr>
                  <a:spLocks noChangeArrowheads="1"/>
                </p:cNvSpPr>
                <p:nvPr/>
              </p:nvSpPr>
              <p:spPr bwMode="auto">
                <a:xfrm>
                  <a:off x="3102" y="768"/>
                  <a:ext cx="776" cy="576"/>
                </a:xfrm>
                <a:prstGeom prst="rect">
                  <a:avLst/>
                </a:prstGeom>
                <a:noFill/>
                <a:ln w="7">
                  <a:solidFill>
                    <a:srgbClr val="A0A0A0"/>
                  </a:solidFill>
                  <a:miter lim="800000"/>
                  <a:headEnd/>
                  <a:tailEnd/>
                </a:ln>
              </p:spPr>
              <p:txBody>
                <a:bodyPr/>
                <a:lstStyle/>
                <a:p>
                  <a:endParaRPr lang="zh-CN" altLang="en-US"/>
                </a:p>
              </p:txBody>
            </p:sp>
          </p:grpSp>
          <p:grpSp>
            <p:nvGrpSpPr>
              <p:cNvPr id="15" name="组合 12331"/>
              <p:cNvGrpSpPr>
                <a:grpSpLocks/>
              </p:cNvGrpSpPr>
              <p:nvPr/>
            </p:nvGrpSpPr>
            <p:grpSpPr bwMode="auto">
              <a:xfrm>
                <a:off x="0" y="1344"/>
                <a:ext cx="417" cy="672"/>
                <a:chOff x="0" y="1344"/>
                <a:chExt cx="417" cy="672"/>
              </a:xfrm>
            </p:grpSpPr>
            <p:sp>
              <p:nvSpPr>
                <p:cNvPr id="12327" name="矩形 12304"/>
                <p:cNvSpPr>
                  <a:spLocks noChangeArrowheads="1"/>
                </p:cNvSpPr>
                <p:nvPr/>
              </p:nvSpPr>
              <p:spPr bwMode="auto">
                <a:xfrm>
                  <a:off x="43" y="1344"/>
                  <a:ext cx="331" cy="672"/>
                </a:xfrm>
                <a:prstGeom prst="rect">
                  <a:avLst/>
                </a:prstGeom>
                <a:noFill/>
                <a:ln w="9525">
                  <a:noFill/>
                  <a:miter lim="800000"/>
                  <a:headEnd/>
                  <a:tailEnd/>
                </a:ln>
              </p:spPr>
              <p:txBody>
                <a:bodyPr/>
                <a:lstStyle/>
                <a:p>
                  <a:pPr algn="just"/>
                  <a:r>
                    <a:rPr lang="zh-CN" altLang="en-US" sz="2000">
                      <a:latin typeface="宋体" pitchFamily="2" charset="-122"/>
                    </a:rPr>
                    <a:t>肠结</a:t>
                  </a:r>
                </a:p>
                <a:p>
                  <a:pPr algn="just" eaLnBrk="0" hangingPunct="0"/>
                  <a:endParaRPr lang="zh-CN" altLang="en-US" sz="2000"/>
                </a:p>
              </p:txBody>
            </p:sp>
            <p:sp>
              <p:nvSpPr>
                <p:cNvPr id="12328" name="矩形 12330"/>
                <p:cNvSpPr>
                  <a:spLocks noChangeArrowheads="1"/>
                </p:cNvSpPr>
                <p:nvPr/>
              </p:nvSpPr>
              <p:spPr bwMode="auto">
                <a:xfrm>
                  <a:off x="0" y="1344"/>
                  <a:ext cx="417" cy="672"/>
                </a:xfrm>
                <a:prstGeom prst="rect">
                  <a:avLst/>
                </a:prstGeom>
                <a:noFill/>
                <a:ln w="7">
                  <a:solidFill>
                    <a:srgbClr val="A0A0A0"/>
                  </a:solidFill>
                  <a:miter lim="800000"/>
                  <a:headEnd/>
                  <a:tailEnd/>
                </a:ln>
              </p:spPr>
              <p:txBody>
                <a:bodyPr/>
                <a:lstStyle/>
                <a:p>
                  <a:endParaRPr lang="zh-CN" altLang="en-US"/>
                </a:p>
              </p:txBody>
            </p:sp>
          </p:grpSp>
          <p:grpSp>
            <p:nvGrpSpPr>
              <p:cNvPr id="16" name="组合 12333"/>
              <p:cNvGrpSpPr>
                <a:grpSpLocks/>
              </p:cNvGrpSpPr>
              <p:nvPr/>
            </p:nvGrpSpPr>
            <p:grpSpPr bwMode="auto">
              <a:xfrm>
                <a:off x="1550" y="1344"/>
                <a:ext cx="776" cy="672"/>
                <a:chOff x="1550" y="1344"/>
                <a:chExt cx="776" cy="672"/>
              </a:xfrm>
            </p:grpSpPr>
            <p:sp>
              <p:nvSpPr>
                <p:cNvPr id="12330" name="矩形 12305"/>
                <p:cNvSpPr>
                  <a:spLocks noChangeArrowheads="1"/>
                </p:cNvSpPr>
                <p:nvPr/>
              </p:nvSpPr>
              <p:spPr bwMode="auto">
                <a:xfrm>
                  <a:off x="1593" y="1344"/>
                  <a:ext cx="690" cy="672"/>
                </a:xfrm>
                <a:prstGeom prst="rect">
                  <a:avLst/>
                </a:prstGeom>
                <a:noFill/>
                <a:ln w="9525">
                  <a:noFill/>
                  <a:miter lim="800000"/>
                  <a:headEnd/>
                  <a:tailEnd/>
                </a:ln>
              </p:spPr>
              <p:txBody>
                <a:bodyPr/>
                <a:lstStyle/>
                <a:p>
                  <a:pPr algn="just"/>
                  <a:r>
                    <a:rPr lang="zh-CN" altLang="en-US" sz="2000">
                      <a:latin typeface="宋体" pitchFamily="2" charset="-122"/>
                    </a:rPr>
                    <a:t>多为急病</a:t>
                  </a:r>
                </a:p>
                <a:p>
                  <a:pPr algn="just" eaLnBrk="0" hangingPunct="0"/>
                  <a:r>
                    <a:rPr lang="zh-CN" altLang="en-US" sz="2000"/>
                    <a:t>大肠通降受阻所致</a:t>
                  </a:r>
                </a:p>
                <a:p>
                  <a:pPr algn="just" eaLnBrk="0" hangingPunct="0"/>
                  <a:endParaRPr lang="zh-CN" altLang="en-US" sz="2000"/>
                </a:p>
              </p:txBody>
            </p:sp>
            <p:sp>
              <p:nvSpPr>
                <p:cNvPr id="12331" name="矩形 12332"/>
                <p:cNvSpPr>
                  <a:spLocks noChangeArrowheads="1"/>
                </p:cNvSpPr>
                <p:nvPr/>
              </p:nvSpPr>
              <p:spPr bwMode="auto">
                <a:xfrm>
                  <a:off x="1550" y="1344"/>
                  <a:ext cx="776" cy="672"/>
                </a:xfrm>
                <a:prstGeom prst="rect">
                  <a:avLst/>
                </a:prstGeom>
                <a:noFill/>
                <a:ln w="7">
                  <a:solidFill>
                    <a:srgbClr val="A0A0A0"/>
                  </a:solidFill>
                  <a:miter lim="800000"/>
                  <a:headEnd/>
                  <a:tailEnd/>
                </a:ln>
              </p:spPr>
              <p:txBody>
                <a:bodyPr/>
                <a:lstStyle/>
                <a:p>
                  <a:endParaRPr lang="zh-CN" altLang="en-US"/>
                </a:p>
              </p:txBody>
            </p:sp>
          </p:grpSp>
          <p:grpSp>
            <p:nvGrpSpPr>
              <p:cNvPr id="17" name="组合 12335"/>
              <p:cNvGrpSpPr>
                <a:grpSpLocks/>
              </p:cNvGrpSpPr>
              <p:nvPr/>
            </p:nvGrpSpPr>
            <p:grpSpPr bwMode="auto">
              <a:xfrm>
                <a:off x="2326" y="1344"/>
                <a:ext cx="776" cy="672"/>
                <a:chOff x="2326" y="1344"/>
                <a:chExt cx="776" cy="672"/>
              </a:xfrm>
            </p:grpSpPr>
            <p:sp>
              <p:nvSpPr>
                <p:cNvPr id="12333" name="矩形 12306"/>
                <p:cNvSpPr>
                  <a:spLocks noChangeArrowheads="1"/>
                </p:cNvSpPr>
                <p:nvPr/>
              </p:nvSpPr>
              <p:spPr bwMode="auto">
                <a:xfrm>
                  <a:off x="2369" y="1344"/>
                  <a:ext cx="690" cy="672"/>
                </a:xfrm>
                <a:prstGeom prst="rect">
                  <a:avLst/>
                </a:prstGeom>
                <a:noFill/>
                <a:ln w="9525">
                  <a:noFill/>
                  <a:miter lim="800000"/>
                  <a:headEnd/>
                  <a:tailEnd/>
                </a:ln>
              </p:spPr>
              <p:txBody>
                <a:bodyPr/>
                <a:lstStyle/>
                <a:p>
                  <a:pPr algn="just"/>
                  <a:r>
                    <a:rPr lang="zh-CN" altLang="en-US" sz="2000">
                      <a:latin typeface="宋体" pitchFamily="2" charset="-122"/>
                    </a:rPr>
                    <a:t>腹部疼痛拒按，大便完全不通，且无矢气和肠鸣音</a:t>
                  </a:r>
                </a:p>
                <a:p>
                  <a:pPr algn="just" eaLnBrk="0" hangingPunct="0"/>
                  <a:endParaRPr lang="zh-CN" altLang="en-US" sz="2000"/>
                </a:p>
              </p:txBody>
            </p:sp>
            <p:sp>
              <p:nvSpPr>
                <p:cNvPr id="12334" name="矩形 12334"/>
                <p:cNvSpPr>
                  <a:spLocks noChangeArrowheads="1"/>
                </p:cNvSpPr>
                <p:nvPr/>
              </p:nvSpPr>
              <p:spPr bwMode="auto">
                <a:xfrm>
                  <a:off x="2326" y="1344"/>
                  <a:ext cx="776" cy="672"/>
                </a:xfrm>
                <a:prstGeom prst="rect">
                  <a:avLst/>
                </a:prstGeom>
                <a:noFill/>
                <a:ln w="7">
                  <a:solidFill>
                    <a:srgbClr val="A0A0A0"/>
                  </a:solidFill>
                  <a:miter lim="800000"/>
                  <a:headEnd/>
                  <a:tailEnd/>
                </a:ln>
              </p:spPr>
              <p:txBody>
                <a:bodyPr/>
                <a:lstStyle/>
                <a:p>
                  <a:endParaRPr lang="zh-CN" altLang="en-US"/>
                </a:p>
              </p:txBody>
            </p:sp>
          </p:grpSp>
          <p:grpSp>
            <p:nvGrpSpPr>
              <p:cNvPr id="18" name="组合 12337"/>
              <p:cNvGrpSpPr>
                <a:grpSpLocks/>
              </p:cNvGrpSpPr>
              <p:nvPr/>
            </p:nvGrpSpPr>
            <p:grpSpPr bwMode="auto">
              <a:xfrm>
                <a:off x="3102" y="1344"/>
                <a:ext cx="776" cy="672"/>
                <a:chOff x="3102" y="1344"/>
                <a:chExt cx="776" cy="672"/>
              </a:xfrm>
            </p:grpSpPr>
            <p:sp>
              <p:nvSpPr>
                <p:cNvPr id="12336" name="矩形 12307"/>
                <p:cNvSpPr>
                  <a:spLocks noChangeArrowheads="1"/>
                </p:cNvSpPr>
                <p:nvPr/>
              </p:nvSpPr>
              <p:spPr bwMode="auto">
                <a:xfrm>
                  <a:off x="3145" y="1344"/>
                  <a:ext cx="690" cy="672"/>
                </a:xfrm>
                <a:prstGeom prst="rect">
                  <a:avLst/>
                </a:prstGeom>
                <a:noFill/>
                <a:ln w="9525">
                  <a:noFill/>
                  <a:miter lim="800000"/>
                  <a:headEnd/>
                  <a:tailEnd/>
                </a:ln>
              </p:spPr>
              <p:txBody>
                <a:bodyPr/>
                <a:lstStyle/>
                <a:p>
                  <a:pPr algn="just"/>
                  <a:r>
                    <a:rPr lang="zh-CN" altLang="en-US" sz="2000">
                      <a:latin typeface="宋体" pitchFamily="2" charset="-122"/>
                    </a:rPr>
                    <a:t>严重者可吐出粪便</a:t>
                  </a:r>
                </a:p>
                <a:p>
                  <a:pPr algn="just" eaLnBrk="0" hangingPunct="0"/>
                  <a:endParaRPr lang="zh-CN" altLang="en-US" sz="2000"/>
                </a:p>
              </p:txBody>
            </p:sp>
            <p:sp>
              <p:nvSpPr>
                <p:cNvPr id="12337" name="矩形 12336"/>
                <p:cNvSpPr>
                  <a:spLocks noChangeArrowheads="1"/>
                </p:cNvSpPr>
                <p:nvPr/>
              </p:nvSpPr>
              <p:spPr bwMode="auto">
                <a:xfrm>
                  <a:off x="3102" y="1344"/>
                  <a:ext cx="776" cy="672"/>
                </a:xfrm>
                <a:prstGeom prst="rect">
                  <a:avLst/>
                </a:prstGeom>
                <a:noFill/>
                <a:ln w="7">
                  <a:solidFill>
                    <a:srgbClr val="A0A0A0"/>
                  </a:solidFill>
                  <a:miter lim="800000"/>
                  <a:headEnd/>
                  <a:tailEnd/>
                </a:ln>
              </p:spPr>
              <p:txBody>
                <a:bodyPr/>
                <a:lstStyle/>
                <a:p>
                  <a:endParaRPr lang="zh-CN" altLang="en-US"/>
                </a:p>
              </p:txBody>
            </p:sp>
          </p:grpSp>
        </p:grpSp>
        <p:sp>
          <p:nvSpPr>
            <p:cNvPr id="12338" name="矩形 12339"/>
            <p:cNvSpPr>
              <a:spLocks noChangeArrowheads="1"/>
            </p:cNvSpPr>
            <p:nvPr/>
          </p:nvSpPr>
          <p:spPr bwMode="auto">
            <a:xfrm>
              <a:off x="-3" y="-3"/>
              <a:ext cx="3884" cy="2022"/>
            </a:xfrm>
            <a:prstGeom prst="rect">
              <a:avLst/>
            </a:prstGeom>
            <a:noFill/>
            <a:ln w="11112">
              <a:solidFill>
                <a:srgbClr val="A0A0A0"/>
              </a:solidFill>
              <a:miter lim="800000"/>
              <a:headEnd/>
              <a:tailEnd/>
            </a:ln>
          </p:spPr>
          <p:txBody>
            <a:bodyPr/>
            <a:lstStyle/>
            <a:p>
              <a:endParaRPr lang="zh-CN" altLang="en-US"/>
            </a:p>
          </p:txBody>
        </p:sp>
      </p:gr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4337"/>
          <p:cNvSpPr>
            <a:spLocks noGrp="1" noChangeArrowheads="1"/>
          </p:cNvSpPr>
          <p:nvPr>
            <p:ph type="title"/>
          </p:nvPr>
        </p:nvSpPr>
        <p:spPr>
          <a:xfrm>
            <a:off x="685800" y="0"/>
            <a:ext cx="7772400" cy="762000"/>
          </a:xfrm>
        </p:spPr>
        <p:txBody>
          <a:bodyPr/>
          <a:lstStyle/>
          <a:p>
            <a:r>
              <a:rPr lang="en-US" altLang="zh-CN" b="1"/>
              <a:t> [</a:t>
            </a:r>
            <a:r>
              <a:rPr lang="zh-CN" altLang="en-US" b="1">
                <a:latin typeface="Times New Roman" pitchFamily="18" charset="0"/>
              </a:rPr>
              <a:t>辨证论治</a:t>
            </a:r>
            <a:r>
              <a:rPr lang="en-US" altLang="zh-CN" b="1"/>
              <a:t>]</a:t>
            </a:r>
            <a:endParaRPr lang="en-US" altLang="zh-CN"/>
          </a:p>
        </p:txBody>
      </p:sp>
      <p:sp>
        <p:nvSpPr>
          <p:cNvPr id="14338" name="文本占位符 14338"/>
          <p:cNvSpPr>
            <a:spLocks noGrp="1" noChangeArrowheads="1"/>
          </p:cNvSpPr>
          <p:nvPr>
            <p:ph type="body" idx="1"/>
          </p:nvPr>
        </p:nvSpPr>
        <p:spPr>
          <a:xfrm>
            <a:off x="0" y="914400"/>
            <a:ext cx="9144000" cy="5562600"/>
          </a:xfrm>
        </p:spPr>
        <p:txBody>
          <a:bodyPr/>
          <a:lstStyle/>
          <a:p>
            <a:pPr algn="just"/>
            <a:r>
              <a:rPr lang="en-US" altLang="zh-CN"/>
              <a:t> </a:t>
            </a:r>
            <a:r>
              <a:rPr lang="zh-CN" altLang="en-US">
                <a:latin typeface="Times New Roman" pitchFamily="18" charset="0"/>
              </a:rPr>
              <a:t>一、辨证要点</a:t>
            </a:r>
            <a:endParaRPr lang="zh-CN" altLang="en-US"/>
          </a:p>
          <a:p>
            <a:pPr algn="just">
              <a:buFont typeface="Arial" pitchFamily="34" charset="0"/>
              <a:buNone/>
            </a:pPr>
            <a:endParaRPr lang="zh-CN" altLang="en-US">
              <a:latin typeface="宋体" pitchFamily="2" charset="-122"/>
            </a:endParaRPr>
          </a:p>
          <a:p>
            <a:pPr algn="just">
              <a:buFont typeface="Arial" pitchFamily="34" charset="0"/>
              <a:buNone/>
            </a:pPr>
            <a:r>
              <a:rPr lang="zh-CN" altLang="en-US">
                <a:latin typeface="宋体" pitchFamily="2" charset="-122"/>
              </a:rPr>
              <a:t>     便秘的辨证当分清虚实，实者包括热秘、气秘和冷秘，虚者当辨气虚、血虚、阴虚和阳虚的不同。</a:t>
            </a:r>
          </a:p>
          <a:p>
            <a:pPr>
              <a:buFont typeface="Arial" pitchFamily="34" charset="0"/>
              <a:buNone/>
            </a:pPr>
            <a:endParaRPr lang="zh-CN" altLang="en-US"/>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34817"/>
          <p:cNvSpPr txBox="1">
            <a:spLocks noChangeArrowheads="1"/>
          </p:cNvSpPr>
          <p:nvPr/>
        </p:nvSpPr>
        <p:spPr bwMode="auto">
          <a:xfrm>
            <a:off x="441325" y="1676400"/>
            <a:ext cx="8702675" cy="2647950"/>
          </a:xfrm>
          <a:prstGeom prst="rect">
            <a:avLst/>
          </a:prstGeom>
          <a:noFill/>
          <a:ln w="9525">
            <a:noFill/>
            <a:miter lim="800000"/>
            <a:headEnd/>
            <a:tailEnd/>
          </a:ln>
        </p:spPr>
        <p:txBody>
          <a:bodyPr>
            <a:spAutoFit/>
          </a:bodyPr>
          <a:lstStyle/>
          <a:p>
            <a:r>
              <a:rPr lang="en-US" altLang="zh-CN">
                <a:latin typeface="Courier New"/>
                <a:cs typeface="Times New Roman" pitchFamily="18" charset="0"/>
              </a:rPr>
              <a:t> </a:t>
            </a:r>
            <a:r>
              <a:rPr lang="en-US" altLang="zh-CN">
                <a:cs typeface="Times New Roman" pitchFamily="18" charset="0"/>
              </a:rPr>
              <a:t> </a:t>
            </a:r>
            <a:r>
              <a:rPr lang="zh-CN" altLang="en-US">
                <a:latin typeface="宋体" pitchFamily="2" charset="-122"/>
              </a:rPr>
              <a:t>联系</a:t>
            </a:r>
          </a:p>
          <a:p>
            <a:r>
              <a:rPr lang="en-US" altLang="zh-CN">
                <a:latin typeface="Courier New"/>
              </a:rPr>
              <a:t> </a:t>
            </a:r>
            <a:endParaRPr lang="en-US" altLang="zh-CN">
              <a:latin typeface="宋体" pitchFamily="2" charset="-122"/>
            </a:endParaRPr>
          </a:p>
          <a:p>
            <a:r>
              <a:rPr lang="zh-CN" altLang="en-US">
                <a:latin typeface="宋体" pitchFamily="2" charset="-122"/>
              </a:rPr>
              <a:t>实证  邪滞日久     气血不足或阳虚阴亏    转化    虚症</a:t>
            </a:r>
          </a:p>
          <a:p>
            <a:r>
              <a:rPr lang="zh-CN" altLang="en-US">
                <a:latin typeface="宋体" pitchFamily="2" charset="-122"/>
              </a:rPr>
              <a:t>      耗伤正气</a:t>
            </a:r>
          </a:p>
          <a:p>
            <a:r>
              <a:rPr lang="en-US" altLang="zh-CN">
                <a:latin typeface="Courier New"/>
              </a:rPr>
              <a:t> </a:t>
            </a:r>
            <a:endParaRPr lang="en-US" altLang="zh-CN">
              <a:latin typeface="宋体" pitchFamily="2" charset="-122"/>
            </a:endParaRPr>
          </a:p>
          <a:p>
            <a:r>
              <a:rPr lang="en-US" altLang="zh-CN">
                <a:latin typeface="宋体" pitchFamily="2" charset="-122"/>
              </a:rPr>
              <a:t>        </a:t>
            </a:r>
            <a:r>
              <a:rPr lang="zh-CN" altLang="en-US">
                <a:latin typeface="宋体" pitchFamily="2" charset="-122"/>
              </a:rPr>
              <a:t>虚症  停积日久   化燥为实       本虚标实</a:t>
            </a:r>
          </a:p>
          <a:p>
            <a:endParaRPr lang="zh-CN" altLang="en-US"/>
          </a:p>
        </p:txBody>
      </p:sp>
      <p:sp>
        <p:nvSpPr>
          <p:cNvPr id="15362" name="右大括号 34818"/>
          <p:cNvSpPr>
            <a:spLocks/>
          </p:cNvSpPr>
          <p:nvPr/>
        </p:nvSpPr>
        <p:spPr bwMode="auto">
          <a:xfrm>
            <a:off x="2483768" y="2348880"/>
            <a:ext cx="152400" cy="609600"/>
          </a:xfrm>
          <a:prstGeom prst="rightBrace">
            <a:avLst>
              <a:gd name="adj1" fmla="val 33315"/>
              <a:gd name="adj2" fmla="val 50000"/>
            </a:avLst>
          </a:prstGeom>
          <a:noFill/>
          <a:ln w="9525">
            <a:solidFill>
              <a:schemeClr val="tx1"/>
            </a:solidFill>
            <a:round/>
            <a:headEnd/>
            <a:tailEnd/>
          </a:ln>
        </p:spPr>
        <p:txBody>
          <a:bodyPr/>
          <a:lstStyle/>
          <a:p>
            <a:endParaRPr lang="zh-CN" altLang="en-US"/>
          </a:p>
        </p:txBody>
      </p:sp>
      <p:sp>
        <p:nvSpPr>
          <p:cNvPr id="15363" name="直接连接符 34819"/>
          <p:cNvSpPr>
            <a:spLocks noChangeShapeType="1"/>
          </p:cNvSpPr>
          <p:nvPr/>
        </p:nvSpPr>
        <p:spPr bwMode="auto">
          <a:xfrm>
            <a:off x="2971800" y="2667000"/>
            <a:ext cx="381000" cy="0"/>
          </a:xfrm>
          <a:prstGeom prst="line">
            <a:avLst/>
          </a:prstGeom>
          <a:noFill/>
          <a:ln w="9525">
            <a:solidFill>
              <a:schemeClr val="tx1"/>
            </a:solidFill>
            <a:round/>
            <a:headEnd/>
            <a:tailEnd type="triangle" w="med" len="med"/>
          </a:ln>
        </p:spPr>
        <p:txBody>
          <a:bodyPr/>
          <a:lstStyle/>
          <a:p>
            <a:endParaRPr lang="zh-CN" altLang="en-US"/>
          </a:p>
        </p:txBody>
      </p:sp>
      <p:sp>
        <p:nvSpPr>
          <p:cNvPr id="15364" name="直接连接符 34820"/>
          <p:cNvSpPr>
            <a:spLocks noChangeShapeType="1"/>
          </p:cNvSpPr>
          <p:nvPr/>
        </p:nvSpPr>
        <p:spPr bwMode="auto">
          <a:xfrm>
            <a:off x="6324600" y="2590800"/>
            <a:ext cx="304800" cy="0"/>
          </a:xfrm>
          <a:prstGeom prst="line">
            <a:avLst/>
          </a:prstGeom>
          <a:noFill/>
          <a:ln w="9525">
            <a:solidFill>
              <a:schemeClr val="tx1"/>
            </a:solidFill>
            <a:round/>
            <a:headEnd/>
            <a:tailEnd type="triangle" w="med" len="med"/>
          </a:ln>
        </p:spPr>
        <p:txBody>
          <a:bodyPr/>
          <a:lstStyle/>
          <a:p>
            <a:endParaRPr lang="zh-CN" altLang="en-US"/>
          </a:p>
        </p:txBody>
      </p:sp>
      <p:sp>
        <p:nvSpPr>
          <p:cNvPr id="15365" name="直接连接符 34821"/>
          <p:cNvSpPr>
            <a:spLocks noChangeShapeType="1"/>
          </p:cNvSpPr>
          <p:nvPr/>
        </p:nvSpPr>
        <p:spPr bwMode="auto">
          <a:xfrm>
            <a:off x="7543800" y="2590800"/>
            <a:ext cx="228600" cy="0"/>
          </a:xfrm>
          <a:prstGeom prst="line">
            <a:avLst/>
          </a:prstGeom>
          <a:noFill/>
          <a:ln w="9525">
            <a:solidFill>
              <a:schemeClr val="tx1"/>
            </a:solidFill>
            <a:round/>
            <a:headEnd/>
            <a:tailEnd type="triangle" w="med" len="med"/>
          </a:ln>
        </p:spPr>
        <p:txBody>
          <a:bodyPr/>
          <a:lstStyle/>
          <a:p>
            <a:endParaRPr lang="zh-CN" altLang="en-US"/>
          </a:p>
        </p:txBody>
      </p:sp>
      <p:sp>
        <p:nvSpPr>
          <p:cNvPr id="15366" name="直接连接符 34822"/>
          <p:cNvSpPr>
            <a:spLocks noChangeShapeType="1"/>
          </p:cNvSpPr>
          <p:nvPr/>
        </p:nvSpPr>
        <p:spPr bwMode="auto">
          <a:xfrm>
            <a:off x="2362200" y="3733800"/>
            <a:ext cx="381000" cy="0"/>
          </a:xfrm>
          <a:prstGeom prst="line">
            <a:avLst/>
          </a:prstGeom>
          <a:noFill/>
          <a:ln w="9525">
            <a:solidFill>
              <a:schemeClr val="tx1"/>
            </a:solidFill>
            <a:round/>
            <a:headEnd/>
            <a:tailEnd type="triangle" w="med" len="med"/>
          </a:ln>
        </p:spPr>
        <p:txBody>
          <a:bodyPr/>
          <a:lstStyle/>
          <a:p>
            <a:endParaRPr lang="zh-CN" altLang="en-US"/>
          </a:p>
        </p:txBody>
      </p:sp>
      <p:sp>
        <p:nvSpPr>
          <p:cNvPr id="15367" name="直接连接符 34823"/>
          <p:cNvSpPr>
            <a:spLocks noChangeShapeType="1"/>
          </p:cNvSpPr>
          <p:nvPr/>
        </p:nvSpPr>
        <p:spPr bwMode="auto">
          <a:xfrm>
            <a:off x="3886200" y="3733800"/>
            <a:ext cx="381000" cy="0"/>
          </a:xfrm>
          <a:prstGeom prst="line">
            <a:avLst/>
          </a:prstGeom>
          <a:noFill/>
          <a:ln w="9525">
            <a:solidFill>
              <a:schemeClr val="tx1"/>
            </a:solidFill>
            <a:round/>
            <a:headEnd/>
            <a:tailEnd type="triangle" w="med" len="med"/>
          </a:ln>
        </p:spPr>
        <p:txBody>
          <a:bodyPr/>
          <a:lstStyle/>
          <a:p>
            <a:endParaRPr lang="zh-CN" altLang="en-US"/>
          </a:p>
        </p:txBody>
      </p:sp>
      <p:sp>
        <p:nvSpPr>
          <p:cNvPr id="15368" name="直接连接符 34824"/>
          <p:cNvSpPr>
            <a:spLocks noChangeShapeType="1"/>
          </p:cNvSpPr>
          <p:nvPr/>
        </p:nvSpPr>
        <p:spPr bwMode="auto">
          <a:xfrm>
            <a:off x="5638800" y="3733800"/>
            <a:ext cx="838200" cy="0"/>
          </a:xfrm>
          <a:prstGeom prst="line">
            <a:avLst/>
          </a:prstGeom>
          <a:noFill/>
          <a:ln w="9525">
            <a:solidFill>
              <a:schemeClr val="tx1"/>
            </a:solidFill>
            <a:round/>
            <a:headEnd/>
            <a:tailEnd type="triangle" w="med" len="med"/>
          </a:ln>
        </p:spPr>
        <p:txBody>
          <a:bodyPr/>
          <a:lstStyle/>
          <a:p>
            <a:endParaRPr lang="zh-CN" altLang="en-US"/>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33793"/>
          <p:cNvSpPr>
            <a:spLocks noChangeArrowheads="1"/>
          </p:cNvSpPr>
          <p:nvPr/>
        </p:nvSpPr>
        <p:spPr bwMode="auto">
          <a:xfrm>
            <a:off x="381000" y="1066800"/>
            <a:ext cx="8763000" cy="2528888"/>
          </a:xfrm>
          <a:prstGeom prst="rect">
            <a:avLst/>
          </a:prstGeom>
          <a:noFill/>
          <a:ln w="9525">
            <a:noFill/>
            <a:miter lim="800000"/>
            <a:headEnd/>
            <a:tailEnd/>
          </a:ln>
        </p:spPr>
        <p:txBody>
          <a:bodyPr>
            <a:spAutoFit/>
          </a:bodyPr>
          <a:lstStyle/>
          <a:p>
            <a:pPr algn="just"/>
            <a:r>
              <a:rPr lang="zh-CN" altLang="en-US" sz="3200">
                <a:latin typeface="宋体" pitchFamily="2" charset="-122"/>
              </a:rPr>
              <a:t>二、治疗原则</a:t>
            </a:r>
          </a:p>
          <a:p>
            <a:pPr algn="just"/>
            <a:endParaRPr lang="zh-CN" altLang="en-US" sz="3200">
              <a:latin typeface="宋体" pitchFamily="2" charset="-122"/>
            </a:endParaRPr>
          </a:p>
          <a:p>
            <a:pPr algn="just"/>
            <a:r>
              <a:rPr lang="zh-CN" altLang="en-US" sz="3200">
                <a:latin typeface="宋体" pitchFamily="2" charset="-122"/>
              </a:rPr>
              <a:t>  </a:t>
            </a:r>
            <a:r>
              <a:rPr lang="zh-CN" altLang="en-US" sz="3200">
                <a:solidFill>
                  <a:schemeClr val="tx2"/>
                </a:solidFill>
                <a:latin typeface="宋体" pitchFamily="2" charset="-122"/>
              </a:rPr>
              <a:t>以通下为主 </a:t>
            </a:r>
          </a:p>
          <a:p>
            <a:pPr algn="just"/>
            <a:r>
              <a:rPr lang="zh-CN" altLang="en-US" sz="3200">
                <a:latin typeface="宋体" pitchFamily="2" charset="-122"/>
              </a:rPr>
              <a:t>  实秘</a:t>
            </a:r>
            <a:r>
              <a:rPr lang="en-US" altLang="zh-CN" sz="3200">
                <a:latin typeface="宋体" pitchFamily="2" charset="-122"/>
              </a:rPr>
              <a:t>----</a:t>
            </a:r>
            <a:r>
              <a:rPr lang="zh-CN" altLang="en-US" sz="3200">
                <a:latin typeface="宋体" pitchFamily="2" charset="-122"/>
              </a:rPr>
              <a:t>祛邪（  泻热，温散，通导）</a:t>
            </a:r>
          </a:p>
          <a:p>
            <a:pPr algn="just"/>
            <a:r>
              <a:rPr lang="zh-CN" altLang="en-US" sz="3200">
                <a:latin typeface="宋体" pitchFamily="2" charset="-122"/>
              </a:rPr>
              <a:t>  虚秘</a:t>
            </a:r>
            <a:r>
              <a:rPr lang="en-US" altLang="zh-CN" sz="3200">
                <a:latin typeface="宋体" pitchFamily="2" charset="-122"/>
              </a:rPr>
              <a:t>----</a:t>
            </a:r>
            <a:r>
              <a:rPr lang="zh-CN" altLang="en-US" sz="3200">
                <a:latin typeface="宋体" pitchFamily="2" charset="-122"/>
              </a:rPr>
              <a:t>扶正（益气温阳，滋阴养血）                   </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占位符 17410"/>
          <p:cNvSpPr>
            <a:spLocks noGrp="1" noChangeArrowheads="1"/>
          </p:cNvSpPr>
          <p:nvPr>
            <p:ph type="body" idx="1"/>
          </p:nvPr>
        </p:nvSpPr>
        <p:spPr>
          <a:xfrm>
            <a:off x="304800" y="381000"/>
            <a:ext cx="8229600" cy="5867400"/>
          </a:xfrm>
        </p:spPr>
        <p:txBody>
          <a:bodyPr/>
          <a:lstStyle/>
          <a:p>
            <a:pPr algn="just"/>
            <a:r>
              <a:rPr lang="zh-CN" altLang="en-US"/>
              <a:t>三、 </a:t>
            </a:r>
            <a:r>
              <a:rPr lang="zh-CN" altLang="en-US">
                <a:latin typeface="Times New Roman" pitchFamily="18" charset="0"/>
              </a:rPr>
              <a:t>证治分类</a:t>
            </a:r>
            <a:endParaRPr lang="zh-CN" altLang="en-US"/>
          </a:p>
          <a:p>
            <a:endParaRPr lang="zh-CN" altLang="en-US"/>
          </a:p>
        </p:txBody>
      </p:sp>
      <p:sp>
        <p:nvSpPr>
          <p:cNvPr id="17410" name="文本框 17411"/>
          <p:cNvSpPr txBox="1">
            <a:spLocks noChangeArrowheads="1"/>
          </p:cNvSpPr>
          <p:nvPr/>
        </p:nvSpPr>
        <p:spPr bwMode="auto">
          <a:xfrm>
            <a:off x="654050" y="989013"/>
            <a:ext cx="7118350" cy="3693319"/>
          </a:xfrm>
          <a:prstGeom prst="rect">
            <a:avLst/>
          </a:prstGeom>
          <a:noFill/>
          <a:ln w="9525">
            <a:noFill/>
            <a:miter lim="800000"/>
            <a:headEnd/>
            <a:tailEnd/>
          </a:ln>
        </p:spPr>
        <p:txBody>
          <a:bodyPr>
            <a:spAutoFit/>
          </a:bodyPr>
          <a:lstStyle/>
          <a:p>
            <a:r>
              <a:rPr lang="en-US" altLang="zh-CN" dirty="0">
                <a:latin typeface="宋体" pitchFamily="2" charset="-122"/>
              </a:rPr>
              <a:t>1</a:t>
            </a:r>
            <a:r>
              <a:rPr lang="zh-CN" altLang="en-US" dirty="0">
                <a:latin typeface="宋体" pitchFamily="2" charset="-122"/>
              </a:rPr>
              <a:t>．热秘</a:t>
            </a:r>
          </a:p>
          <a:p>
            <a:r>
              <a:rPr lang="zh-CN" altLang="en-US" dirty="0">
                <a:latin typeface="宋体" pitchFamily="2" charset="-122"/>
              </a:rPr>
              <a:t>主症：大便干结，腹胀腹痛，口干口臭</a:t>
            </a:r>
          </a:p>
          <a:p>
            <a:endParaRPr lang="zh-CN" altLang="en-US" dirty="0">
              <a:latin typeface="宋体" pitchFamily="2" charset="-122"/>
            </a:endParaRPr>
          </a:p>
          <a:p>
            <a:r>
              <a:rPr lang="zh-CN" altLang="en-US" dirty="0">
                <a:latin typeface="宋体" pitchFamily="2" charset="-122"/>
              </a:rPr>
              <a:t>兼症：面红心烦，或有身热，小便短赤</a:t>
            </a:r>
          </a:p>
          <a:p>
            <a:endParaRPr lang="zh-CN" altLang="en-US" dirty="0">
              <a:latin typeface="宋体" pitchFamily="2" charset="-122"/>
            </a:endParaRPr>
          </a:p>
          <a:p>
            <a:r>
              <a:rPr lang="zh-CN" altLang="en-US" dirty="0">
                <a:latin typeface="宋体" pitchFamily="2" charset="-122"/>
              </a:rPr>
              <a:t>舌脉：舌红，苔黄燥，脉滑数。</a:t>
            </a:r>
          </a:p>
          <a:p>
            <a:endParaRPr lang="zh-CN" altLang="en-US" dirty="0">
              <a:latin typeface="宋体" pitchFamily="2" charset="-122"/>
            </a:endParaRPr>
          </a:p>
          <a:p>
            <a:r>
              <a:rPr lang="zh-CN" altLang="en-US" dirty="0">
                <a:latin typeface="宋体" pitchFamily="2" charset="-122"/>
              </a:rPr>
              <a:t> 证机概要：肠腑燥热，津伤便结。</a:t>
            </a:r>
          </a:p>
          <a:p>
            <a:endParaRPr lang="zh-CN" altLang="en-US" dirty="0">
              <a:latin typeface="宋体" pitchFamily="2" charset="-122"/>
            </a:endParaRPr>
          </a:p>
          <a:p>
            <a:r>
              <a:rPr lang="zh-CN" altLang="en-US" dirty="0">
                <a:latin typeface="宋体" pitchFamily="2" charset="-122"/>
              </a:rPr>
              <a:t>治法：泻热导滞，润肠通便。</a:t>
            </a:r>
          </a:p>
          <a:p>
            <a:endParaRPr lang="zh-CN" altLang="en-US" dirty="0">
              <a:latin typeface="宋体" pitchFamily="2" charset="-122"/>
            </a:endParaRPr>
          </a:p>
          <a:p>
            <a:r>
              <a:rPr lang="zh-CN" altLang="en-US" dirty="0">
                <a:latin typeface="宋体" pitchFamily="2" charset="-122"/>
              </a:rPr>
              <a:t>代表方：麻子仁丸加减。</a:t>
            </a:r>
            <a:r>
              <a:rPr lang="zh-CN" altLang="en-US" dirty="0"/>
              <a:t>麻子仁、枳实、厚朴、大黄、杏仁、芍药。</a:t>
            </a:r>
            <a:endParaRPr lang="zh-CN" altLang="en-US" dirty="0">
              <a:latin typeface="宋体" pitchFamily="2" charset="-122"/>
            </a:endParaRPr>
          </a:p>
          <a:p>
            <a:endParaRPr lang="zh-CN" altLang="en-US"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19457"/>
          <p:cNvSpPr txBox="1">
            <a:spLocks noChangeArrowheads="1"/>
          </p:cNvSpPr>
          <p:nvPr/>
        </p:nvSpPr>
        <p:spPr bwMode="auto">
          <a:xfrm>
            <a:off x="384175" y="415925"/>
            <a:ext cx="8302625" cy="3970318"/>
          </a:xfrm>
          <a:prstGeom prst="rect">
            <a:avLst/>
          </a:prstGeom>
          <a:noFill/>
          <a:ln w="9525">
            <a:noFill/>
            <a:miter lim="800000"/>
            <a:headEnd/>
            <a:tailEnd/>
          </a:ln>
        </p:spPr>
        <p:txBody>
          <a:bodyPr>
            <a:spAutoFit/>
          </a:bodyPr>
          <a:lstStyle/>
          <a:p>
            <a:pPr algn="just"/>
            <a:r>
              <a:rPr lang="en-US" altLang="zh-CN" dirty="0">
                <a:latin typeface="宋体" pitchFamily="2" charset="-122"/>
              </a:rPr>
              <a:t> 2</a:t>
            </a:r>
            <a:r>
              <a:rPr lang="zh-CN" altLang="en-US" dirty="0">
                <a:latin typeface="宋体" pitchFamily="2" charset="-122"/>
              </a:rPr>
              <a:t>．气秘    </a:t>
            </a:r>
          </a:p>
          <a:p>
            <a:pPr algn="just"/>
            <a:endParaRPr lang="zh-CN" altLang="en-US" dirty="0">
              <a:latin typeface="宋体" pitchFamily="2" charset="-122"/>
            </a:endParaRPr>
          </a:p>
          <a:p>
            <a:pPr algn="just"/>
            <a:r>
              <a:rPr lang="zh-CN" altLang="en-US" dirty="0">
                <a:latin typeface="宋体" pitchFamily="2" charset="-122"/>
              </a:rPr>
              <a:t>主症：大便干结，或不甚干结，欲便不得出，或便而不爽</a:t>
            </a:r>
          </a:p>
          <a:p>
            <a:pPr algn="just"/>
            <a:r>
              <a:rPr lang="zh-CN" altLang="en-US" dirty="0">
                <a:latin typeface="宋体" pitchFamily="2" charset="-122"/>
              </a:rPr>
              <a:t>      ，肠鸣矢气</a:t>
            </a:r>
          </a:p>
          <a:p>
            <a:pPr algn="just"/>
            <a:r>
              <a:rPr lang="zh-CN" altLang="en-US" dirty="0">
                <a:latin typeface="宋体" pitchFamily="2" charset="-122"/>
              </a:rPr>
              <a:t>兼症：腹中胀痛，嗳气频作，纳食减少，胸胁痞满</a:t>
            </a:r>
          </a:p>
          <a:p>
            <a:pPr algn="just"/>
            <a:endParaRPr lang="zh-CN" altLang="en-US" dirty="0">
              <a:latin typeface="宋体" pitchFamily="2" charset="-122"/>
            </a:endParaRPr>
          </a:p>
          <a:p>
            <a:pPr algn="just"/>
            <a:r>
              <a:rPr lang="zh-CN" altLang="en-US" dirty="0">
                <a:latin typeface="宋体" pitchFamily="2" charset="-122"/>
              </a:rPr>
              <a:t>舌脉：舌苔薄腻，脉弦。</a:t>
            </a:r>
          </a:p>
          <a:p>
            <a:pPr algn="just"/>
            <a:endParaRPr lang="zh-CN" altLang="en-US" dirty="0">
              <a:latin typeface="宋体" pitchFamily="2" charset="-122"/>
            </a:endParaRPr>
          </a:p>
          <a:p>
            <a:pPr algn="just"/>
            <a:r>
              <a:rPr lang="zh-CN" altLang="en-US" dirty="0">
                <a:latin typeface="宋体" pitchFamily="2" charset="-122"/>
              </a:rPr>
              <a:t>证机概要：肝脾气滞，腑气不通。</a:t>
            </a:r>
          </a:p>
          <a:p>
            <a:pPr algn="just"/>
            <a:endParaRPr lang="zh-CN" altLang="en-US" dirty="0">
              <a:latin typeface="宋体" pitchFamily="2" charset="-122"/>
            </a:endParaRPr>
          </a:p>
          <a:p>
            <a:pPr algn="just"/>
            <a:r>
              <a:rPr lang="zh-CN" altLang="en-US" dirty="0">
                <a:latin typeface="宋体" pitchFamily="2" charset="-122"/>
              </a:rPr>
              <a:t>治法：顺气导滞。   </a:t>
            </a:r>
          </a:p>
          <a:p>
            <a:pPr algn="just"/>
            <a:r>
              <a:rPr lang="zh-CN" altLang="en-US" dirty="0">
                <a:latin typeface="宋体" pitchFamily="2" charset="-122"/>
              </a:rPr>
              <a:t> </a:t>
            </a:r>
          </a:p>
          <a:p>
            <a:pPr algn="just"/>
            <a:r>
              <a:rPr lang="zh-CN" altLang="en-US" dirty="0">
                <a:latin typeface="宋体" pitchFamily="2" charset="-122"/>
              </a:rPr>
              <a:t>代表方：六磨汤加减。</a:t>
            </a:r>
            <a:r>
              <a:rPr lang="zh-CN" altLang="en-US" dirty="0"/>
              <a:t>大槟榔 </a:t>
            </a:r>
            <a:r>
              <a:rPr lang="zh-CN" altLang="en-US" dirty="0">
                <a:hlinkClick r:id="rId2"/>
              </a:rPr>
              <a:t>沉香</a:t>
            </a:r>
            <a:r>
              <a:rPr lang="zh-CN" altLang="en-US" dirty="0"/>
              <a:t> 木香 </a:t>
            </a:r>
            <a:r>
              <a:rPr lang="zh-CN" altLang="en-US" dirty="0">
                <a:hlinkClick r:id="rId3"/>
              </a:rPr>
              <a:t>乌药</a:t>
            </a:r>
            <a:r>
              <a:rPr lang="zh-CN" altLang="en-US" dirty="0"/>
              <a:t> 大黄 枳壳各等分</a:t>
            </a:r>
            <a:endParaRPr lang="zh-CN" altLang="en-US" dirty="0">
              <a:latin typeface="宋体" pitchFamily="2" charset="-122"/>
            </a:endParaRPr>
          </a:p>
          <a:p>
            <a:endParaRPr lang="zh-CN" altLang="en-US"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20481"/>
          <p:cNvSpPr txBox="1">
            <a:spLocks noChangeArrowheads="1"/>
          </p:cNvSpPr>
          <p:nvPr/>
        </p:nvSpPr>
        <p:spPr bwMode="auto">
          <a:xfrm>
            <a:off x="381000" y="609600"/>
            <a:ext cx="14643100" cy="4247317"/>
          </a:xfrm>
          <a:prstGeom prst="rect">
            <a:avLst/>
          </a:prstGeom>
          <a:noFill/>
          <a:ln w="9525">
            <a:noFill/>
            <a:miter lim="800000"/>
            <a:headEnd/>
            <a:tailEnd/>
          </a:ln>
        </p:spPr>
        <p:txBody>
          <a:bodyPr>
            <a:spAutoFit/>
          </a:bodyPr>
          <a:lstStyle/>
          <a:p>
            <a:pPr algn="just"/>
            <a:r>
              <a:rPr lang="en-US" altLang="zh-CN" dirty="0">
                <a:latin typeface="宋体" pitchFamily="2" charset="-122"/>
              </a:rPr>
              <a:t>3</a:t>
            </a:r>
            <a:r>
              <a:rPr lang="zh-CN" altLang="en-US" dirty="0">
                <a:latin typeface="宋体" pitchFamily="2" charset="-122"/>
              </a:rPr>
              <a:t>．冷秘    </a:t>
            </a:r>
          </a:p>
          <a:p>
            <a:pPr algn="just"/>
            <a:r>
              <a:rPr lang="zh-CN" altLang="en-US" dirty="0">
                <a:latin typeface="宋体" pitchFamily="2" charset="-122"/>
              </a:rPr>
              <a:t>主症：大便艰涩，腹痛拘急，胀满拒按</a:t>
            </a:r>
          </a:p>
          <a:p>
            <a:pPr algn="just"/>
            <a:endParaRPr lang="zh-CN" altLang="en-US" dirty="0">
              <a:latin typeface="宋体" pitchFamily="2" charset="-122"/>
            </a:endParaRPr>
          </a:p>
          <a:p>
            <a:pPr algn="just"/>
            <a:r>
              <a:rPr lang="zh-CN" altLang="en-US" dirty="0">
                <a:latin typeface="宋体" pitchFamily="2" charset="-122"/>
              </a:rPr>
              <a:t>兼症：胁下偏痛，手足不温，呃逆呕吐</a:t>
            </a:r>
          </a:p>
          <a:p>
            <a:pPr algn="just"/>
            <a:endParaRPr lang="zh-CN" altLang="en-US" dirty="0">
              <a:latin typeface="宋体" pitchFamily="2" charset="-122"/>
            </a:endParaRPr>
          </a:p>
          <a:p>
            <a:pPr algn="just"/>
            <a:r>
              <a:rPr lang="zh-CN" altLang="en-US" dirty="0">
                <a:latin typeface="宋体" pitchFamily="2" charset="-122"/>
              </a:rPr>
              <a:t>舌脉：舌苔白腻，脉弦紧。</a:t>
            </a:r>
          </a:p>
          <a:p>
            <a:pPr algn="just"/>
            <a:endParaRPr lang="zh-CN" altLang="en-US" dirty="0">
              <a:latin typeface="宋体" pitchFamily="2" charset="-122"/>
            </a:endParaRPr>
          </a:p>
          <a:p>
            <a:pPr algn="just"/>
            <a:r>
              <a:rPr lang="zh-CN" altLang="en-US" dirty="0">
                <a:latin typeface="宋体" pitchFamily="2" charset="-122"/>
              </a:rPr>
              <a:t>证机概要：阴寒内盛，凝滞胃肠。</a:t>
            </a:r>
          </a:p>
          <a:p>
            <a:pPr algn="just"/>
            <a:endParaRPr lang="zh-CN" altLang="en-US" dirty="0">
              <a:latin typeface="宋体" pitchFamily="2" charset="-122"/>
            </a:endParaRPr>
          </a:p>
          <a:p>
            <a:pPr algn="just"/>
            <a:r>
              <a:rPr lang="zh-CN" altLang="en-US" dirty="0">
                <a:latin typeface="宋体" pitchFamily="2" charset="-122"/>
              </a:rPr>
              <a:t>治法：温里散寒，通便止痛。</a:t>
            </a:r>
          </a:p>
          <a:p>
            <a:pPr algn="just"/>
            <a:endParaRPr lang="zh-CN" altLang="en-US" dirty="0">
              <a:latin typeface="宋体" pitchFamily="2" charset="-122"/>
            </a:endParaRPr>
          </a:p>
          <a:p>
            <a:pPr algn="just"/>
            <a:r>
              <a:rPr lang="zh-CN" altLang="en-US" dirty="0">
                <a:latin typeface="宋体" pitchFamily="2" charset="-122"/>
              </a:rPr>
              <a:t>代表方：温脾汤</a:t>
            </a:r>
            <a:r>
              <a:rPr lang="zh-CN" altLang="en-US" dirty="0"/>
              <a:t>附子、大黄、芒硝、当归、干姜、人参、甘草。</a:t>
            </a:r>
            <a:r>
              <a:rPr lang="zh-CN" altLang="en-US" dirty="0">
                <a:latin typeface="宋体" pitchFamily="2" charset="-122"/>
              </a:rPr>
              <a:t>合半硫丸</a:t>
            </a:r>
            <a:r>
              <a:rPr lang="zh-CN" altLang="en-US" dirty="0"/>
              <a:t>半夏（汤浸七次，焙干，为细末）硫黄（明净好者，研令极细，用柳木槌子杀过）各等分以上二味，粉碎成细粉，过筛，混匀。另取生姜</a:t>
            </a:r>
            <a:r>
              <a:rPr lang="en-US" altLang="zh-CN" dirty="0"/>
              <a:t>400g</a:t>
            </a:r>
            <a:r>
              <a:rPr lang="zh-CN" altLang="en-US" dirty="0"/>
              <a:t>，压榨取汁，将姜渣加水煎煮，滤过，滤液加入姜汁中，与上述粉末泛丸，干燥，即得。</a:t>
            </a:r>
            <a:r>
              <a:rPr lang="zh-CN" altLang="en-US" dirty="0">
                <a:latin typeface="宋体" pitchFamily="2" charset="-122"/>
              </a:rPr>
              <a:t>加减。</a:t>
            </a:r>
          </a:p>
          <a:p>
            <a:endParaRPr lang="zh-CN" altLang="en-US"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本框 21505"/>
          <p:cNvSpPr txBox="1">
            <a:spLocks noChangeArrowheads="1"/>
          </p:cNvSpPr>
          <p:nvPr/>
        </p:nvSpPr>
        <p:spPr bwMode="auto">
          <a:xfrm>
            <a:off x="120650" y="533400"/>
            <a:ext cx="9023350" cy="4524315"/>
          </a:xfrm>
          <a:prstGeom prst="rect">
            <a:avLst/>
          </a:prstGeom>
          <a:noFill/>
          <a:ln w="9525">
            <a:noFill/>
            <a:miter lim="800000"/>
            <a:headEnd/>
            <a:tailEnd/>
          </a:ln>
        </p:spPr>
        <p:txBody>
          <a:bodyPr>
            <a:spAutoFit/>
          </a:bodyPr>
          <a:lstStyle/>
          <a:p>
            <a:r>
              <a:rPr lang="en-US" altLang="zh-CN" dirty="0">
                <a:latin typeface="宋体" pitchFamily="2" charset="-122"/>
              </a:rPr>
              <a:t> (</a:t>
            </a:r>
            <a:r>
              <a:rPr lang="zh-CN" altLang="en-US" dirty="0">
                <a:latin typeface="宋体" pitchFamily="2" charset="-122"/>
              </a:rPr>
              <a:t>二</a:t>
            </a:r>
            <a:r>
              <a:rPr lang="en-US" altLang="zh-CN" dirty="0">
                <a:latin typeface="宋体" pitchFamily="2" charset="-122"/>
              </a:rPr>
              <a:t>)</a:t>
            </a:r>
            <a:r>
              <a:rPr lang="zh-CN" altLang="en-US" dirty="0">
                <a:latin typeface="宋体" pitchFamily="2" charset="-122"/>
              </a:rPr>
              <a:t>虚秘</a:t>
            </a:r>
          </a:p>
          <a:p>
            <a:r>
              <a:rPr lang="zh-CN" altLang="en-US" dirty="0">
                <a:latin typeface="宋体" pitchFamily="2" charset="-122"/>
              </a:rPr>
              <a:t>  </a:t>
            </a:r>
            <a:r>
              <a:rPr lang="en-US" altLang="zh-CN" dirty="0">
                <a:latin typeface="宋体" pitchFamily="2" charset="-122"/>
              </a:rPr>
              <a:t>1</a:t>
            </a:r>
            <a:r>
              <a:rPr lang="zh-CN" altLang="en-US" dirty="0">
                <a:latin typeface="宋体" pitchFamily="2" charset="-122"/>
              </a:rPr>
              <a:t>．气虚秘  </a:t>
            </a:r>
          </a:p>
          <a:p>
            <a:endParaRPr lang="zh-CN" altLang="en-US" dirty="0">
              <a:latin typeface="宋体" pitchFamily="2" charset="-122"/>
            </a:endParaRPr>
          </a:p>
          <a:p>
            <a:r>
              <a:rPr lang="zh-CN" altLang="en-US" dirty="0">
                <a:latin typeface="宋体" pitchFamily="2" charset="-122"/>
              </a:rPr>
              <a:t> 主症：大便并不干硬，虽有便意，但排便困难，用力努挣</a:t>
            </a:r>
          </a:p>
          <a:p>
            <a:endParaRPr lang="zh-CN" altLang="en-US" dirty="0">
              <a:latin typeface="宋体" pitchFamily="2" charset="-122"/>
            </a:endParaRPr>
          </a:p>
          <a:p>
            <a:r>
              <a:rPr lang="zh-CN" altLang="en-US" dirty="0">
                <a:latin typeface="宋体" pitchFamily="2" charset="-122"/>
              </a:rPr>
              <a:t> 兼症：汗出短气，便后乏力，面白神疲，肢倦懒言</a:t>
            </a:r>
          </a:p>
          <a:p>
            <a:endParaRPr lang="zh-CN" altLang="en-US" dirty="0">
              <a:latin typeface="宋体" pitchFamily="2" charset="-122"/>
            </a:endParaRPr>
          </a:p>
          <a:p>
            <a:r>
              <a:rPr lang="zh-CN" altLang="en-US" dirty="0">
                <a:latin typeface="宋体" pitchFamily="2" charset="-122"/>
              </a:rPr>
              <a:t> 舌脉：舌淡苔白，脉弱</a:t>
            </a:r>
          </a:p>
          <a:p>
            <a:endParaRPr lang="zh-CN" altLang="en-US" dirty="0">
              <a:latin typeface="宋体" pitchFamily="2" charset="-122"/>
            </a:endParaRPr>
          </a:p>
          <a:p>
            <a:r>
              <a:rPr lang="zh-CN" altLang="en-US" dirty="0">
                <a:latin typeface="宋体" pitchFamily="2" charset="-122"/>
              </a:rPr>
              <a:t> 证机概要：脾肺气虚，传送无力。</a:t>
            </a:r>
          </a:p>
          <a:p>
            <a:endParaRPr lang="zh-CN" altLang="en-US" dirty="0">
              <a:latin typeface="宋体" pitchFamily="2" charset="-122"/>
            </a:endParaRPr>
          </a:p>
          <a:p>
            <a:r>
              <a:rPr lang="zh-CN" altLang="en-US" dirty="0">
                <a:latin typeface="宋体" pitchFamily="2" charset="-122"/>
              </a:rPr>
              <a:t> 治法：益气润肠。</a:t>
            </a:r>
          </a:p>
          <a:p>
            <a:endParaRPr lang="zh-CN" altLang="en-US" dirty="0">
              <a:latin typeface="宋体" pitchFamily="2" charset="-122"/>
            </a:endParaRPr>
          </a:p>
          <a:p>
            <a:r>
              <a:rPr lang="zh-CN" altLang="en-US" dirty="0">
                <a:latin typeface="宋体" pitchFamily="2" charset="-122"/>
              </a:rPr>
              <a:t> 代表方：黄芪汤加减</a:t>
            </a:r>
            <a:r>
              <a:rPr lang="zh-CN" altLang="en-US" dirty="0"/>
              <a:t>生黄芪</a:t>
            </a:r>
            <a:r>
              <a:rPr lang="en-US" altLang="zh-CN" dirty="0"/>
              <a:t>15</a:t>
            </a:r>
            <a:r>
              <a:rPr lang="zh-CN" altLang="en-US" dirty="0"/>
              <a:t>克、</a:t>
            </a:r>
            <a:r>
              <a:rPr lang="zh-CN" altLang="en-US" dirty="0">
                <a:hlinkClick r:id="rId2"/>
              </a:rPr>
              <a:t>鱼腥草</a:t>
            </a:r>
            <a:r>
              <a:rPr lang="en-US" altLang="zh-CN" dirty="0"/>
              <a:t>30</a:t>
            </a:r>
            <a:r>
              <a:rPr lang="zh-CN" altLang="en-US" dirty="0"/>
              <a:t>克、赤芍</a:t>
            </a:r>
            <a:r>
              <a:rPr lang="en-US" altLang="zh-CN" dirty="0"/>
              <a:t>9</a:t>
            </a:r>
            <a:r>
              <a:rPr lang="zh-CN" altLang="en-US" dirty="0"/>
              <a:t>克、丹皮</a:t>
            </a:r>
            <a:r>
              <a:rPr lang="en-US" altLang="zh-CN" dirty="0"/>
              <a:t>6</a:t>
            </a:r>
            <a:r>
              <a:rPr lang="zh-CN" altLang="en-US" dirty="0"/>
              <a:t>克、桔梗</a:t>
            </a:r>
            <a:r>
              <a:rPr lang="en-US" altLang="zh-CN" dirty="0"/>
              <a:t>6</a:t>
            </a:r>
            <a:r>
              <a:rPr lang="zh-CN" altLang="en-US" dirty="0"/>
              <a:t>克、瓜蒌</a:t>
            </a:r>
            <a:r>
              <a:rPr lang="en-US" altLang="zh-CN" dirty="0"/>
              <a:t>9</a:t>
            </a:r>
            <a:r>
              <a:rPr lang="zh-CN" altLang="en-US" dirty="0"/>
              <a:t>克、生大黄</a:t>
            </a:r>
            <a:r>
              <a:rPr lang="en-US" altLang="zh-CN" dirty="0"/>
              <a:t>(</a:t>
            </a:r>
            <a:r>
              <a:rPr lang="zh-CN" altLang="en-US" dirty="0"/>
              <a:t>后下</a:t>
            </a:r>
            <a:r>
              <a:rPr lang="en-US" altLang="zh-CN" dirty="0"/>
              <a:t>)9</a:t>
            </a:r>
            <a:r>
              <a:rPr lang="zh-CN" altLang="en-US" dirty="0"/>
              <a:t>克</a:t>
            </a:r>
            <a:r>
              <a:rPr lang="zh-CN" altLang="en-US" dirty="0">
                <a:latin typeface="宋体" pitchFamily="2" charset="-122"/>
              </a:rPr>
              <a:t>。</a:t>
            </a:r>
          </a:p>
          <a:p>
            <a:endParaRPr lang="zh-CN" altLang="en-US" dirty="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2529"/>
          <p:cNvSpPr txBox="1">
            <a:spLocks noChangeArrowheads="1"/>
          </p:cNvSpPr>
          <p:nvPr/>
        </p:nvSpPr>
        <p:spPr bwMode="auto">
          <a:xfrm>
            <a:off x="179512" y="457200"/>
            <a:ext cx="8064896" cy="4247317"/>
          </a:xfrm>
          <a:prstGeom prst="rect">
            <a:avLst/>
          </a:prstGeom>
          <a:noFill/>
          <a:ln w="9525">
            <a:noFill/>
            <a:miter lim="800000"/>
            <a:headEnd/>
            <a:tailEnd/>
          </a:ln>
        </p:spPr>
        <p:txBody>
          <a:bodyPr wrap="square">
            <a:spAutoFit/>
          </a:bodyPr>
          <a:lstStyle/>
          <a:p>
            <a:r>
              <a:rPr lang="en-US" altLang="zh-CN" dirty="0">
                <a:latin typeface="宋体" pitchFamily="2" charset="-122"/>
              </a:rPr>
              <a:t> 2</a:t>
            </a:r>
            <a:r>
              <a:rPr lang="zh-CN" altLang="en-US" dirty="0">
                <a:latin typeface="宋体" pitchFamily="2" charset="-122"/>
              </a:rPr>
              <a:t>．血虚秘</a:t>
            </a:r>
          </a:p>
          <a:p>
            <a:endParaRPr lang="zh-CN" altLang="en-US" dirty="0">
              <a:latin typeface="宋体" pitchFamily="2" charset="-122"/>
            </a:endParaRPr>
          </a:p>
          <a:p>
            <a:r>
              <a:rPr lang="zh-CN" altLang="en-US" dirty="0">
                <a:latin typeface="宋体" pitchFamily="2" charset="-122"/>
              </a:rPr>
              <a:t>主症：大便干结，面色无华</a:t>
            </a:r>
          </a:p>
          <a:p>
            <a:endParaRPr lang="zh-CN" altLang="en-US" dirty="0">
              <a:latin typeface="宋体" pitchFamily="2" charset="-122"/>
            </a:endParaRPr>
          </a:p>
          <a:p>
            <a:r>
              <a:rPr lang="zh-CN" altLang="en-US" dirty="0">
                <a:latin typeface="宋体" pitchFamily="2" charset="-122"/>
              </a:rPr>
              <a:t>兼症：头晕目眩，心悸气短，健忘，口唇色淡</a:t>
            </a:r>
          </a:p>
          <a:p>
            <a:endParaRPr lang="zh-CN" altLang="en-US" dirty="0">
              <a:latin typeface="宋体" pitchFamily="2" charset="-122"/>
            </a:endParaRPr>
          </a:p>
          <a:p>
            <a:r>
              <a:rPr lang="zh-CN" altLang="en-US" dirty="0">
                <a:latin typeface="宋体" pitchFamily="2" charset="-122"/>
              </a:rPr>
              <a:t>舌脉：舌淡苔白，脉细</a:t>
            </a:r>
          </a:p>
          <a:p>
            <a:endParaRPr lang="zh-CN" altLang="en-US" dirty="0">
              <a:latin typeface="宋体" pitchFamily="2" charset="-122"/>
            </a:endParaRPr>
          </a:p>
          <a:p>
            <a:r>
              <a:rPr lang="zh-CN" altLang="en-US" dirty="0">
                <a:latin typeface="宋体" pitchFamily="2" charset="-122"/>
              </a:rPr>
              <a:t>证机概要：血液亏虚，肠道失荣。</a:t>
            </a:r>
          </a:p>
          <a:p>
            <a:endParaRPr lang="zh-CN" altLang="en-US" dirty="0">
              <a:latin typeface="宋体" pitchFamily="2" charset="-122"/>
            </a:endParaRPr>
          </a:p>
          <a:p>
            <a:r>
              <a:rPr lang="zh-CN" altLang="en-US" dirty="0">
                <a:latin typeface="宋体" pitchFamily="2" charset="-122"/>
              </a:rPr>
              <a:t>治法：养血润燥。</a:t>
            </a:r>
          </a:p>
          <a:p>
            <a:endParaRPr lang="zh-CN" altLang="en-US" dirty="0">
              <a:latin typeface="宋体" pitchFamily="2" charset="-122"/>
            </a:endParaRPr>
          </a:p>
          <a:p>
            <a:r>
              <a:rPr lang="zh-CN" altLang="en-US" dirty="0">
                <a:latin typeface="宋体" pitchFamily="2" charset="-122"/>
              </a:rPr>
              <a:t>代表方：润肠丸加减。</a:t>
            </a:r>
            <a:r>
              <a:rPr lang="zh-CN" altLang="en-US" dirty="0">
                <a:hlinkClick r:id="rId2" tooltip="中药汇集：麻子仁"/>
              </a:rPr>
              <a:t>麻子仁</a:t>
            </a:r>
            <a:r>
              <a:rPr lang="zh-CN" altLang="en-US" dirty="0"/>
              <a:t>、</a:t>
            </a:r>
            <a:r>
              <a:rPr lang="zh-CN" altLang="en-US" dirty="0">
                <a:hlinkClick r:id="rId3" tooltip="中药汇集：桃仁"/>
              </a:rPr>
              <a:t>桃仁</a:t>
            </a:r>
            <a:r>
              <a:rPr lang="zh-CN" altLang="en-US" dirty="0"/>
              <a:t>（去皮尖），各一两。</a:t>
            </a:r>
            <a:r>
              <a:rPr lang="zh-CN" altLang="en-US" dirty="0">
                <a:hlinkClick r:id="rId4" tooltip="中药汇集：羌活"/>
              </a:rPr>
              <a:t>羌活</a:t>
            </a:r>
            <a:r>
              <a:rPr lang="zh-CN" altLang="en-US" dirty="0"/>
              <a:t>、</a:t>
            </a:r>
            <a:r>
              <a:rPr lang="zh-CN" altLang="en-US" dirty="0">
                <a:hlinkClick r:id="rId5" tooltip="方剂：当归"/>
              </a:rPr>
              <a:t>当归</a:t>
            </a:r>
            <a:r>
              <a:rPr lang="zh-CN" altLang="en-US" dirty="0"/>
              <a:t>尾、</a:t>
            </a:r>
            <a:r>
              <a:rPr lang="zh-CN" altLang="en-US" dirty="0">
                <a:hlinkClick r:id="rId6" tooltip="中药汇集：大黄"/>
              </a:rPr>
              <a:t>大黄</a:t>
            </a:r>
            <a:r>
              <a:rPr lang="zh-CN" altLang="en-US" dirty="0"/>
              <a:t>（煨），各半两</a:t>
            </a:r>
            <a:endParaRPr lang="zh-CN" altLang="en-US" dirty="0">
              <a:latin typeface="宋体" pitchFamily="2" charset="-122"/>
            </a:endParaRPr>
          </a:p>
          <a:p>
            <a:endParaRPr lang="zh-CN" altLang="en-US" dirty="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文本框 23553"/>
          <p:cNvSpPr txBox="1">
            <a:spLocks noChangeArrowheads="1"/>
          </p:cNvSpPr>
          <p:nvPr/>
        </p:nvSpPr>
        <p:spPr bwMode="auto">
          <a:xfrm>
            <a:off x="914400" y="381000"/>
            <a:ext cx="8045792" cy="4247317"/>
          </a:xfrm>
          <a:prstGeom prst="rect">
            <a:avLst/>
          </a:prstGeom>
          <a:noFill/>
          <a:ln w="9525">
            <a:noFill/>
            <a:miter lim="800000"/>
            <a:headEnd/>
            <a:tailEnd/>
          </a:ln>
        </p:spPr>
        <p:txBody>
          <a:bodyPr wrap="none">
            <a:spAutoFit/>
          </a:bodyPr>
          <a:lstStyle/>
          <a:p>
            <a:r>
              <a:rPr lang="en-US" altLang="zh-CN" dirty="0">
                <a:latin typeface="宋体" pitchFamily="2" charset="-122"/>
                <a:cs typeface="Courier New" pitchFamily="49" charset="0"/>
              </a:rPr>
              <a:t> 3</a:t>
            </a:r>
            <a:r>
              <a:rPr lang="zh-CN" altLang="en-US" dirty="0">
                <a:latin typeface="宋体" pitchFamily="2" charset="-122"/>
                <a:cs typeface="Courier New" pitchFamily="49" charset="0"/>
              </a:rPr>
              <a:t>．阴虚秘</a:t>
            </a:r>
          </a:p>
          <a:p>
            <a:endParaRPr lang="zh-CN" altLang="en-US" dirty="0">
              <a:latin typeface="宋体" pitchFamily="2" charset="-122"/>
              <a:cs typeface="Courier New" pitchFamily="49" charset="0"/>
            </a:endParaRPr>
          </a:p>
          <a:p>
            <a:r>
              <a:rPr lang="zh-CN" altLang="en-US" dirty="0">
                <a:latin typeface="宋体" pitchFamily="2" charset="-122"/>
                <a:cs typeface="Courier New" pitchFamily="49" charset="0"/>
              </a:rPr>
              <a:t>主症：大便干结，如羊屎状，形体消瘦，潮热盗汗</a:t>
            </a:r>
          </a:p>
          <a:p>
            <a:endParaRPr lang="zh-CN" altLang="en-US" dirty="0">
              <a:latin typeface="宋体" pitchFamily="2" charset="-122"/>
              <a:cs typeface="Courier New" pitchFamily="49" charset="0"/>
            </a:endParaRPr>
          </a:p>
          <a:p>
            <a:r>
              <a:rPr lang="zh-CN" altLang="en-US" dirty="0">
                <a:latin typeface="宋体" pitchFamily="2" charset="-122"/>
                <a:cs typeface="Courier New" pitchFamily="49" charset="0"/>
              </a:rPr>
              <a:t>兼症：头晕耳鸣，两颧红赤，心烦少眠，腰膝酸软</a:t>
            </a:r>
          </a:p>
          <a:p>
            <a:endParaRPr lang="zh-CN" altLang="en-US" dirty="0">
              <a:latin typeface="宋体" pitchFamily="2" charset="-122"/>
              <a:cs typeface="Courier New" pitchFamily="49" charset="0"/>
            </a:endParaRPr>
          </a:p>
          <a:p>
            <a:r>
              <a:rPr lang="zh-CN" altLang="en-US" dirty="0">
                <a:latin typeface="宋体" pitchFamily="2" charset="-122"/>
                <a:cs typeface="Courier New" pitchFamily="49" charset="0"/>
              </a:rPr>
              <a:t>舌脉：舌红少苔，脉细数</a:t>
            </a:r>
          </a:p>
          <a:p>
            <a:endParaRPr lang="zh-CN" altLang="en-US" dirty="0">
              <a:latin typeface="宋体" pitchFamily="2" charset="-122"/>
              <a:cs typeface="Courier New" pitchFamily="49" charset="0"/>
            </a:endParaRPr>
          </a:p>
          <a:p>
            <a:r>
              <a:rPr lang="zh-CN" altLang="en-US" dirty="0">
                <a:latin typeface="宋体" pitchFamily="2" charset="-122"/>
                <a:cs typeface="Courier New" pitchFamily="49" charset="0"/>
              </a:rPr>
              <a:t>证机概要：阴津不足，肠失濡润。</a:t>
            </a:r>
          </a:p>
          <a:p>
            <a:endParaRPr lang="zh-CN" altLang="en-US" dirty="0">
              <a:latin typeface="宋体" pitchFamily="2" charset="-122"/>
              <a:cs typeface="Courier New" pitchFamily="49" charset="0"/>
            </a:endParaRPr>
          </a:p>
          <a:p>
            <a:r>
              <a:rPr lang="zh-CN" altLang="en-US" dirty="0">
                <a:latin typeface="宋体" pitchFamily="2" charset="-122"/>
                <a:cs typeface="Courier New" pitchFamily="49" charset="0"/>
              </a:rPr>
              <a:t>治法：滋阴通便。</a:t>
            </a:r>
          </a:p>
          <a:p>
            <a:endParaRPr lang="zh-CN" altLang="en-US" dirty="0">
              <a:latin typeface="宋体" pitchFamily="2" charset="-122"/>
              <a:cs typeface="Courier New" pitchFamily="49" charset="0"/>
            </a:endParaRPr>
          </a:p>
          <a:p>
            <a:r>
              <a:rPr lang="zh-CN" altLang="en-US" dirty="0">
                <a:latin typeface="宋体" pitchFamily="2" charset="-122"/>
                <a:cs typeface="Courier New" pitchFamily="49" charset="0"/>
              </a:rPr>
              <a:t>代表方：增液汤加减。</a:t>
            </a:r>
            <a:r>
              <a:rPr lang="zh-CN" altLang="en-US" dirty="0">
                <a:hlinkClick r:id="rId2"/>
              </a:rPr>
              <a:t>玄参</a:t>
            </a:r>
            <a:r>
              <a:rPr lang="zh-CN" altLang="en-US" dirty="0"/>
              <a:t>一两</a:t>
            </a:r>
            <a:r>
              <a:rPr lang="en-US" altLang="zh-CN" dirty="0"/>
              <a:t>(30g) ,</a:t>
            </a:r>
            <a:r>
              <a:rPr lang="zh-CN" altLang="en-US" dirty="0">
                <a:hlinkClick r:id="rId3"/>
              </a:rPr>
              <a:t>麦冬</a:t>
            </a:r>
            <a:r>
              <a:rPr lang="en-US" altLang="zh-CN" dirty="0"/>
              <a:t>(</a:t>
            </a:r>
            <a:r>
              <a:rPr lang="zh-CN" altLang="en-US" dirty="0"/>
              <a:t>连心</a:t>
            </a:r>
            <a:r>
              <a:rPr lang="en-US" altLang="zh-CN" dirty="0"/>
              <a:t>)</a:t>
            </a:r>
            <a:r>
              <a:rPr lang="zh-CN" altLang="en-US" dirty="0"/>
              <a:t>八钱</a:t>
            </a:r>
            <a:r>
              <a:rPr lang="en-US" altLang="zh-CN" dirty="0"/>
              <a:t>(24g) ,</a:t>
            </a:r>
            <a:r>
              <a:rPr lang="zh-CN" altLang="en-US" dirty="0"/>
              <a:t>细</a:t>
            </a:r>
            <a:r>
              <a:rPr lang="zh-CN" altLang="en-US" dirty="0">
                <a:hlinkClick r:id="rId4"/>
              </a:rPr>
              <a:t>生地</a:t>
            </a:r>
            <a:r>
              <a:rPr lang="zh-CN" altLang="en-US" dirty="0"/>
              <a:t>八钱</a:t>
            </a:r>
            <a:r>
              <a:rPr lang="en-US" altLang="zh-CN" dirty="0"/>
              <a:t>(24g) </a:t>
            </a:r>
            <a:endParaRPr lang="zh-CN" altLang="en-US" dirty="0">
              <a:latin typeface="宋体" pitchFamily="2" charset="-122"/>
              <a:cs typeface="Courier New" pitchFamily="49" charset="0"/>
            </a:endParaRPr>
          </a:p>
          <a:p>
            <a:endParaRPr lang="zh-CN" altLang="en-US" dirty="0">
              <a:latin typeface="宋体" pitchFamily="2" charset="-122"/>
              <a:cs typeface="Courier New" pitchFamily="49" charset="0"/>
            </a:endParaRPr>
          </a:p>
          <a:p>
            <a:r>
              <a:rPr lang="zh-CN" altLang="en-US" dirty="0"/>
              <a: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右季肋部</a:t>
            </a:r>
            <a:r>
              <a:rPr lang="en-US" altLang="ja-JP" b="1" dirty="0"/>
              <a:t>(</a:t>
            </a:r>
            <a:r>
              <a:rPr lang="ja-JP" altLang="en-US" b="1" dirty="0"/>
              <a:t>みぎきろくぶ</a:t>
            </a:r>
            <a:r>
              <a:rPr lang="en-US" altLang="ja-JP" b="1" dirty="0"/>
              <a:t>)</a:t>
            </a:r>
            <a:r>
              <a:rPr lang="ja-JP" altLang="en-US" b="1" dirty="0"/>
              <a:t>の痛み</a:t>
            </a:r>
            <a:br>
              <a:rPr lang="ja-JP" altLang="en-US" b="1" dirty="0"/>
            </a:br>
            <a:endParaRPr lang="zh-CN" altLang="en-US" dirty="0"/>
          </a:p>
        </p:txBody>
      </p:sp>
      <p:sp>
        <p:nvSpPr>
          <p:cNvPr id="3" name="内容占位符 2"/>
          <p:cNvSpPr>
            <a:spLocks noGrp="1"/>
          </p:cNvSpPr>
          <p:nvPr>
            <p:ph idx="1"/>
          </p:nvPr>
        </p:nvSpPr>
        <p:spPr/>
        <p:txBody>
          <a:bodyPr>
            <a:normAutofit fontScale="92500"/>
          </a:bodyPr>
          <a:lstStyle/>
          <a:p>
            <a:r>
              <a:rPr lang="ja-JP" altLang="en-US" dirty="0"/>
              <a:t>胆のうと肝臓の位置にあたり、主に胆のう炎（胆のうの感染症）や胆石症が原因で起こります。</a:t>
            </a:r>
          </a:p>
          <a:p>
            <a:r>
              <a:rPr lang="ja-JP" altLang="en-US" dirty="0"/>
              <a:t>みぞおちの痛みが食後に起こる場合は、</a:t>
            </a:r>
            <a:r>
              <a:rPr lang="ja-JP" altLang="en-US" u="sng" dirty="0">
                <a:hlinkClick r:id="rId2"/>
              </a:rPr>
              <a:t>胃潰瘍</a:t>
            </a:r>
            <a:r>
              <a:rPr lang="ja-JP" altLang="en-US" dirty="0"/>
              <a:t>や</a:t>
            </a:r>
            <a:r>
              <a:rPr lang="ja-JP" altLang="en-US" u="sng" dirty="0">
                <a:hlinkClick r:id="rId3"/>
              </a:rPr>
              <a:t>機能性ディスペプシア</a:t>
            </a:r>
            <a:r>
              <a:rPr lang="ja-JP" altLang="en-US" dirty="0"/>
              <a:t>の可能性が高く、空腹の時に起こる場合は、</a:t>
            </a:r>
            <a:r>
              <a:rPr lang="ja-JP" altLang="en-US" u="sng" dirty="0">
                <a:hlinkClick r:id="rId2"/>
              </a:rPr>
              <a:t>十二指腸潰瘍</a:t>
            </a:r>
            <a:r>
              <a:rPr lang="ja-JP" altLang="en-US" dirty="0"/>
              <a:t>になっている可能性があります。</a:t>
            </a:r>
          </a:p>
          <a:p>
            <a:r>
              <a:rPr lang="en-US" altLang="ja-JP" b="1" dirty="0"/>
              <a:t>【</a:t>
            </a:r>
            <a:r>
              <a:rPr lang="ja-JP" altLang="en-US" b="1" dirty="0"/>
              <a:t>関係する病気</a:t>
            </a:r>
            <a:r>
              <a:rPr lang="en-US" altLang="ja-JP" b="1" dirty="0"/>
              <a:t>】</a:t>
            </a:r>
          </a:p>
          <a:p>
            <a:r>
              <a:rPr lang="ja-JP" altLang="en-US" dirty="0"/>
              <a:t>急性胆のう炎、胆石症、肝膿瘍、</a:t>
            </a:r>
            <a:r>
              <a:rPr lang="ja-JP" altLang="en-US" u="sng" dirty="0">
                <a:hlinkClick r:id="rId2"/>
              </a:rPr>
              <a:t>胃潰瘍、十二指腸潰瘍</a:t>
            </a:r>
            <a:r>
              <a:rPr lang="ja-JP" altLang="en-US" dirty="0"/>
              <a:t>など</a:t>
            </a:r>
          </a:p>
          <a:p>
            <a:endParaRPr lang="zh-CN"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文本框 24577"/>
          <p:cNvSpPr txBox="1">
            <a:spLocks noChangeArrowheads="1"/>
          </p:cNvSpPr>
          <p:nvPr/>
        </p:nvSpPr>
        <p:spPr bwMode="auto">
          <a:xfrm>
            <a:off x="685800" y="685800"/>
            <a:ext cx="8145178" cy="5078313"/>
          </a:xfrm>
          <a:prstGeom prst="rect">
            <a:avLst/>
          </a:prstGeom>
          <a:noFill/>
          <a:ln w="9525">
            <a:noFill/>
            <a:miter lim="800000"/>
            <a:headEnd/>
            <a:tailEnd/>
          </a:ln>
        </p:spPr>
        <p:txBody>
          <a:bodyPr wrap="none">
            <a:spAutoFit/>
          </a:bodyPr>
          <a:lstStyle/>
          <a:p>
            <a:r>
              <a:rPr lang="en-US" altLang="zh-CN" dirty="0">
                <a:latin typeface="宋体" pitchFamily="2" charset="-122"/>
              </a:rPr>
              <a:t>4</a:t>
            </a:r>
            <a:r>
              <a:rPr lang="zh-CN" altLang="en-US" dirty="0">
                <a:latin typeface="宋体" pitchFamily="2" charset="-122"/>
              </a:rPr>
              <a:t>．阳虚秘</a:t>
            </a:r>
          </a:p>
          <a:p>
            <a:endParaRPr lang="zh-CN" altLang="en-US" dirty="0">
              <a:latin typeface="宋体" pitchFamily="2" charset="-122"/>
            </a:endParaRPr>
          </a:p>
          <a:p>
            <a:r>
              <a:rPr lang="zh-CN" altLang="en-US" dirty="0">
                <a:latin typeface="宋体" pitchFamily="2" charset="-122"/>
              </a:rPr>
              <a:t>主症：大便干或不干，排出困难，四肢不温，腹中冷痛</a:t>
            </a:r>
          </a:p>
          <a:p>
            <a:endParaRPr lang="zh-CN" altLang="en-US" dirty="0">
              <a:latin typeface="宋体" pitchFamily="2" charset="-122"/>
            </a:endParaRPr>
          </a:p>
          <a:p>
            <a:r>
              <a:rPr lang="zh-CN" altLang="en-US" dirty="0">
                <a:latin typeface="宋体" pitchFamily="2" charset="-122"/>
              </a:rPr>
              <a:t>兼症：小便清长，面色咣白，或腰膝酸冷</a:t>
            </a:r>
          </a:p>
          <a:p>
            <a:endParaRPr lang="zh-CN" altLang="en-US" dirty="0">
              <a:latin typeface="宋体" pitchFamily="2" charset="-122"/>
            </a:endParaRPr>
          </a:p>
          <a:p>
            <a:r>
              <a:rPr lang="zh-CN" altLang="en-US" dirty="0">
                <a:latin typeface="宋体" pitchFamily="2" charset="-122"/>
              </a:rPr>
              <a:t>舌脉：舌淡苔白，脉沉迟</a:t>
            </a:r>
          </a:p>
          <a:p>
            <a:endParaRPr lang="zh-CN" altLang="en-US" dirty="0">
              <a:latin typeface="宋体" pitchFamily="2" charset="-122"/>
            </a:endParaRPr>
          </a:p>
          <a:p>
            <a:r>
              <a:rPr lang="zh-CN" altLang="en-US" dirty="0">
                <a:latin typeface="宋体" pitchFamily="2" charset="-122"/>
              </a:rPr>
              <a:t>证机概要：阳气虚衰，阴寒凝结。</a:t>
            </a:r>
          </a:p>
          <a:p>
            <a:endParaRPr lang="zh-CN" altLang="en-US" dirty="0">
              <a:latin typeface="宋体" pitchFamily="2" charset="-122"/>
            </a:endParaRPr>
          </a:p>
          <a:p>
            <a:r>
              <a:rPr lang="zh-CN" altLang="en-US" dirty="0">
                <a:latin typeface="宋体" pitchFamily="2" charset="-122"/>
              </a:rPr>
              <a:t>治法：温阳通便。</a:t>
            </a:r>
          </a:p>
          <a:p>
            <a:endParaRPr lang="zh-CN" altLang="en-US" dirty="0">
              <a:latin typeface="宋体" pitchFamily="2" charset="-122"/>
            </a:endParaRPr>
          </a:p>
          <a:p>
            <a:r>
              <a:rPr lang="zh-CN" altLang="en-US" dirty="0">
                <a:latin typeface="宋体" pitchFamily="2" charset="-122"/>
              </a:rPr>
              <a:t>代表方：济川煎加减。</a:t>
            </a:r>
            <a:r>
              <a:rPr lang="zh-CN" altLang="en-US" dirty="0"/>
              <a:t>当归</a:t>
            </a:r>
            <a:r>
              <a:rPr lang="en-US" altLang="zh-CN" dirty="0"/>
              <a:t>(9</a:t>
            </a:r>
            <a:r>
              <a:rPr lang="zh-CN" altLang="en-US" dirty="0"/>
              <a:t>～</a:t>
            </a:r>
            <a:r>
              <a:rPr lang="en-US" altLang="zh-CN" dirty="0"/>
              <a:t>15</a:t>
            </a:r>
            <a:r>
              <a:rPr lang="zh-CN" altLang="en-US" dirty="0"/>
              <a:t>克</a:t>
            </a:r>
            <a:r>
              <a:rPr lang="en-US" altLang="zh-CN" dirty="0"/>
              <a:t>)</a:t>
            </a:r>
            <a:r>
              <a:rPr lang="zh-CN" altLang="en-US" dirty="0"/>
              <a:t>、牛膝</a:t>
            </a:r>
            <a:r>
              <a:rPr lang="en-US" altLang="zh-CN" dirty="0"/>
              <a:t>(6</a:t>
            </a:r>
            <a:r>
              <a:rPr lang="zh-CN" altLang="en-US" dirty="0"/>
              <a:t>克</a:t>
            </a:r>
            <a:r>
              <a:rPr lang="en-US" altLang="zh-CN" dirty="0"/>
              <a:t>)</a:t>
            </a:r>
            <a:r>
              <a:rPr lang="zh-CN" altLang="en-US" dirty="0"/>
              <a:t>、肉苁蓉</a:t>
            </a:r>
            <a:r>
              <a:rPr lang="en-US" altLang="zh-CN" dirty="0"/>
              <a:t>(</a:t>
            </a:r>
            <a:r>
              <a:rPr lang="zh-CN" altLang="en-US" dirty="0"/>
              <a:t>酒洗去咸</a:t>
            </a:r>
            <a:r>
              <a:rPr lang="en-US" altLang="zh-CN" dirty="0"/>
              <a:t>)(6</a:t>
            </a:r>
            <a:r>
              <a:rPr lang="zh-CN" altLang="en-US" dirty="0"/>
              <a:t>～</a:t>
            </a:r>
            <a:r>
              <a:rPr lang="en-US" altLang="zh-CN" dirty="0"/>
              <a:t>9</a:t>
            </a:r>
            <a:r>
              <a:rPr lang="zh-CN" altLang="en-US" dirty="0"/>
              <a:t>克</a:t>
            </a:r>
            <a:r>
              <a:rPr lang="en-US" altLang="zh-CN" dirty="0"/>
              <a:t>)</a:t>
            </a:r>
            <a:r>
              <a:rPr lang="zh-CN" altLang="en-US" dirty="0"/>
              <a:t>、</a:t>
            </a:r>
            <a:endParaRPr lang="en-US" altLang="zh-CN" dirty="0"/>
          </a:p>
          <a:p>
            <a:r>
              <a:rPr lang="zh-CN" altLang="en-US" dirty="0"/>
              <a:t>泽泻</a:t>
            </a:r>
            <a:r>
              <a:rPr lang="en-US" altLang="zh-CN" dirty="0"/>
              <a:t>(4.5</a:t>
            </a:r>
            <a:r>
              <a:rPr lang="zh-CN" altLang="en-US" dirty="0"/>
              <a:t>克</a:t>
            </a:r>
            <a:r>
              <a:rPr lang="en-US" altLang="zh-CN" dirty="0"/>
              <a:t>)</a:t>
            </a:r>
            <a:r>
              <a:rPr lang="zh-CN" altLang="en-US" dirty="0"/>
              <a:t>、升麻</a:t>
            </a:r>
            <a:r>
              <a:rPr lang="en-US" altLang="zh-CN" dirty="0"/>
              <a:t>(1.5</a:t>
            </a:r>
            <a:r>
              <a:rPr lang="zh-CN" altLang="en-US" dirty="0"/>
              <a:t>～</a:t>
            </a:r>
            <a:r>
              <a:rPr lang="en-US" altLang="zh-CN" dirty="0"/>
              <a:t>3</a:t>
            </a:r>
            <a:r>
              <a:rPr lang="zh-CN" altLang="en-US" dirty="0"/>
              <a:t>克</a:t>
            </a:r>
            <a:r>
              <a:rPr lang="en-US" altLang="zh-CN" dirty="0"/>
              <a:t>)</a:t>
            </a:r>
            <a:r>
              <a:rPr lang="zh-CN" altLang="en-US" dirty="0"/>
              <a:t>、枳壳</a:t>
            </a:r>
            <a:r>
              <a:rPr lang="en-US" altLang="zh-CN" dirty="0"/>
              <a:t>(3</a:t>
            </a:r>
            <a:r>
              <a:rPr lang="zh-CN" altLang="en-US" dirty="0"/>
              <a:t>克</a:t>
            </a:r>
            <a:r>
              <a:rPr lang="en-US" altLang="zh-CN" dirty="0"/>
              <a:t>)</a:t>
            </a:r>
            <a:r>
              <a:rPr lang="zh-CN" altLang="en-US" dirty="0"/>
              <a:t>。</a:t>
            </a:r>
          </a:p>
          <a:p>
            <a:r>
              <a:rPr lang="zh-CN" altLang="en-US" dirty="0"/>
              <a:t>用法</a:t>
            </a:r>
          </a:p>
          <a:p>
            <a:r>
              <a:rPr lang="zh-CN" altLang="en-US" dirty="0"/>
              <a:t>水一盅半，煎七分，食前服。</a:t>
            </a:r>
            <a:r>
              <a:rPr lang="en-US" altLang="zh-CN" dirty="0"/>
              <a:t>(</a:t>
            </a:r>
            <a:r>
              <a:rPr lang="zh-CN" altLang="en-US" dirty="0"/>
              <a:t>现代用法：作汤剂，水煎服</a:t>
            </a:r>
            <a:r>
              <a:rPr lang="en-US" altLang="zh-CN" dirty="0"/>
              <a:t>)</a:t>
            </a:r>
          </a:p>
          <a:p>
            <a:endParaRPr lang="zh-CN" altLang="en-US" dirty="0">
              <a:latin typeface="宋体" pitchFamily="2" charset="-122"/>
            </a:endParaRPr>
          </a:p>
          <a:p>
            <a:r>
              <a:rPr lang="zh-CN" altLang="en-US" dirty="0"/>
              <a:t> </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针灸治疗</a:t>
            </a:r>
          </a:p>
        </p:txBody>
      </p:sp>
      <p:sp>
        <p:nvSpPr>
          <p:cNvPr id="3" name="内容占位符 2"/>
          <p:cNvSpPr>
            <a:spLocks noGrp="1"/>
          </p:cNvSpPr>
          <p:nvPr>
            <p:ph idx="1"/>
          </p:nvPr>
        </p:nvSpPr>
        <p:spPr/>
        <p:txBody>
          <a:bodyPr/>
          <a:lstStyle/>
          <a:p>
            <a:r>
              <a:rPr lang="zh-CN" altLang="en-US" dirty="0"/>
              <a:t>热伤阴 天枢</a:t>
            </a:r>
            <a:r>
              <a:rPr lang="en-US" altLang="zh-CN" dirty="0"/>
              <a:t> </a:t>
            </a:r>
            <a:r>
              <a:rPr lang="zh-CN" altLang="en-US" dirty="0"/>
              <a:t>大肠腧 支沟 照海 曲池 合谷 水道 归来</a:t>
            </a:r>
            <a:endParaRPr lang="en-US" altLang="zh-CN" dirty="0"/>
          </a:p>
          <a:p>
            <a:r>
              <a:rPr lang="zh-CN" altLang="en-US" dirty="0"/>
              <a:t>寒气不通 天枢 大肠俞 丰隆 归来 支沟 照海神阙 关元</a:t>
            </a:r>
            <a:endParaRPr lang="en-US" altLang="zh-CN" dirty="0"/>
          </a:p>
          <a:p>
            <a:r>
              <a:rPr lang="zh-CN" altLang="en-US" dirty="0"/>
              <a:t>气机不畅 天枢 大肠俞 支沟照海 中脘 太冲 期门</a:t>
            </a:r>
            <a:endParaRPr lang="en-US" altLang="zh-CN" dirty="0"/>
          </a:p>
          <a:p>
            <a:r>
              <a:rPr lang="zh-CN" altLang="en-US" dirty="0"/>
              <a:t>气虚  足三里 脾俞气海</a:t>
            </a:r>
            <a:endParaRPr lang="en-US" altLang="zh-CN" dirty="0"/>
          </a:p>
          <a:p>
            <a:r>
              <a:rPr lang="zh-CN" altLang="en-US" dirty="0"/>
              <a:t>淤血阻滞 照海 隔俞 合谷 血海</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67586" name="Picture 2" descr="C:\Documents and Settings\Administrator\桌面\u=723829869,3376948387&amp;fm=27&amp;gp=0.jpg"/>
          <p:cNvPicPr>
            <a:picLocks noChangeAspect="1" noChangeArrowheads="1"/>
          </p:cNvPicPr>
          <p:nvPr/>
        </p:nvPicPr>
        <p:blipFill>
          <a:blip r:embed="rId2" cstate="print"/>
          <a:srcRect/>
          <a:stretch>
            <a:fillRect/>
          </a:stretch>
        </p:blipFill>
        <p:spPr bwMode="auto">
          <a:xfrm>
            <a:off x="539552" y="1340768"/>
            <a:ext cx="3333750" cy="2667000"/>
          </a:xfrm>
          <a:prstGeom prst="rect">
            <a:avLst/>
          </a:prstGeom>
          <a:noFill/>
        </p:spPr>
      </p:pic>
      <p:pic>
        <p:nvPicPr>
          <p:cNvPr id="67587" name="Picture 3" descr="C:\Documents and Settings\Administrator\桌面\u=3428708698,2630875447&amp;fm=27&amp;gp=0.jpg"/>
          <p:cNvPicPr>
            <a:picLocks noChangeAspect="1" noChangeArrowheads="1"/>
          </p:cNvPicPr>
          <p:nvPr/>
        </p:nvPicPr>
        <p:blipFill>
          <a:blip r:embed="rId3" cstate="print"/>
          <a:srcRect/>
          <a:stretch>
            <a:fillRect/>
          </a:stretch>
        </p:blipFill>
        <p:spPr bwMode="auto">
          <a:xfrm>
            <a:off x="3695700" y="0"/>
            <a:ext cx="5448300" cy="2200275"/>
          </a:xfrm>
          <a:prstGeom prst="rect">
            <a:avLst/>
          </a:prstGeom>
          <a:noFill/>
        </p:spPr>
      </p:pic>
      <p:pic>
        <p:nvPicPr>
          <p:cNvPr id="67588" name="Picture 4" descr="C:\Documents and Settings\Administrator\桌面\u=39817600,4274061126&amp;fm=27&amp;gp=0.jpg"/>
          <p:cNvPicPr>
            <a:picLocks noChangeAspect="1" noChangeArrowheads="1"/>
          </p:cNvPicPr>
          <p:nvPr/>
        </p:nvPicPr>
        <p:blipFill>
          <a:blip r:embed="rId4" cstate="print"/>
          <a:srcRect/>
          <a:stretch>
            <a:fillRect/>
          </a:stretch>
        </p:blipFill>
        <p:spPr bwMode="auto">
          <a:xfrm>
            <a:off x="179512" y="4293096"/>
            <a:ext cx="3193107" cy="2256483"/>
          </a:xfrm>
          <a:prstGeom prst="rect">
            <a:avLst/>
          </a:prstGeom>
          <a:noFill/>
        </p:spPr>
      </p:pic>
      <p:pic>
        <p:nvPicPr>
          <p:cNvPr id="67589" name="Picture 5" descr="C:\Documents and Settings\Administrator\桌面\u=241829764,284721099&amp;fm=27&amp;gp=0.jpg"/>
          <p:cNvPicPr>
            <a:picLocks noChangeAspect="1" noChangeArrowheads="1"/>
          </p:cNvPicPr>
          <p:nvPr/>
        </p:nvPicPr>
        <p:blipFill>
          <a:blip r:embed="rId5" cstate="print"/>
          <a:srcRect/>
          <a:stretch>
            <a:fillRect/>
          </a:stretch>
        </p:blipFill>
        <p:spPr bwMode="auto">
          <a:xfrm>
            <a:off x="4427984" y="4437112"/>
            <a:ext cx="2782069" cy="2420888"/>
          </a:xfrm>
          <a:prstGeom prst="rect">
            <a:avLst/>
          </a:prstGeom>
          <a:noFill/>
        </p:spPr>
      </p:pic>
      <p:pic>
        <p:nvPicPr>
          <p:cNvPr id="67590" name="Picture 6" descr="C:\Documents and Settings\Administrator\桌面\u=3133964741,3146419318&amp;fm=27&amp;gp=0.jpg"/>
          <p:cNvPicPr>
            <a:picLocks noChangeAspect="1" noChangeArrowheads="1"/>
          </p:cNvPicPr>
          <p:nvPr/>
        </p:nvPicPr>
        <p:blipFill>
          <a:blip r:embed="rId6" cstate="print"/>
          <a:srcRect/>
          <a:stretch>
            <a:fillRect/>
          </a:stretch>
        </p:blipFill>
        <p:spPr bwMode="auto">
          <a:xfrm>
            <a:off x="4644008" y="1916832"/>
            <a:ext cx="4320480" cy="245745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68614" name="Picture 6" descr="C:\Documents and Settings\Administrator\桌面\u=406823880,351829402&amp;fm=27&amp;gp=0.jpg"/>
          <p:cNvPicPr>
            <a:picLocks noChangeAspect="1" noChangeArrowheads="1"/>
          </p:cNvPicPr>
          <p:nvPr/>
        </p:nvPicPr>
        <p:blipFill>
          <a:blip r:embed="rId2" cstate="print"/>
          <a:srcRect/>
          <a:stretch>
            <a:fillRect/>
          </a:stretch>
        </p:blipFill>
        <p:spPr bwMode="auto">
          <a:xfrm>
            <a:off x="550863" y="1584325"/>
            <a:ext cx="4324350" cy="2857500"/>
          </a:xfrm>
          <a:prstGeom prst="rect">
            <a:avLst/>
          </a:prstGeom>
          <a:noFill/>
        </p:spPr>
      </p:pic>
      <p:pic>
        <p:nvPicPr>
          <p:cNvPr id="68615" name="Picture 7" descr="C:\Documents and Settings\Administrator\桌面\u=3880304842,1540285029&amp;fm=27&amp;gp=0.jpg"/>
          <p:cNvPicPr>
            <a:picLocks noChangeAspect="1" noChangeArrowheads="1"/>
          </p:cNvPicPr>
          <p:nvPr/>
        </p:nvPicPr>
        <p:blipFill>
          <a:blip r:embed="rId3" cstate="print"/>
          <a:srcRect/>
          <a:stretch>
            <a:fillRect/>
          </a:stretch>
        </p:blipFill>
        <p:spPr bwMode="auto">
          <a:xfrm>
            <a:off x="5076056" y="1772816"/>
            <a:ext cx="3426593" cy="2147739"/>
          </a:xfrm>
          <a:prstGeom prst="rect">
            <a:avLst/>
          </a:prstGeom>
          <a:noFill/>
        </p:spPr>
      </p:pic>
      <p:pic>
        <p:nvPicPr>
          <p:cNvPr id="68616" name="Picture 8" descr="C:\Documents and Settings\Administrator\桌面\detail.jpg"/>
          <p:cNvPicPr>
            <a:picLocks noChangeAspect="1" noChangeArrowheads="1"/>
          </p:cNvPicPr>
          <p:nvPr/>
        </p:nvPicPr>
        <p:blipFill>
          <a:blip r:embed="rId4" cstate="print"/>
          <a:srcRect/>
          <a:stretch>
            <a:fillRect/>
          </a:stretch>
        </p:blipFill>
        <p:spPr bwMode="auto">
          <a:xfrm>
            <a:off x="3851920" y="4524375"/>
            <a:ext cx="4724400" cy="2333625"/>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泄泻</a:t>
            </a:r>
          </a:p>
        </p:txBody>
      </p:sp>
      <p:sp>
        <p:nvSpPr>
          <p:cNvPr id="3" name="内容占位符 2"/>
          <p:cNvSpPr>
            <a:spLocks noGrp="1"/>
          </p:cNvSpPr>
          <p:nvPr>
            <p:ph idx="1"/>
          </p:nvPr>
        </p:nvSpPr>
        <p:spPr/>
        <p:txBody>
          <a:bodyPr/>
          <a:lstStyle/>
          <a:p>
            <a:pPr>
              <a:buFontTx/>
              <a:buNone/>
            </a:pPr>
            <a:r>
              <a:rPr lang="zh-CN" altLang="en-US" dirty="0"/>
              <a:t>泄泻是以排便次数增多，粪质稀溏或完谷不化，甚至泻出如水样为主症的病证。</a:t>
            </a:r>
          </a:p>
          <a:p>
            <a:pPr>
              <a:buFontTx/>
              <a:buNone/>
            </a:pPr>
            <a:r>
              <a:rPr lang="zh-CN" altLang="en-US" dirty="0"/>
              <a:t>          古代将大便塘薄而势缓者称为泄，大便清稀如水而势急者称为泻，二者只有轻重之分，但无明确区别，现临床一般统称泄泻</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15365" name="Rectangle 5"/>
          <p:cNvSpPr>
            <a:spLocks noGrp="1" noChangeArrowheads="1"/>
          </p:cNvSpPr>
          <p:nvPr>
            <p:ph type="title"/>
          </p:nvPr>
        </p:nvSpPr>
        <p:spPr/>
        <p:txBody>
          <a:bodyPr/>
          <a:lstStyle/>
          <a:p>
            <a:r>
              <a:rPr lang="zh-CN" altLang="en-US"/>
              <a:t>与西医的联系</a:t>
            </a:r>
          </a:p>
        </p:txBody>
      </p:sp>
      <p:sp>
        <p:nvSpPr>
          <p:cNvPr id="15366" name="Rectangle 6"/>
          <p:cNvSpPr>
            <a:spLocks noGrp="1" noChangeArrowheads="1"/>
          </p:cNvSpPr>
          <p:nvPr>
            <p:ph type="body" idx="1"/>
          </p:nvPr>
        </p:nvSpPr>
        <p:spPr>
          <a:xfrm>
            <a:off x="533400" y="1828800"/>
            <a:ext cx="7848600" cy="4525963"/>
          </a:xfrm>
        </p:spPr>
        <p:txBody>
          <a:bodyPr/>
          <a:lstStyle/>
          <a:p>
            <a:pPr>
              <a:buFontTx/>
              <a:buNone/>
            </a:pPr>
            <a:r>
              <a:rPr lang="en-US" altLang="zh-CN" sz="2800"/>
              <a:t>           </a:t>
            </a:r>
            <a:r>
              <a:rPr lang="zh-CN" altLang="en-US" sz="2800"/>
              <a:t>西医学中的多种疾病皆可出现泄泻，凡属消化器官发生功能性或器质性病变导致腹泻，如急性肠炎、炎症性肠病、肠激惹综合征、肠道肿瘤、肠结核等，或其它脏器病变影响消化吸收功能以泄泻为主症者，均可参照本节进行辨证论治。 </a:t>
            </a:r>
          </a:p>
        </p:txBody>
      </p:sp>
      <p:pic>
        <p:nvPicPr>
          <p:cNvPr id="15367" name="Picture 7" descr="df"/>
          <p:cNvPicPr>
            <a:picLocks noChangeAspect="1" noChangeArrowheads="1"/>
          </p:cNvPicPr>
          <p:nvPr/>
        </p:nvPicPr>
        <p:blipFill>
          <a:blip r:embed="rId3" cstate="print"/>
          <a:srcRect/>
          <a:stretch>
            <a:fillRect/>
          </a:stretch>
        </p:blipFill>
        <p:spPr bwMode="auto">
          <a:xfrm>
            <a:off x="2514600" y="1066800"/>
            <a:ext cx="4219575" cy="333375"/>
          </a:xfrm>
          <a:prstGeom prst="rect">
            <a:avLst/>
          </a:prstGeom>
          <a:noFill/>
        </p:spPr>
      </p:pic>
      <p:pic>
        <p:nvPicPr>
          <p:cNvPr id="15370" name="Picture 10" descr="18"/>
          <p:cNvPicPr>
            <a:picLocks noChangeAspect="1" noChangeArrowheads="1"/>
          </p:cNvPicPr>
          <p:nvPr/>
        </p:nvPicPr>
        <p:blipFill>
          <a:blip r:embed="rId4" cstate="print"/>
          <a:srcRect/>
          <a:stretch>
            <a:fillRect/>
          </a:stretch>
        </p:blipFill>
        <p:spPr bwMode="auto">
          <a:xfrm>
            <a:off x="4114800" y="4953000"/>
            <a:ext cx="4695825" cy="142875"/>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16389" name="Rectangle 5"/>
          <p:cNvSpPr>
            <a:spLocks noGrp="1" noChangeArrowheads="1"/>
          </p:cNvSpPr>
          <p:nvPr>
            <p:ph type="title"/>
          </p:nvPr>
        </p:nvSpPr>
        <p:spPr/>
        <p:txBody>
          <a:bodyPr/>
          <a:lstStyle/>
          <a:p>
            <a:r>
              <a:rPr lang="zh-CN" altLang="en-US"/>
              <a:t>病因病机</a:t>
            </a:r>
            <a:r>
              <a:rPr lang="en-US" altLang="zh-CN"/>
              <a:t>—</a:t>
            </a:r>
            <a:r>
              <a:rPr lang="zh-CN" altLang="en-US"/>
              <a:t>病因</a:t>
            </a:r>
          </a:p>
        </p:txBody>
      </p:sp>
      <p:sp>
        <p:nvSpPr>
          <p:cNvPr id="16390" name="Rectangle 6"/>
          <p:cNvSpPr>
            <a:spLocks noGrp="1" noChangeArrowheads="1"/>
          </p:cNvSpPr>
          <p:nvPr>
            <p:ph type="body" idx="1"/>
          </p:nvPr>
        </p:nvSpPr>
        <p:spPr/>
        <p:txBody>
          <a:bodyPr/>
          <a:lstStyle/>
          <a:p>
            <a:pPr>
              <a:buFontTx/>
              <a:buNone/>
            </a:pPr>
            <a:r>
              <a:rPr lang="en-US" altLang="zh-CN"/>
              <a:t>         1.</a:t>
            </a:r>
            <a:r>
              <a:rPr lang="zh-CN" altLang="en-US"/>
              <a:t>感受外邪 </a:t>
            </a:r>
            <a:r>
              <a:rPr lang="zh-CN" altLang="en-US" sz="2000"/>
              <a:t>以外感寒、湿、暑、热之邪较为多见，其中又以感受湿邪最为多见。因脾喜燥恶湿，外湿之邪易困脾土，寒邪和暑热之邪，除了侵袭皮毛肺卫之外，亦能直接伤及脾胃，使脾胃升降失司，亦能夹湿邪为患，直接损伤脾胃，导致运化失常，清浊不分，引起泄泻。</a:t>
            </a:r>
          </a:p>
          <a:p>
            <a:pPr>
              <a:buFontTx/>
              <a:buNone/>
            </a:pPr>
            <a:r>
              <a:rPr lang="zh-CN" altLang="en-US"/>
              <a:t>         </a:t>
            </a:r>
            <a:r>
              <a:rPr lang="en-US" altLang="zh-CN"/>
              <a:t>2.</a:t>
            </a:r>
            <a:r>
              <a:rPr lang="zh-CN" altLang="en-US"/>
              <a:t>饮食所伤   </a:t>
            </a:r>
            <a:r>
              <a:rPr lang="zh-CN" altLang="en-US" sz="2000"/>
              <a:t>饮食过量，停滞不化；或患食肥甘辛辣，致湿热内蕴；或悠吠生冷，寒邪，伤中；或误食不洁食物，脾胃受伤；均能化生寒湿、湿热、食滞之邪，使脾运化失职，升降失调，清浊不分，发生泄泻。</a:t>
            </a:r>
            <a:r>
              <a:rPr lang="zh-CN" altLang="en-US"/>
              <a:t> </a:t>
            </a:r>
          </a:p>
        </p:txBody>
      </p:sp>
      <p:pic>
        <p:nvPicPr>
          <p:cNvPr id="16391" name="Picture 7" descr="df"/>
          <p:cNvPicPr>
            <a:picLocks noChangeAspect="1" noChangeArrowheads="1"/>
          </p:cNvPicPr>
          <p:nvPr/>
        </p:nvPicPr>
        <p:blipFill>
          <a:blip r:embed="rId3" cstate="print"/>
          <a:srcRect/>
          <a:stretch>
            <a:fillRect/>
          </a:stretch>
        </p:blipFill>
        <p:spPr bwMode="auto">
          <a:xfrm>
            <a:off x="1828800" y="1066800"/>
            <a:ext cx="5105400" cy="333375"/>
          </a:xfrm>
          <a:prstGeom prst="rect">
            <a:avLst/>
          </a:prstGeom>
          <a:noFill/>
        </p:spPr>
      </p:pic>
      <p:pic>
        <p:nvPicPr>
          <p:cNvPr id="16392" name="Picture 8" descr="xsgs193"/>
          <p:cNvPicPr>
            <a:picLocks noChangeAspect="1" noChangeArrowheads="1" noCrop="1"/>
          </p:cNvPicPr>
          <p:nvPr/>
        </p:nvPicPr>
        <p:blipFill>
          <a:blip r:embed="rId4" cstate="print"/>
          <a:srcRect/>
          <a:stretch>
            <a:fillRect/>
          </a:stretch>
        </p:blipFill>
        <p:spPr bwMode="auto">
          <a:xfrm rot="872054">
            <a:off x="2057400" y="152400"/>
            <a:ext cx="509588" cy="89535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17414" name="Rectangle 6"/>
          <p:cNvSpPr>
            <a:spLocks noGrp="1" noChangeArrowheads="1"/>
          </p:cNvSpPr>
          <p:nvPr>
            <p:ph type="body" idx="1"/>
          </p:nvPr>
        </p:nvSpPr>
        <p:spPr/>
        <p:txBody>
          <a:bodyPr/>
          <a:lstStyle/>
          <a:p>
            <a:pPr>
              <a:buFontTx/>
              <a:buNone/>
            </a:pPr>
            <a:r>
              <a:rPr lang="en-US" altLang="zh-CN"/>
              <a:t>          </a:t>
            </a:r>
            <a:r>
              <a:rPr lang="en-US" altLang="zh-CN" sz="2800"/>
              <a:t>3.</a:t>
            </a:r>
            <a:r>
              <a:rPr lang="zh-CN" altLang="en-US" sz="2800"/>
              <a:t>情志失调</a:t>
            </a:r>
            <a:r>
              <a:rPr lang="zh-CN" altLang="en-US"/>
              <a:t>  </a:t>
            </a:r>
            <a:r>
              <a:rPr lang="zh-CN" altLang="en-US" sz="2000"/>
              <a:t>忧郁恼怒，精神紧张，易致肝气郁结，木郁不达，横逆犯脾；忧思伤脾，土虚木乘，均可使脾失健运，气机升降失常，水谷不归正化，下趋肠道而为泻。</a:t>
            </a:r>
          </a:p>
          <a:p>
            <a:pPr>
              <a:buFontTx/>
              <a:buNone/>
            </a:pPr>
            <a:r>
              <a:rPr lang="zh-CN" altLang="en-US" sz="2800"/>
              <a:t>           </a:t>
            </a:r>
            <a:r>
              <a:rPr lang="en-US" altLang="zh-CN" sz="2800"/>
              <a:t>4.</a:t>
            </a:r>
            <a:r>
              <a:rPr lang="zh-CN" altLang="en-US" sz="2800"/>
              <a:t>体虚久病  </a:t>
            </a:r>
            <a:r>
              <a:rPr lang="zh-CN" altLang="en-US" sz="2000"/>
              <a:t>久病失治，脾胃受损，运化失职，水谷不化，积谷为滞，湿滞内生，遂成泄泻；或由于先天察赋不足，或久病伤及肾，或年老肾阳亏虚，或素体脾胃阳虚，导致脾肾阳虚，釜底无薪，不能温煦脾土，而致运化失职升降失常而泻。</a:t>
            </a:r>
            <a:r>
              <a:rPr lang="zh-CN" altLang="en-US"/>
              <a:t> </a:t>
            </a:r>
          </a:p>
        </p:txBody>
      </p:sp>
      <p:sp>
        <p:nvSpPr>
          <p:cNvPr id="17415" name="Rectangle 7"/>
          <p:cNvSpPr>
            <a:spLocks noGrp="1" noChangeArrowheads="1"/>
          </p:cNvSpPr>
          <p:nvPr>
            <p:ph type="title"/>
          </p:nvPr>
        </p:nvSpPr>
        <p:spPr>
          <a:noFill/>
          <a:ln/>
        </p:spPr>
        <p:txBody>
          <a:bodyPr/>
          <a:lstStyle/>
          <a:p>
            <a:r>
              <a:rPr lang="zh-CN" altLang="en-US"/>
              <a:t>病因病机</a:t>
            </a:r>
            <a:r>
              <a:rPr lang="en-US" altLang="zh-CN"/>
              <a:t>—</a:t>
            </a:r>
            <a:r>
              <a:rPr lang="zh-CN" altLang="en-US"/>
              <a:t>病因</a:t>
            </a:r>
          </a:p>
        </p:txBody>
      </p:sp>
      <p:pic>
        <p:nvPicPr>
          <p:cNvPr id="17416" name="Picture 8" descr="df"/>
          <p:cNvPicPr>
            <a:picLocks noChangeAspect="1" noChangeArrowheads="1"/>
          </p:cNvPicPr>
          <p:nvPr/>
        </p:nvPicPr>
        <p:blipFill>
          <a:blip r:embed="rId3" cstate="print"/>
          <a:srcRect/>
          <a:stretch>
            <a:fillRect/>
          </a:stretch>
        </p:blipFill>
        <p:spPr bwMode="auto">
          <a:xfrm>
            <a:off x="1828800" y="1066800"/>
            <a:ext cx="5105400" cy="333375"/>
          </a:xfrm>
          <a:prstGeom prst="rect">
            <a:avLst/>
          </a:prstGeom>
          <a:noFill/>
        </p:spPr>
      </p:pic>
      <p:pic>
        <p:nvPicPr>
          <p:cNvPr id="17417" name="Picture 9" descr="xsgs193"/>
          <p:cNvPicPr>
            <a:picLocks noChangeAspect="1" noChangeArrowheads="1" noCrop="1"/>
          </p:cNvPicPr>
          <p:nvPr/>
        </p:nvPicPr>
        <p:blipFill>
          <a:blip r:embed="rId4" cstate="print"/>
          <a:srcRect/>
          <a:stretch>
            <a:fillRect/>
          </a:stretch>
        </p:blipFill>
        <p:spPr bwMode="auto">
          <a:xfrm rot="872054">
            <a:off x="2057400" y="152400"/>
            <a:ext cx="509588" cy="895350"/>
          </a:xfrm>
          <a:prstGeom prst="rect">
            <a:avLst/>
          </a:prstGeom>
          <a:noFill/>
        </p:spPr>
      </p:pic>
      <p:pic>
        <p:nvPicPr>
          <p:cNvPr id="17418" name="Picture 10" descr="18"/>
          <p:cNvPicPr>
            <a:picLocks noChangeAspect="1" noChangeArrowheads="1"/>
          </p:cNvPicPr>
          <p:nvPr/>
        </p:nvPicPr>
        <p:blipFill>
          <a:blip r:embed="rId5" cstate="print"/>
          <a:srcRect/>
          <a:stretch>
            <a:fillRect/>
          </a:stretch>
        </p:blipFill>
        <p:spPr bwMode="auto">
          <a:xfrm>
            <a:off x="4114800" y="4953000"/>
            <a:ext cx="4695825" cy="142875"/>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18437" name="Rectangle 5"/>
          <p:cNvSpPr>
            <a:spLocks noGrp="1" noChangeArrowheads="1"/>
          </p:cNvSpPr>
          <p:nvPr>
            <p:ph type="title"/>
          </p:nvPr>
        </p:nvSpPr>
        <p:spPr/>
        <p:txBody>
          <a:bodyPr/>
          <a:lstStyle/>
          <a:p>
            <a:r>
              <a:rPr lang="zh-CN" altLang="en-US"/>
              <a:t>病因病机</a:t>
            </a:r>
            <a:r>
              <a:rPr lang="en-US" altLang="zh-CN"/>
              <a:t>—</a:t>
            </a:r>
            <a:r>
              <a:rPr lang="zh-CN" altLang="en-US"/>
              <a:t>病机</a:t>
            </a:r>
          </a:p>
        </p:txBody>
      </p:sp>
      <p:sp>
        <p:nvSpPr>
          <p:cNvPr id="18438" name="Rectangle 6"/>
          <p:cNvSpPr>
            <a:spLocks noGrp="1" noChangeArrowheads="1"/>
          </p:cNvSpPr>
          <p:nvPr>
            <p:ph type="body" idx="1"/>
          </p:nvPr>
        </p:nvSpPr>
        <p:spPr/>
        <p:txBody>
          <a:bodyPr/>
          <a:lstStyle/>
          <a:p>
            <a:pPr>
              <a:buFontTx/>
              <a:buNone/>
            </a:pPr>
            <a:r>
              <a:rPr lang="en-US" altLang="zh-CN" sz="2800" dirty="0"/>
              <a:t>         1.</a:t>
            </a:r>
            <a:r>
              <a:rPr lang="zh-CN" altLang="en-US" sz="2800" dirty="0"/>
              <a:t>基本病机</a:t>
            </a:r>
            <a:r>
              <a:rPr lang="zh-CN" altLang="en-US" dirty="0"/>
              <a:t>  </a:t>
            </a:r>
            <a:r>
              <a:rPr lang="zh-CN" altLang="en-US" sz="2000" dirty="0">
                <a:solidFill>
                  <a:srgbClr val="FF0000"/>
                </a:solidFill>
              </a:rPr>
              <a:t>脾虚湿盛</a:t>
            </a:r>
            <a:r>
              <a:rPr lang="zh-CN" altLang="en-US" sz="2000" dirty="0"/>
              <a:t>是导致本病发生的基本病机。</a:t>
            </a:r>
          </a:p>
          <a:p>
            <a:pPr>
              <a:buFontTx/>
              <a:buNone/>
            </a:pPr>
            <a:r>
              <a:rPr lang="zh-CN" altLang="en-US" sz="2800" dirty="0"/>
              <a:t>         </a:t>
            </a:r>
            <a:r>
              <a:rPr lang="en-US" altLang="zh-CN" sz="2800" dirty="0"/>
              <a:t>2.</a:t>
            </a:r>
            <a:r>
              <a:rPr lang="zh-CN" altLang="en-US" sz="2800" dirty="0"/>
              <a:t>病位</a:t>
            </a:r>
            <a:r>
              <a:rPr lang="zh-CN" altLang="en-US" dirty="0"/>
              <a:t>  </a:t>
            </a:r>
            <a:r>
              <a:rPr lang="zh-CN" altLang="en-US" sz="2000" dirty="0"/>
              <a:t>泄泻的主要病位在</a:t>
            </a:r>
            <a:r>
              <a:rPr lang="zh-CN" altLang="en-US" sz="2000" dirty="0">
                <a:solidFill>
                  <a:srgbClr val="FF0000"/>
                </a:solidFill>
              </a:rPr>
              <a:t>脾胃、大小肠，和肝肾</a:t>
            </a:r>
            <a:r>
              <a:rPr lang="zh-CN" altLang="en-US" sz="2000" dirty="0"/>
              <a:t>关系密切。</a:t>
            </a:r>
          </a:p>
          <a:p>
            <a:pPr>
              <a:buFontTx/>
              <a:buNone/>
            </a:pPr>
            <a:r>
              <a:rPr lang="zh-CN" altLang="en-US" sz="2800" dirty="0"/>
              <a:t>         </a:t>
            </a:r>
            <a:r>
              <a:rPr lang="en-US" altLang="zh-CN" sz="2800" dirty="0"/>
              <a:t>3.</a:t>
            </a:r>
            <a:r>
              <a:rPr lang="zh-CN" altLang="en-US" sz="2800" dirty="0"/>
              <a:t>病理性质</a:t>
            </a:r>
            <a:r>
              <a:rPr lang="zh-CN" altLang="en-US" dirty="0"/>
              <a:t>  </a:t>
            </a:r>
            <a:r>
              <a:rPr lang="zh-CN" altLang="en-US" sz="2000" dirty="0"/>
              <a:t>泄泻病性质有虚实之分，暴泻多实，多由寒湿、湿热阻滞胃肠，困遏脾气，或宿食腐滞中焦，脾不运化水谷，清浊不分而致；久泻多属虚，由脾虚生湿，运化无权，或肾阳不足，命门火衰，火不暖土，水谷不能腐熟而致。若由他脏之病及脾，如肝气乘脾导致泄泻，一般属本虚标实之证。 </a:t>
            </a:r>
          </a:p>
        </p:txBody>
      </p:sp>
      <p:pic>
        <p:nvPicPr>
          <p:cNvPr id="18439" name="Picture 7" descr="df"/>
          <p:cNvPicPr>
            <a:picLocks noChangeAspect="1" noChangeArrowheads="1"/>
          </p:cNvPicPr>
          <p:nvPr/>
        </p:nvPicPr>
        <p:blipFill>
          <a:blip r:embed="rId3" cstate="print"/>
          <a:srcRect/>
          <a:stretch>
            <a:fillRect/>
          </a:stretch>
        </p:blipFill>
        <p:spPr bwMode="auto">
          <a:xfrm>
            <a:off x="1828800" y="1066800"/>
            <a:ext cx="5105400" cy="333375"/>
          </a:xfrm>
          <a:prstGeom prst="rect">
            <a:avLst/>
          </a:prstGeom>
          <a:noFill/>
        </p:spPr>
      </p:pic>
      <p:pic>
        <p:nvPicPr>
          <p:cNvPr id="18440" name="Picture 8" descr="xsgs193"/>
          <p:cNvPicPr>
            <a:picLocks noChangeAspect="1" noChangeArrowheads="1" noCrop="1"/>
          </p:cNvPicPr>
          <p:nvPr/>
        </p:nvPicPr>
        <p:blipFill>
          <a:blip r:embed="rId4" cstate="print"/>
          <a:srcRect/>
          <a:stretch>
            <a:fillRect/>
          </a:stretch>
        </p:blipFill>
        <p:spPr bwMode="auto">
          <a:xfrm rot="872054">
            <a:off x="2057400" y="152400"/>
            <a:ext cx="509588" cy="895350"/>
          </a:xfrm>
          <a:prstGeom prst="rect">
            <a:avLst/>
          </a:prstGeom>
          <a:noFill/>
        </p:spPr>
      </p:pic>
      <p:pic>
        <p:nvPicPr>
          <p:cNvPr id="18441" name="Picture 9" descr="18"/>
          <p:cNvPicPr>
            <a:picLocks noChangeAspect="1" noChangeArrowheads="1"/>
          </p:cNvPicPr>
          <p:nvPr/>
        </p:nvPicPr>
        <p:blipFill>
          <a:blip r:embed="rId5" cstate="print"/>
          <a:srcRect/>
          <a:stretch>
            <a:fillRect/>
          </a:stretch>
        </p:blipFill>
        <p:spPr bwMode="auto">
          <a:xfrm>
            <a:off x="4114800" y="5029200"/>
            <a:ext cx="4695825" cy="142875"/>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19462" name="Rectangle 6"/>
          <p:cNvSpPr>
            <a:spLocks noGrp="1" noChangeArrowheads="1"/>
          </p:cNvSpPr>
          <p:nvPr>
            <p:ph type="body" idx="1"/>
          </p:nvPr>
        </p:nvSpPr>
        <p:spPr/>
        <p:txBody>
          <a:bodyPr/>
          <a:lstStyle/>
          <a:p>
            <a:pPr>
              <a:buFontTx/>
              <a:buNone/>
            </a:pPr>
            <a:r>
              <a:rPr lang="en-US" altLang="zh-CN"/>
              <a:t>        </a:t>
            </a:r>
            <a:r>
              <a:rPr lang="en-US" altLang="zh-CN" sz="2800"/>
              <a:t>4.</a:t>
            </a:r>
            <a:r>
              <a:rPr lang="zh-CN" altLang="en-US" sz="2800"/>
              <a:t>病机转化  </a:t>
            </a:r>
            <a:r>
              <a:rPr lang="zh-CN" altLang="en-US" sz="2000"/>
              <a:t>因湿盛可以困遏脾运，脾虚又可生湿，其虚实之间又可相互兼夹转化，如急性泄泻因失治或误治，可迁延日久，由实转虚，转为久泻。久泻若复受湿、食所伤，亦可急性发作，表现为虚中夹实病候。另外，泄泻日久，可由脾及肾，导致脾肾阳虚等。</a:t>
            </a:r>
          </a:p>
          <a:p>
            <a:pPr>
              <a:buFontTx/>
              <a:buNone/>
            </a:pPr>
            <a:r>
              <a:rPr lang="zh-CN" altLang="en-US" sz="2800"/>
              <a:t>         </a:t>
            </a:r>
            <a:r>
              <a:rPr lang="en-US" altLang="zh-CN" sz="2800"/>
              <a:t>5.</a:t>
            </a:r>
            <a:r>
              <a:rPr lang="zh-CN" altLang="en-US" sz="2800"/>
              <a:t>预后</a:t>
            </a:r>
            <a:r>
              <a:rPr lang="zh-CN" altLang="en-US"/>
              <a:t>  </a:t>
            </a:r>
            <a:r>
              <a:rPr lang="zh-CN" altLang="en-US" sz="2000"/>
              <a:t>急性泄泻，经及时治疗，绝大多数可在短期内痊愈，有少数病人，暴泄不止，损气伤津耗液，可成亡阴、亡阳，或痉、厥、闭、脱等危证，特别是伴有高热、呕吐、热毒甚者。慢性久泻，病情缠绵，脏气亏虚，难取速效，经调理治疗部分可痊愈，少数反复泄泻，易导致中气下陷脱肛，或因气血化源不足而易转成虚劳等它证。  </a:t>
            </a:r>
          </a:p>
        </p:txBody>
      </p:sp>
      <p:sp>
        <p:nvSpPr>
          <p:cNvPr id="19463" name="Rectangle 7"/>
          <p:cNvSpPr>
            <a:spLocks noGrp="1" noChangeArrowheads="1"/>
          </p:cNvSpPr>
          <p:nvPr>
            <p:ph type="title"/>
          </p:nvPr>
        </p:nvSpPr>
        <p:spPr>
          <a:noFill/>
          <a:ln/>
        </p:spPr>
        <p:txBody>
          <a:bodyPr/>
          <a:lstStyle/>
          <a:p>
            <a:r>
              <a:rPr lang="zh-CN" altLang="en-US"/>
              <a:t>病因病机</a:t>
            </a:r>
            <a:r>
              <a:rPr lang="en-US" altLang="zh-CN"/>
              <a:t>—</a:t>
            </a:r>
            <a:r>
              <a:rPr lang="zh-CN" altLang="en-US"/>
              <a:t>病机</a:t>
            </a:r>
          </a:p>
        </p:txBody>
      </p:sp>
      <p:pic>
        <p:nvPicPr>
          <p:cNvPr id="19464" name="Picture 8" descr="xsgs193"/>
          <p:cNvPicPr>
            <a:picLocks noChangeAspect="1" noChangeArrowheads="1" noCrop="1"/>
          </p:cNvPicPr>
          <p:nvPr/>
        </p:nvPicPr>
        <p:blipFill>
          <a:blip r:embed="rId3" cstate="print"/>
          <a:srcRect/>
          <a:stretch>
            <a:fillRect/>
          </a:stretch>
        </p:blipFill>
        <p:spPr bwMode="auto">
          <a:xfrm rot="872054">
            <a:off x="2057400" y="152400"/>
            <a:ext cx="509588" cy="895350"/>
          </a:xfrm>
          <a:prstGeom prst="rect">
            <a:avLst/>
          </a:prstGeom>
          <a:noFill/>
        </p:spPr>
      </p:pic>
      <p:pic>
        <p:nvPicPr>
          <p:cNvPr id="19465" name="Picture 9" descr="df"/>
          <p:cNvPicPr>
            <a:picLocks noChangeAspect="1" noChangeArrowheads="1"/>
          </p:cNvPicPr>
          <p:nvPr/>
        </p:nvPicPr>
        <p:blipFill>
          <a:blip r:embed="rId4" cstate="print"/>
          <a:srcRect/>
          <a:stretch>
            <a:fillRect/>
          </a:stretch>
        </p:blipFill>
        <p:spPr bwMode="auto">
          <a:xfrm>
            <a:off x="1828800" y="1066800"/>
            <a:ext cx="5105400" cy="333375"/>
          </a:xfrm>
          <a:prstGeom prst="rect">
            <a:avLst/>
          </a:prstGeom>
          <a:noFill/>
        </p:spPr>
      </p:pic>
      <p:pic>
        <p:nvPicPr>
          <p:cNvPr id="19466" name="Picture 10" descr="18"/>
          <p:cNvPicPr>
            <a:picLocks noChangeAspect="1" noChangeArrowheads="1"/>
          </p:cNvPicPr>
          <p:nvPr/>
        </p:nvPicPr>
        <p:blipFill>
          <a:blip r:embed="rId5" cstate="print"/>
          <a:srcRect/>
          <a:stretch>
            <a:fillRect/>
          </a:stretch>
        </p:blipFill>
        <p:spPr bwMode="auto">
          <a:xfrm>
            <a:off x="4191000" y="5410200"/>
            <a:ext cx="4695825" cy="1428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左季肋部</a:t>
            </a:r>
            <a:r>
              <a:rPr lang="en-US" altLang="ja-JP" b="1" dirty="0"/>
              <a:t>(</a:t>
            </a:r>
            <a:r>
              <a:rPr lang="ja-JP" altLang="en-US" b="1" dirty="0"/>
              <a:t>ひだりきろくぶ</a:t>
            </a:r>
            <a:r>
              <a:rPr lang="en-US" altLang="ja-JP" b="1" dirty="0"/>
              <a:t>)</a:t>
            </a:r>
            <a:r>
              <a:rPr lang="ja-JP" altLang="en-US" b="1" dirty="0"/>
              <a:t>の痛み</a:t>
            </a:r>
            <a:br>
              <a:rPr lang="ja-JP" altLang="en-US" b="1" dirty="0"/>
            </a:br>
            <a:endParaRPr lang="zh-CN" altLang="en-US" dirty="0"/>
          </a:p>
        </p:txBody>
      </p:sp>
      <p:sp>
        <p:nvSpPr>
          <p:cNvPr id="3" name="内容占位符 2"/>
          <p:cNvSpPr>
            <a:spLocks noGrp="1"/>
          </p:cNvSpPr>
          <p:nvPr>
            <p:ph idx="1"/>
          </p:nvPr>
        </p:nvSpPr>
        <p:spPr/>
        <p:txBody>
          <a:bodyPr/>
          <a:lstStyle/>
          <a:p>
            <a:r>
              <a:rPr lang="ja-JP" altLang="en-US" dirty="0"/>
              <a:t>すい臓と脾臓の位置にあたり、急性すい炎（暴飲・暴食などで突然起こるすい臓の激しい炎症）、慢性すい炎（慢性的な飲酒などによって起こるすい臓の持続的な炎症）などが原因で起こります。</a:t>
            </a:r>
          </a:p>
          <a:p>
            <a:r>
              <a:rPr lang="en-US" altLang="ja-JP" b="1" dirty="0"/>
              <a:t>【</a:t>
            </a:r>
            <a:r>
              <a:rPr lang="ja-JP" altLang="en-US" b="1" dirty="0"/>
              <a:t>関係する病気</a:t>
            </a:r>
            <a:r>
              <a:rPr lang="en-US" altLang="ja-JP" b="1" dirty="0"/>
              <a:t>】</a:t>
            </a:r>
          </a:p>
          <a:p>
            <a:r>
              <a:rPr lang="ja-JP" altLang="en-US" dirty="0"/>
              <a:t>急性すい炎、慢性すい炎、すい臓のがんなど</a:t>
            </a:r>
          </a:p>
          <a:p>
            <a:endParaRPr lang="zh-CN"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20485" name="Rectangle 5"/>
          <p:cNvSpPr>
            <a:spLocks noGrp="1" noChangeArrowheads="1"/>
          </p:cNvSpPr>
          <p:nvPr>
            <p:ph type="title"/>
          </p:nvPr>
        </p:nvSpPr>
        <p:spPr/>
        <p:txBody>
          <a:bodyPr/>
          <a:lstStyle/>
          <a:p>
            <a:r>
              <a:rPr lang="zh-CN" altLang="en-US"/>
              <a:t>诊断要点</a:t>
            </a:r>
          </a:p>
        </p:txBody>
      </p:sp>
      <p:sp>
        <p:nvSpPr>
          <p:cNvPr id="20486" name="Rectangle 6"/>
          <p:cNvSpPr>
            <a:spLocks noGrp="1" noChangeArrowheads="1"/>
          </p:cNvSpPr>
          <p:nvPr>
            <p:ph type="body" idx="1"/>
          </p:nvPr>
        </p:nvSpPr>
        <p:spPr>
          <a:xfrm>
            <a:off x="457200" y="1600200"/>
            <a:ext cx="8001000" cy="4525963"/>
          </a:xfrm>
        </p:spPr>
        <p:txBody>
          <a:bodyPr/>
          <a:lstStyle/>
          <a:p>
            <a:pPr>
              <a:buFontTx/>
              <a:buNone/>
            </a:pPr>
            <a:r>
              <a:rPr lang="en-US" altLang="zh-CN" sz="2800"/>
              <a:t>        1.</a:t>
            </a:r>
            <a:r>
              <a:rPr lang="zh-CN" altLang="en-US" sz="2800"/>
              <a:t>临床特征</a:t>
            </a:r>
            <a:r>
              <a:rPr lang="zh-CN" altLang="en-US"/>
              <a:t>  </a:t>
            </a:r>
            <a:r>
              <a:rPr lang="zh-CN" altLang="en-US" sz="2000"/>
              <a:t>以大便粪质稀塘为诊断的主要依据，或完谷不化，或粪质清稀，甚则如水样，大便次数增多，每日三五次以至十次以上。常兼有腹胀、腹痛、肠鸣、纳呆等症状。</a:t>
            </a:r>
          </a:p>
          <a:p>
            <a:pPr>
              <a:buFontTx/>
              <a:buNone/>
            </a:pPr>
            <a:r>
              <a:rPr lang="zh-CN" altLang="en-US" sz="2800"/>
              <a:t>        </a:t>
            </a:r>
            <a:r>
              <a:rPr lang="en-US" altLang="zh-CN" sz="2800"/>
              <a:t>2.</a:t>
            </a:r>
            <a:r>
              <a:rPr lang="zh-CN" altLang="en-US" sz="2800"/>
              <a:t>病史  </a:t>
            </a:r>
            <a:r>
              <a:rPr lang="zh-CN" altLang="en-US" sz="2000"/>
              <a:t>暴泻者多有暴饮暴食或误食不洁之物的病史。迁延日久，时发时止者，常由外邪、饮食及情志等因素诱发。</a:t>
            </a:r>
          </a:p>
          <a:p>
            <a:pPr>
              <a:buFontTx/>
              <a:buNone/>
            </a:pPr>
            <a:r>
              <a:rPr lang="zh-CN" altLang="en-US"/>
              <a:t>       </a:t>
            </a:r>
            <a:r>
              <a:rPr lang="en-US" altLang="zh-CN"/>
              <a:t>3.</a:t>
            </a:r>
            <a:r>
              <a:rPr lang="zh-CN" altLang="en-US"/>
              <a:t>辅助检查  </a:t>
            </a:r>
            <a:r>
              <a:rPr lang="zh-CN" altLang="en-US" sz="2000"/>
              <a:t>粪便常规检查或粪便培养，必要时对慢性久泻可做结肠镜和小肠镜检查，结肠钡剂灌肠及全消化道钡餐检查，腹部</a:t>
            </a:r>
            <a:r>
              <a:rPr lang="en-US" altLang="zh-CN" sz="2000"/>
              <a:t>B</a:t>
            </a:r>
            <a:r>
              <a:rPr lang="zh-CN" altLang="en-US" sz="2000"/>
              <a:t>超或</a:t>
            </a:r>
            <a:r>
              <a:rPr lang="en-US" altLang="zh-CN" sz="2000"/>
              <a:t>CT</a:t>
            </a:r>
            <a:r>
              <a:rPr lang="zh-CN" altLang="en-US" sz="2000"/>
              <a:t>检查有助于诊断。此外，一些全身性疾病如甲亢、糖尿病、慢性肾功能不全等也可引起腹泻，可进行相关检查有助于明确诊断。</a:t>
            </a:r>
          </a:p>
          <a:p>
            <a:pPr>
              <a:buFontTx/>
              <a:buNone/>
            </a:pPr>
            <a:r>
              <a:rPr lang="zh-CN" altLang="en-US"/>
              <a:t>  </a:t>
            </a:r>
          </a:p>
        </p:txBody>
      </p:sp>
      <p:pic>
        <p:nvPicPr>
          <p:cNvPr id="20487" name="Picture 7" descr="df"/>
          <p:cNvPicPr>
            <a:picLocks noChangeAspect="1" noChangeArrowheads="1"/>
          </p:cNvPicPr>
          <p:nvPr/>
        </p:nvPicPr>
        <p:blipFill>
          <a:blip r:embed="rId3" cstate="print"/>
          <a:srcRect/>
          <a:stretch>
            <a:fillRect/>
          </a:stretch>
        </p:blipFill>
        <p:spPr bwMode="auto">
          <a:xfrm>
            <a:off x="2514600" y="1066800"/>
            <a:ext cx="4219575" cy="333375"/>
          </a:xfrm>
          <a:prstGeom prst="rect">
            <a:avLst/>
          </a:prstGeom>
          <a:noFill/>
        </p:spPr>
      </p:pic>
      <p:pic>
        <p:nvPicPr>
          <p:cNvPr id="20488" name="Picture 8" descr="xsgs193"/>
          <p:cNvPicPr>
            <a:picLocks noChangeAspect="1" noChangeArrowheads="1" noCrop="1"/>
          </p:cNvPicPr>
          <p:nvPr/>
        </p:nvPicPr>
        <p:blipFill>
          <a:blip r:embed="rId4" cstate="print"/>
          <a:srcRect/>
          <a:stretch>
            <a:fillRect/>
          </a:stretch>
        </p:blipFill>
        <p:spPr bwMode="auto">
          <a:xfrm rot="872054">
            <a:off x="2743200" y="152400"/>
            <a:ext cx="509588" cy="895350"/>
          </a:xfrm>
          <a:prstGeom prst="rect">
            <a:avLst/>
          </a:prstGeom>
          <a:noFill/>
        </p:spPr>
      </p:pic>
      <p:pic>
        <p:nvPicPr>
          <p:cNvPr id="20489" name="Picture 9" descr="18"/>
          <p:cNvPicPr>
            <a:picLocks noChangeAspect="1" noChangeArrowheads="1"/>
          </p:cNvPicPr>
          <p:nvPr/>
        </p:nvPicPr>
        <p:blipFill>
          <a:blip r:embed="rId5" cstate="print"/>
          <a:srcRect/>
          <a:stretch>
            <a:fillRect/>
          </a:stretch>
        </p:blipFill>
        <p:spPr bwMode="auto">
          <a:xfrm>
            <a:off x="4267200" y="5486400"/>
            <a:ext cx="4695825" cy="142875"/>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22533" name="Rectangle 5"/>
          <p:cNvSpPr>
            <a:spLocks noGrp="1" noChangeArrowheads="1"/>
          </p:cNvSpPr>
          <p:nvPr>
            <p:ph type="title"/>
          </p:nvPr>
        </p:nvSpPr>
        <p:spPr/>
        <p:txBody>
          <a:bodyPr/>
          <a:lstStyle/>
          <a:p>
            <a:r>
              <a:rPr lang="zh-CN" altLang="en-US" b="1"/>
              <a:t>辨证论治</a:t>
            </a:r>
            <a:r>
              <a:rPr lang="en-US" altLang="zh-CN"/>
              <a:t>—</a:t>
            </a:r>
            <a:r>
              <a:rPr lang="zh-CN" altLang="en-US" sz="3600"/>
              <a:t>辨证要点</a:t>
            </a:r>
          </a:p>
        </p:txBody>
      </p:sp>
      <p:sp>
        <p:nvSpPr>
          <p:cNvPr id="22534" name="Rectangle 6"/>
          <p:cNvSpPr>
            <a:spLocks noGrp="1" noChangeArrowheads="1"/>
          </p:cNvSpPr>
          <p:nvPr>
            <p:ph type="body" idx="1"/>
          </p:nvPr>
        </p:nvSpPr>
        <p:spPr>
          <a:xfrm>
            <a:off x="457200" y="1752600"/>
            <a:ext cx="8229600" cy="4525963"/>
          </a:xfrm>
        </p:spPr>
        <p:txBody>
          <a:bodyPr/>
          <a:lstStyle/>
          <a:p>
            <a:pPr>
              <a:buFontTx/>
              <a:buNone/>
            </a:pPr>
            <a:r>
              <a:rPr lang="en-US" altLang="zh-CN" sz="2800"/>
              <a:t>         1.</a:t>
            </a:r>
            <a:r>
              <a:rPr lang="zh-CN" altLang="en-US" sz="2800"/>
              <a:t>辨暴泻与久泻</a:t>
            </a:r>
            <a:r>
              <a:rPr lang="zh-CN" altLang="en-US"/>
              <a:t>  </a:t>
            </a:r>
            <a:r>
              <a:rPr lang="zh-CN" altLang="en-US" sz="2000"/>
              <a:t>暴泻起病突然，病程短，便次频，便量多，多因寒湿、湿热或食滞所致；久泻起病缓，病程长，常反复发作，或时作时止，多由脾胃虚弱、命门火衰或肝郁脾虚所为。</a:t>
            </a:r>
          </a:p>
          <a:p>
            <a:pPr>
              <a:buFontTx/>
              <a:buNone/>
            </a:pPr>
            <a:r>
              <a:rPr lang="zh-CN" altLang="en-US" sz="2800"/>
              <a:t>         </a:t>
            </a:r>
            <a:r>
              <a:rPr lang="en-US" altLang="zh-CN" sz="2800"/>
              <a:t>2.</a:t>
            </a:r>
            <a:r>
              <a:rPr lang="zh-CN" altLang="en-US" sz="2800"/>
              <a:t>辨寒热虚实</a:t>
            </a:r>
            <a:r>
              <a:rPr lang="zh-CN" altLang="en-US"/>
              <a:t>  </a:t>
            </a:r>
            <a:r>
              <a:rPr lang="zh-CN" altLang="en-US" sz="2000"/>
              <a:t>粪质量清晰如水，腹痛喜温，完谷不化，多属寒证扩粪便黄褐，味臭较重，泻下急迫，肛门灼热，多属热证；凡病势急骤，院腹胀满，腹痛拒按，泻后痛减，小便不利者，多属实证；凡病程较长，腹痛不甚且喜按，小便利，口不渴，多属虚证。</a:t>
            </a:r>
          </a:p>
          <a:p>
            <a:pPr>
              <a:buFontTx/>
              <a:buNone/>
            </a:pPr>
            <a:r>
              <a:rPr lang="zh-CN" altLang="en-US"/>
              <a:t> </a:t>
            </a:r>
          </a:p>
        </p:txBody>
      </p:sp>
      <p:pic>
        <p:nvPicPr>
          <p:cNvPr id="22535" name="Picture 7" descr="df"/>
          <p:cNvPicPr>
            <a:picLocks noChangeAspect="1" noChangeArrowheads="1"/>
          </p:cNvPicPr>
          <p:nvPr/>
        </p:nvPicPr>
        <p:blipFill>
          <a:blip r:embed="rId3" cstate="print"/>
          <a:srcRect/>
          <a:stretch>
            <a:fillRect/>
          </a:stretch>
        </p:blipFill>
        <p:spPr bwMode="auto">
          <a:xfrm>
            <a:off x="1524000" y="1066800"/>
            <a:ext cx="5791200" cy="333375"/>
          </a:xfrm>
          <a:prstGeom prst="rect">
            <a:avLst/>
          </a:prstGeom>
          <a:noFill/>
        </p:spPr>
      </p:pic>
      <p:pic>
        <p:nvPicPr>
          <p:cNvPr id="22536" name="Picture 8" descr="xsgs193"/>
          <p:cNvPicPr>
            <a:picLocks noChangeAspect="1" noChangeArrowheads="1" noCrop="1"/>
          </p:cNvPicPr>
          <p:nvPr/>
        </p:nvPicPr>
        <p:blipFill>
          <a:blip r:embed="rId4" cstate="print"/>
          <a:srcRect/>
          <a:stretch>
            <a:fillRect/>
          </a:stretch>
        </p:blipFill>
        <p:spPr bwMode="auto">
          <a:xfrm rot="872054">
            <a:off x="1676400" y="152400"/>
            <a:ext cx="509588" cy="895350"/>
          </a:xfrm>
          <a:prstGeom prst="rect">
            <a:avLst/>
          </a:prstGeom>
          <a:noFill/>
        </p:spPr>
      </p:pic>
      <p:pic>
        <p:nvPicPr>
          <p:cNvPr id="22537" name="Picture 9" descr="18"/>
          <p:cNvPicPr>
            <a:picLocks noChangeAspect="1" noChangeArrowheads="1"/>
          </p:cNvPicPr>
          <p:nvPr/>
        </p:nvPicPr>
        <p:blipFill>
          <a:blip r:embed="rId5" cstate="print"/>
          <a:srcRect/>
          <a:stretch>
            <a:fillRect/>
          </a:stretch>
        </p:blipFill>
        <p:spPr bwMode="auto">
          <a:xfrm>
            <a:off x="4267200" y="5029200"/>
            <a:ext cx="4695825" cy="142875"/>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23558" name="Rectangle 6"/>
          <p:cNvSpPr>
            <a:spLocks noGrp="1" noChangeArrowheads="1"/>
          </p:cNvSpPr>
          <p:nvPr>
            <p:ph type="body" idx="1"/>
          </p:nvPr>
        </p:nvSpPr>
        <p:spPr>
          <a:xfrm>
            <a:off x="457200" y="1828800"/>
            <a:ext cx="8229600" cy="4525963"/>
          </a:xfrm>
        </p:spPr>
        <p:txBody>
          <a:bodyPr/>
          <a:lstStyle/>
          <a:p>
            <a:pPr>
              <a:buFontTx/>
              <a:buNone/>
            </a:pPr>
            <a:r>
              <a:rPr lang="en-US" altLang="zh-CN" sz="2800"/>
              <a:t>           3.</a:t>
            </a:r>
            <a:r>
              <a:rPr lang="zh-CN" altLang="en-US" sz="2800"/>
              <a:t>辨泻下之物  </a:t>
            </a:r>
            <a:r>
              <a:rPr lang="zh-CN" altLang="en-US" sz="2000"/>
              <a:t>大便清晰，或如水样，气味腥秽者，多属寒湿之证；大便稀塘，其色黄褐，气味臭秽，多为湿热之证；大便塘垢，臭如败卵，完谷不化，多为伤食之证。</a:t>
            </a:r>
          </a:p>
          <a:p>
            <a:pPr>
              <a:buFontTx/>
              <a:buNone/>
            </a:pPr>
            <a:r>
              <a:rPr lang="zh-CN" altLang="en-US" sz="2800"/>
              <a:t>           </a:t>
            </a:r>
            <a:r>
              <a:rPr lang="en-US" altLang="zh-CN" sz="2800"/>
              <a:t>4.</a:t>
            </a:r>
            <a:r>
              <a:rPr lang="zh-CN" altLang="en-US" sz="2800"/>
              <a:t>辨久泻的特点  </a:t>
            </a:r>
            <a:r>
              <a:rPr lang="zh-CN" altLang="en-US" sz="2000"/>
              <a:t>久泻迁延不愈，倦怠乏力，稍有饮食不当，或劳倦过度即复发，多以脾虚为主；泄泻反复不愈，每因情志不遂而复发，多为肝郁脾虚；五更泄泻，完谷不化，腰疲＿肢冷，多为肾阳不足，命门火衰。 </a:t>
            </a:r>
          </a:p>
        </p:txBody>
      </p:sp>
      <p:sp>
        <p:nvSpPr>
          <p:cNvPr id="23559" name="Rectangle 7"/>
          <p:cNvSpPr>
            <a:spLocks noGrp="1" noChangeArrowheads="1"/>
          </p:cNvSpPr>
          <p:nvPr>
            <p:ph type="title"/>
          </p:nvPr>
        </p:nvSpPr>
        <p:spPr>
          <a:noFill/>
          <a:ln/>
        </p:spPr>
        <p:txBody>
          <a:bodyPr/>
          <a:lstStyle/>
          <a:p>
            <a:r>
              <a:rPr lang="zh-CN" altLang="en-US" b="1"/>
              <a:t>辨证论治</a:t>
            </a:r>
            <a:r>
              <a:rPr lang="en-US" altLang="zh-CN"/>
              <a:t>—</a:t>
            </a:r>
            <a:r>
              <a:rPr lang="zh-CN" altLang="en-US" sz="3600"/>
              <a:t>辨证要点</a:t>
            </a:r>
          </a:p>
        </p:txBody>
      </p:sp>
      <p:pic>
        <p:nvPicPr>
          <p:cNvPr id="23560" name="Picture 8" descr="df"/>
          <p:cNvPicPr>
            <a:picLocks noChangeAspect="1" noChangeArrowheads="1"/>
          </p:cNvPicPr>
          <p:nvPr/>
        </p:nvPicPr>
        <p:blipFill>
          <a:blip r:embed="rId3" cstate="print"/>
          <a:srcRect/>
          <a:stretch>
            <a:fillRect/>
          </a:stretch>
        </p:blipFill>
        <p:spPr bwMode="auto">
          <a:xfrm>
            <a:off x="1524000" y="1066800"/>
            <a:ext cx="5791200" cy="333375"/>
          </a:xfrm>
          <a:prstGeom prst="rect">
            <a:avLst/>
          </a:prstGeom>
          <a:noFill/>
        </p:spPr>
      </p:pic>
      <p:pic>
        <p:nvPicPr>
          <p:cNvPr id="23561" name="Picture 9" descr="xsgs193"/>
          <p:cNvPicPr>
            <a:picLocks noChangeAspect="1" noChangeArrowheads="1" noCrop="1"/>
          </p:cNvPicPr>
          <p:nvPr/>
        </p:nvPicPr>
        <p:blipFill>
          <a:blip r:embed="rId4" cstate="print"/>
          <a:srcRect/>
          <a:stretch>
            <a:fillRect/>
          </a:stretch>
        </p:blipFill>
        <p:spPr bwMode="auto">
          <a:xfrm rot="872054">
            <a:off x="1676400" y="152400"/>
            <a:ext cx="509588" cy="895350"/>
          </a:xfrm>
          <a:prstGeom prst="rect">
            <a:avLst/>
          </a:prstGeom>
          <a:noFill/>
        </p:spPr>
      </p:pic>
      <p:pic>
        <p:nvPicPr>
          <p:cNvPr id="23562" name="Picture 10" descr="18"/>
          <p:cNvPicPr>
            <a:picLocks noChangeAspect="1" noChangeArrowheads="1"/>
          </p:cNvPicPr>
          <p:nvPr/>
        </p:nvPicPr>
        <p:blipFill>
          <a:blip r:embed="rId5" cstate="print"/>
          <a:srcRect/>
          <a:stretch>
            <a:fillRect/>
          </a:stretch>
        </p:blipFill>
        <p:spPr bwMode="auto">
          <a:xfrm>
            <a:off x="4267200" y="5029200"/>
            <a:ext cx="4695825" cy="142875"/>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24582" name="Rectangle 6"/>
          <p:cNvSpPr>
            <a:spLocks noGrp="1" noChangeArrowheads="1"/>
          </p:cNvSpPr>
          <p:nvPr>
            <p:ph type="body" idx="1"/>
          </p:nvPr>
        </p:nvSpPr>
        <p:spPr/>
        <p:txBody>
          <a:bodyPr/>
          <a:lstStyle/>
          <a:p>
            <a:pPr>
              <a:lnSpc>
                <a:spcPct val="90000"/>
              </a:lnSpc>
              <a:buFontTx/>
              <a:buNone/>
            </a:pPr>
            <a:r>
              <a:rPr lang="en-US" altLang="zh-CN" sz="2000"/>
              <a:t>            </a:t>
            </a:r>
            <a:r>
              <a:rPr lang="zh-CN" altLang="en-US" sz="2400"/>
              <a:t>泄泻的基本病机为脾虚湿盛，故其治疗的基本原则为健脾化湿。</a:t>
            </a:r>
          </a:p>
          <a:p>
            <a:pPr>
              <a:lnSpc>
                <a:spcPct val="90000"/>
              </a:lnSpc>
              <a:buFontTx/>
              <a:buNone/>
            </a:pPr>
            <a:r>
              <a:rPr lang="zh-CN" altLang="en-US" sz="2400"/>
              <a:t>           急性泄泻多以湿盛为主，重在化湿，佐以分利，再根据寒湿和湿热的不同，分别采用温化寒湿与清化湿热之法。夹有表邪者，佐以疏解；夹有暑邪者，佐以清暑；兼有伤食者，佐以消导。</a:t>
            </a:r>
          </a:p>
          <a:p>
            <a:pPr>
              <a:lnSpc>
                <a:spcPct val="90000"/>
              </a:lnSpc>
              <a:buFontTx/>
              <a:buNone/>
            </a:pPr>
            <a:r>
              <a:rPr lang="zh-CN" altLang="en-US" sz="2400"/>
              <a:t>          久泻以脾虚为主，当以健运脾气为要。因肝气乘脾者，宜抑肝扶脾。因肾阳虚衰者，宜温肾健脾。中气下陷者，宜升提。久泄不止者，宜固涩。暴泻不可骤用补涩，以免关门留寇；久泻不可分利太过，以防劫其阴液。</a:t>
            </a:r>
          </a:p>
          <a:p>
            <a:pPr>
              <a:lnSpc>
                <a:spcPct val="90000"/>
              </a:lnSpc>
              <a:buFontTx/>
              <a:buNone/>
            </a:pPr>
            <a:r>
              <a:rPr lang="zh-CN" altLang="en-US" sz="2000"/>
              <a:t>          </a:t>
            </a:r>
          </a:p>
          <a:p>
            <a:pPr>
              <a:lnSpc>
                <a:spcPct val="90000"/>
              </a:lnSpc>
              <a:buFontTx/>
              <a:buNone/>
            </a:pPr>
            <a:r>
              <a:rPr lang="zh-CN" altLang="en-US" sz="2000"/>
              <a:t>          </a:t>
            </a:r>
            <a:r>
              <a:rPr lang="en-US" altLang="zh-CN" sz="1800"/>
              <a:t>《</a:t>
            </a:r>
            <a:r>
              <a:rPr lang="zh-CN" altLang="en-US" sz="1800"/>
              <a:t>医宗必读</a:t>
            </a:r>
            <a:r>
              <a:rPr lang="en-US" altLang="zh-CN" sz="1800"/>
              <a:t>》</a:t>
            </a:r>
            <a:r>
              <a:rPr lang="zh-CN" altLang="en-US" sz="1800"/>
              <a:t>提出治泄九法：即淡渗、升提、清凉、疏利、甘缓、酸收、燥脾、温肾、固涩，值得在临床治疗中借鉴。</a:t>
            </a:r>
            <a:r>
              <a:rPr lang="zh-CN" altLang="en-US" sz="2000"/>
              <a:t> </a:t>
            </a:r>
          </a:p>
        </p:txBody>
      </p:sp>
      <p:sp>
        <p:nvSpPr>
          <p:cNvPr id="24583" name="Rectangle 7"/>
          <p:cNvSpPr>
            <a:spLocks noGrp="1" noChangeArrowheads="1"/>
          </p:cNvSpPr>
          <p:nvPr>
            <p:ph type="title"/>
          </p:nvPr>
        </p:nvSpPr>
        <p:spPr>
          <a:noFill/>
          <a:ln/>
        </p:spPr>
        <p:txBody>
          <a:bodyPr/>
          <a:lstStyle/>
          <a:p>
            <a:r>
              <a:rPr lang="zh-CN" altLang="en-US" b="1"/>
              <a:t>辨证论治</a:t>
            </a:r>
            <a:r>
              <a:rPr lang="en-US" altLang="zh-CN"/>
              <a:t>—</a:t>
            </a:r>
            <a:r>
              <a:rPr lang="zh-CN" altLang="en-US" sz="3600"/>
              <a:t>治疗原则</a:t>
            </a:r>
          </a:p>
        </p:txBody>
      </p:sp>
      <p:pic>
        <p:nvPicPr>
          <p:cNvPr id="24584" name="Picture 8" descr="df"/>
          <p:cNvPicPr>
            <a:picLocks noChangeAspect="1" noChangeArrowheads="1"/>
          </p:cNvPicPr>
          <p:nvPr/>
        </p:nvPicPr>
        <p:blipFill>
          <a:blip r:embed="rId3" cstate="print"/>
          <a:srcRect/>
          <a:stretch>
            <a:fillRect/>
          </a:stretch>
        </p:blipFill>
        <p:spPr bwMode="auto">
          <a:xfrm>
            <a:off x="1524000" y="1066800"/>
            <a:ext cx="5791200" cy="333375"/>
          </a:xfrm>
          <a:prstGeom prst="rect">
            <a:avLst/>
          </a:prstGeom>
          <a:noFill/>
        </p:spPr>
      </p:pic>
      <p:pic>
        <p:nvPicPr>
          <p:cNvPr id="24585" name="Picture 9" descr="xsgs193"/>
          <p:cNvPicPr>
            <a:picLocks noChangeAspect="1" noChangeArrowheads="1" noCrop="1"/>
          </p:cNvPicPr>
          <p:nvPr/>
        </p:nvPicPr>
        <p:blipFill>
          <a:blip r:embed="rId4" cstate="print"/>
          <a:srcRect/>
          <a:stretch>
            <a:fillRect/>
          </a:stretch>
        </p:blipFill>
        <p:spPr bwMode="auto">
          <a:xfrm rot="872054">
            <a:off x="1676400" y="152400"/>
            <a:ext cx="509588" cy="89535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26630" name="Rectangle 6"/>
          <p:cNvSpPr>
            <a:spLocks noGrp="1" noChangeArrowheads="1"/>
          </p:cNvSpPr>
          <p:nvPr>
            <p:ph type="body" idx="1"/>
          </p:nvPr>
        </p:nvSpPr>
        <p:spPr>
          <a:xfrm>
            <a:off x="381000" y="1905000"/>
            <a:ext cx="8229600" cy="4525963"/>
          </a:xfrm>
        </p:spPr>
        <p:txBody>
          <a:bodyPr/>
          <a:lstStyle/>
          <a:p>
            <a:pPr>
              <a:buFontTx/>
              <a:buNone/>
            </a:pPr>
            <a:r>
              <a:rPr lang="en-US" altLang="zh-CN" sz="2800"/>
              <a:t>          1</a:t>
            </a:r>
            <a:r>
              <a:rPr lang="zh-CN" altLang="en-US" sz="2800"/>
              <a:t>．寒湿泄泻</a:t>
            </a:r>
          </a:p>
          <a:p>
            <a:pPr>
              <a:buFontTx/>
              <a:buNone/>
            </a:pPr>
            <a:r>
              <a:rPr lang="zh-CN" altLang="en-US" sz="2800"/>
              <a:t>          证候：泄泻清稀，甚则如水样，纳呆院闷，腹痛肠鸣，兼恶寒，发热，头痛，肢体痰痛，舌苔白或白腻，脉濡缓。</a:t>
            </a:r>
            <a:r>
              <a:rPr lang="zh-CN" altLang="en-US"/>
              <a:t> </a:t>
            </a:r>
          </a:p>
        </p:txBody>
      </p:sp>
      <p:sp>
        <p:nvSpPr>
          <p:cNvPr id="26631" name="Rectangle 7"/>
          <p:cNvSpPr>
            <a:spLocks noGrp="1" noChangeArrowheads="1"/>
          </p:cNvSpPr>
          <p:nvPr>
            <p:ph type="title"/>
          </p:nvPr>
        </p:nvSpPr>
        <p:spPr>
          <a:noFill/>
          <a:ln/>
        </p:spPr>
        <p:txBody>
          <a:bodyPr/>
          <a:lstStyle/>
          <a:p>
            <a:r>
              <a:rPr lang="zh-CN" altLang="en-US" b="1"/>
              <a:t>辨证论治</a:t>
            </a:r>
            <a:r>
              <a:rPr lang="en-US" altLang="zh-CN"/>
              <a:t>—</a:t>
            </a:r>
            <a:r>
              <a:rPr lang="zh-CN" altLang="en-US" sz="3600"/>
              <a:t>分证论治</a:t>
            </a:r>
          </a:p>
        </p:txBody>
      </p:sp>
      <p:pic>
        <p:nvPicPr>
          <p:cNvPr id="26632" name="Picture 8" descr="白腻苔"/>
          <p:cNvPicPr>
            <a:picLocks noChangeAspect="1" noChangeArrowheads="1"/>
          </p:cNvPicPr>
          <p:nvPr/>
        </p:nvPicPr>
        <p:blipFill>
          <a:blip r:embed="rId3" cstate="print"/>
          <a:srcRect/>
          <a:stretch>
            <a:fillRect/>
          </a:stretch>
        </p:blipFill>
        <p:spPr bwMode="auto">
          <a:xfrm>
            <a:off x="3657600" y="4114800"/>
            <a:ext cx="1755775" cy="1898650"/>
          </a:xfrm>
          <a:prstGeom prst="rect">
            <a:avLst/>
          </a:prstGeom>
          <a:noFill/>
        </p:spPr>
      </p:pic>
      <p:pic>
        <p:nvPicPr>
          <p:cNvPr id="26633" name="Picture 9" descr="df"/>
          <p:cNvPicPr>
            <a:picLocks noChangeAspect="1" noChangeArrowheads="1"/>
          </p:cNvPicPr>
          <p:nvPr/>
        </p:nvPicPr>
        <p:blipFill>
          <a:blip r:embed="rId4" cstate="print"/>
          <a:srcRect/>
          <a:stretch>
            <a:fillRect/>
          </a:stretch>
        </p:blipFill>
        <p:spPr bwMode="auto">
          <a:xfrm>
            <a:off x="1524000" y="1066800"/>
            <a:ext cx="5791200" cy="333375"/>
          </a:xfrm>
          <a:prstGeom prst="rect">
            <a:avLst/>
          </a:prstGeom>
          <a:noFill/>
        </p:spPr>
      </p:pic>
      <p:pic>
        <p:nvPicPr>
          <p:cNvPr id="26634" name="Picture 10" descr="xsgs193"/>
          <p:cNvPicPr>
            <a:picLocks noChangeAspect="1" noChangeArrowheads="1" noCrop="1"/>
          </p:cNvPicPr>
          <p:nvPr/>
        </p:nvPicPr>
        <p:blipFill>
          <a:blip r:embed="rId5" cstate="print"/>
          <a:srcRect/>
          <a:stretch>
            <a:fillRect/>
          </a:stretch>
        </p:blipFill>
        <p:spPr bwMode="auto">
          <a:xfrm rot="872054">
            <a:off x="1676400" y="152400"/>
            <a:ext cx="509588" cy="89535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27655" name="Rectangle 7"/>
          <p:cNvSpPr>
            <a:spLocks noGrp="1" noChangeArrowheads="1"/>
          </p:cNvSpPr>
          <p:nvPr>
            <p:ph type="title"/>
          </p:nvPr>
        </p:nvSpPr>
        <p:spPr>
          <a:noFill/>
          <a:ln/>
        </p:spPr>
        <p:txBody>
          <a:bodyPr/>
          <a:lstStyle/>
          <a:p>
            <a:r>
              <a:rPr lang="zh-CN" altLang="en-US" b="1"/>
              <a:t>辨证论治</a:t>
            </a:r>
            <a:r>
              <a:rPr lang="en-US" altLang="zh-CN"/>
              <a:t>—</a:t>
            </a:r>
            <a:r>
              <a:rPr lang="zh-CN" altLang="en-US" sz="3600"/>
              <a:t>分证论治</a:t>
            </a:r>
          </a:p>
        </p:txBody>
      </p:sp>
      <p:sp>
        <p:nvSpPr>
          <p:cNvPr id="27657" name="Rectangle 9"/>
          <p:cNvSpPr>
            <a:spLocks noGrp="1" noChangeArrowheads="1"/>
          </p:cNvSpPr>
          <p:nvPr>
            <p:ph type="body" idx="1"/>
          </p:nvPr>
        </p:nvSpPr>
        <p:spPr>
          <a:xfrm>
            <a:off x="381000" y="1600200"/>
            <a:ext cx="8382000" cy="5029200"/>
          </a:xfrm>
        </p:spPr>
        <p:txBody>
          <a:bodyPr/>
          <a:lstStyle/>
          <a:p>
            <a:pPr>
              <a:buFontTx/>
              <a:buNone/>
            </a:pPr>
            <a:r>
              <a:rPr lang="en-US" altLang="zh-CN"/>
              <a:t>          </a:t>
            </a:r>
            <a:r>
              <a:rPr lang="zh-CN" altLang="en-US" sz="2800"/>
              <a:t>治法：芳香化湿，疏表散寒。</a:t>
            </a:r>
          </a:p>
          <a:p>
            <a:pPr>
              <a:buFontTx/>
              <a:buNone/>
            </a:pPr>
            <a:r>
              <a:rPr lang="zh-CN" altLang="en-US" sz="2800"/>
              <a:t>           方药：蕾香正气散加减。</a:t>
            </a:r>
          </a:p>
          <a:p>
            <a:pPr>
              <a:buFontTx/>
              <a:buNone/>
            </a:pPr>
            <a:r>
              <a:rPr lang="zh-CN" altLang="en-US" sz="2800"/>
              <a:t>           方解：方中霍香辛温散寒，芳香化浊；苍术、茯苓等健脾化湿；半夏、陈皮理气祛湿，和中止呕；厚朴、大腹皮理气除满；紫苏、白芷、桔梗解表散寒，疏利气机；甘草、大枣调理脾胃。</a:t>
            </a:r>
          </a:p>
          <a:p>
            <a:pPr>
              <a:buFontTx/>
              <a:buNone/>
            </a:pPr>
            <a:endParaRPr lang="zh-CN" altLang="en-US" sz="2000"/>
          </a:p>
          <a:p>
            <a:pPr>
              <a:buFontTx/>
              <a:buNone/>
            </a:pPr>
            <a:r>
              <a:rPr lang="zh-CN" altLang="en-US" sz="2000"/>
              <a:t>            若表寒重者，可加荆芥、防风疏风散寒；</a:t>
            </a:r>
          </a:p>
          <a:p>
            <a:pPr>
              <a:buFontTx/>
              <a:buNone/>
            </a:pPr>
            <a:r>
              <a:rPr lang="zh-CN" altLang="en-US" sz="2000"/>
              <a:t>            若外感寒湿，饮食生冷，腹痛，泻下清稀，可加服纯阳正气丸温中散寒，理气化湿；</a:t>
            </a:r>
          </a:p>
          <a:p>
            <a:pPr>
              <a:buFontTx/>
              <a:buNone/>
            </a:pPr>
            <a:r>
              <a:rPr lang="zh-CN" altLang="en-US" sz="2000"/>
              <a:t>            若湿邪偏重，腹满肠鸣，小便不利，可改用胃等汤健脾行气祛湿。 </a:t>
            </a:r>
          </a:p>
        </p:txBody>
      </p:sp>
      <p:pic>
        <p:nvPicPr>
          <p:cNvPr id="27658" name="Picture 10" descr="df"/>
          <p:cNvPicPr>
            <a:picLocks noChangeAspect="1" noChangeArrowheads="1"/>
          </p:cNvPicPr>
          <p:nvPr/>
        </p:nvPicPr>
        <p:blipFill>
          <a:blip r:embed="rId3" cstate="print"/>
          <a:srcRect/>
          <a:stretch>
            <a:fillRect/>
          </a:stretch>
        </p:blipFill>
        <p:spPr bwMode="auto">
          <a:xfrm>
            <a:off x="1524000" y="1066800"/>
            <a:ext cx="5791200" cy="333375"/>
          </a:xfrm>
          <a:prstGeom prst="rect">
            <a:avLst/>
          </a:prstGeom>
          <a:noFill/>
        </p:spPr>
      </p:pic>
      <p:pic>
        <p:nvPicPr>
          <p:cNvPr id="27659" name="Picture 11" descr="xsgs193"/>
          <p:cNvPicPr>
            <a:picLocks noChangeAspect="1" noChangeArrowheads="1" noCrop="1"/>
          </p:cNvPicPr>
          <p:nvPr/>
        </p:nvPicPr>
        <p:blipFill>
          <a:blip r:embed="rId4" cstate="print"/>
          <a:srcRect/>
          <a:stretch>
            <a:fillRect/>
          </a:stretch>
        </p:blipFill>
        <p:spPr bwMode="auto">
          <a:xfrm rot="872054">
            <a:off x="1676400" y="152400"/>
            <a:ext cx="509588" cy="89535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28678" name="Rectangle 6"/>
          <p:cNvSpPr>
            <a:spLocks noGrp="1" noChangeArrowheads="1"/>
          </p:cNvSpPr>
          <p:nvPr>
            <p:ph type="body" idx="1"/>
          </p:nvPr>
        </p:nvSpPr>
        <p:spPr>
          <a:xfrm>
            <a:off x="457200" y="1828800"/>
            <a:ext cx="8229600" cy="4525963"/>
          </a:xfrm>
        </p:spPr>
        <p:txBody>
          <a:bodyPr/>
          <a:lstStyle/>
          <a:p>
            <a:pPr>
              <a:buFontTx/>
              <a:buNone/>
            </a:pPr>
            <a:r>
              <a:rPr lang="en-US" altLang="zh-CN" sz="2800"/>
              <a:t>           2.</a:t>
            </a:r>
            <a:r>
              <a:rPr lang="zh-CN" altLang="en-US" sz="2800"/>
              <a:t>湿热泄泻</a:t>
            </a:r>
            <a:r>
              <a:rPr lang="en-US" altLang="zh-CN" sz="2800"/>
              <a:t>·</a:t>
            </a:r>
          </a:p>
          <a:p>
            <a:pPr>
              <a:buFontTx/>
              <a:buNone/>
            </a:pPr>
            <a:r>
              <a:rPr lang="en-US" altLang="zh-CN" sz="2800"/>
              <a:t>           </a:t>
            </a:r>
            <a:r>
              <a:rPr lang="zh-CN" altLang="en-US" sz="2800"/>
              <a:t>证候：泄泻腹痛，泻下急迫，或泻而不爽，粪色黄褐而臭，肛门灼热，烦热口渴，小便短黄，舌质红，苔黄腻，脉滑数或濡数。 </a:t>
            </a:r>
          </a:p>
        </p:txBody>
      </p:sp>
      <p:sp>
        <p:nvSpPr>
          <p:cNvPr id="28679" name="Rectangle 7"/>
          <p:cNvSpPr>
            <a:spLocks noGrp="1" noChangeArrowheads="1"/>
          </p:cNvSpPr>
          <p:nvPr>
            <p:ph type="title"/>
          </p:nvPr>
        </p:nvSpPr>
        <p:spPr>
          <a:noFill/>
          <a:ln/>
        </p:spPr>
        <p:txBody>
          <a:bodyPr/>
          <a:lstStyle/>
          <a:p>
            <a:r>
              <a:rPr lang="zh-CN" altLang="en-US" b="1"/>
              <a:t>辨证论治</a:t>
            </a:r>
            <a:r>
              <a:rPr lang="en-US" altLang="zh-CN"/>
              <a:t>—</a:t>
            </a:r>
            <a:r>
              <a:rPr lang="zh-CN" altLang="en-US" sz="3600"/>
              <a:t>分证论治</a:t>
            </a:r>
          </a:p>
        </p:txBody>
      </p:sp>
      <p:pic>
        <p:nvPicPr>
          <p:cNvPr id="28680" name="Picture 8" descr="df"/>
          <p:cNvPicPr>
            <a:picLocks noChangeAspect="1" noChangeArrowheads="1"/>
          </p:cNvPicPr>
          <p:nvPr/>
        </p:nvPicPr>
        <p:blipFill>
          <a:blip r:embed="rId3" cstate="print"/>
          <a:srcRect/>
          <a:stretch>
            <a:fillRect/>
          </a:stretch>
        </p:blipFill>
        <p:spPr bwMode="auto">
          <a:xfrm>
            <a:off x="1524000" y="1066800"/>
            <a:ext cx="5791200" cy="333375"/>
          </a:xfrm>
          <a:prstGeom prst="rect">
            <a:avLst/>
          </a:prstGeom>
          <a:noFill/>
        </p:spPr>
      </p:pic>
      <p:pic>
        <p:nvPicPr>
          <p:cNvPr id="28681" name="Picture 9" descr="xsgs193"/>
          <p:cNvPicPr>
            <a:picLocks noChangeAspect="1" noChangeArrowheads="1" noCrop="1"/>
          </p:cNvPicPr>
          <p:nvPr/>
        </p:nvPicPr>
        <p:blipFill>
          <a:blip r:embed="rId4" cstate="print"/>
          <a:srcRect/>
          <a:stretch>
            <a:fillRect/>
          </a:stretch>
        </p:blipFill>
        <p:spPr bwMode="auto">
          <a:xfrm rot="872054">
            <a:off x="1676400" y="152400"/>
            <a:ext cx="509588" cy="895350"/>
          </a:xfrm>
          <a:prstGeom prst="rect">
            <a:avLst/>
          </a:prstGeom>
          <a:noFill/>
        </p:spPr>
      </p:pic>
      <p:pic>
        <p:nvPicPr>
          <p:cNvPr id="28682" name="Picture 10" descr="黄厚腻苔"/>
          <p:cNvPicPr>
            <a:picLocks noChangeAspect="1" noChangeArrowheads="1"/>
          </p:cNvPicPr>
          <p:nvPr/>
        </p:nvPicPr>
        <p:blipFill>
          <a:blip r:embed="rId5" cstate="print"/>
          <a:srcRect t="10413"/>
          <a:stretch>
            <a:fillRect/>
          </a:stretch>
        </p:blipFill>
        <p:spPr bwMode="auto">
          <a:xfrm>
            <a:off x="3733800" y="3962400"/>
            <a:ext cx="1638300" cy="1966913"/>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29702" name="Rectangle 6"/>
          <p:cNvSpPr>
            <a:spLocks noGrp="1" noChangeArrowheads="1"/>
          </p:cNvSpPr>
          <p:nvPr>
            <p:ph type="body" idx="1"/>
          </p:nvPr>
        </p:nvSpPr>
        <p:spPr>
          <a:xfrm>
            <a:off x="457200" y="1600200"/>
            <a:ext cx="8229600" cy="4876800"/>
          </a:xfrm>
        </p:spPr>
        <p:txBody>
          <a:bodyPr/>
          <a:lstStyle/>
          <a:p>
            <a:pPr>
              <a:buFontTx/>
              <a:buNone/>
            </a:pPr>
            <a:r>
              <a:rPr lang="en-US" altLang="zh-CN" sz="2400"/>
              <a:t>             </a:t>
            </a:r>
            <a:r>
              <a:rPr lang="zh-CN" altLang="en-US" sz="2800"/>
              <a:t>治法：清热利湿。</a:t>
            </a:r>
          </a:p>
          <a:p>
            <a:pPr>
              <a:buFontTx/>
              <a:buNone/>
            </a:pPr>
            <a:r>
              <a:rPr lang="zh-CN" altLang="en-US" sz="2800"/>
              <a:t>           方药：葛根黄连汤加减。</a:t>
            </a:r>
          </a:p>
          <a:p>
            <a:pPr>
              <a:buFontTx/>
              <a:buNone/>
            </a:pPr>
            <a:r>
              <a:rPr lang="zh-CN" altLang="en-US" sz="2800"/>
              <a:t>           方解：方中葛根解肌清热，煨用且能升清止泻；黄芩、黄连苦寒清热燥湿；甘草甘缓和中。</a:t>
            </a:r>
          </a:p>
          <a:p>
            <a:pPr>
              <a:buFontTx/>
              <a:buNone/>
            </a:pPr>
            <a:endParaRPr lang="zh-CN" altLang="en-US" sz="2000"/>
          </a:p>
          <a:p>
            <a:pPr>
              <a:buFontTx/>
              <a:buNone/>
            </a:pPr>
            <a:r>
              <a:rPr lang="zh-CN" altLang="en-US" sz="2000"/>
              <a:t>             若兼发热、头痛、脉浮等风热表证，加用银花、连翘疏风清热；</a:t>
            </a:r>
          </a:p>
          <a:p>
            <a:pPr>
              <a:buFontTx/>
              <a:buNone/>
            </a:pPr>
            <a:r>
              <a:rPr lang="zh-CN" altLang="en-US" sz="2000"/>
              <a:t>             若夹食滞者，加神曲、山碴、麦芽消食导滞；</a:t>
            </a:r>
          </a:p>
          <a:p>
            <a:pPr>
              <a:buFontTx/>
              <a:buNone/>
            </a:pPr>
            <a:r>
              <a:rPr lang="zh-CN" altLang="en-US" sz="2000"/>
              <a:t>             若湿邪偏重者，加蕾香、厚朴、获荃、猪等、泽泻健脾祛湿；</a:t>
            </a:r>
          </a:p>
          <a:p>
            <a:pPr>
              <a:buFontTx/>
              <a:buNone/>
            </a:pPr>
            <a:r>
              <a:rPr lang="zh-CN" altLang="en-US" sz="2000"/>
              <a:t>             若腹痛较甚可加木香行气止痛；</a:t>
            </a:r>
          </a:p>
          <a:p>
            <a:pPr>
              <a:buFontTx/>
              <a:buNone/>
            </a:pPr>
            <a:r>
              <a:rPr lang="zh-CN" altLang="en-US" sz="2000"/>
              <a:t>             若在夏暑之间，症见发热头重，烦渴自汗，小便短赤，脉濡数，可用新加香蕾饮合六一散表里同治，解暑清热，祛湿止泻。 </a:t>
            </a:r>
          </a:p>
        </p:txBody>
      </p:sp>
      <p:sp>
        <p:nvSpPr>
          <p:cNvPr id="29703" name="Rectangle 7"/>
          <p:cNvSpPr>
            <a:spLocks noGrp="1" noChangeArrowheads="1"/>
          </p:cNvSpPr>
          <p:nvPr>
            <p:ph type="title"/>
          </p:nvPr>
        </p:nvSpPr>
        <p:spPr>
          <a:noFill/>
          <a:ln/>
        </p:spPr>
        <p:txBody>
          <a:bodyPr/>
          <a:lstStyle/>
          <a:p>
            <a:r>
              <a:rPr lang="zh-CN" altLang="en-US" b="1"/>
              <a:t>辨证论治</a:t>
            </a:r>
            <a:r>
              <a:rPr lang="en-US" altLang="zh-CN"/>
              <a:t>—</a:t>
            </a:r>
            <a:r>
              <a:rPr lang="zh-CN" altLang="en-US" sz="3600"/>
              <a:t>分证论治</a:t>
            </a:r>
          </a:p>
        </p:txBody>
      </p:sp>
      <p:pic>
        <p:nvPicPr>
          <p:cNvPr id="29704" name="Picture 8" descr="df"/>
          <p:cNvPicPr>
            <a:picLocks noChangeAspect="1" noChangeArrowheads="1"/>
          </p:cNvPicPr>
          <p:nvPr/>
        </p:nvPicPr>
        <p:blipFill>
          <a:blip r:embed="rId3" cstate="print"/>
          <a:srcRect/>
          <a:stretch>
            <a:fillRect/>
          </a:stretch>
        </p:blipFill>
        <p:spPr bwMode="auto">
          <a:xfrm>
            <a:off x="1524000" y="1066800"/>
            <a:ext cx="5791200" cy="333375"/>
          </a:xfrm>
          <a:prstGeom prst="rect">
            <a:avLst/>
          </a:prstGeom>
          <a:noFill/>
        </p:spPr>
      </p:pic>
      <p:pic>
        <p:nvPicPr>
          <p:cNvPr id="29705" name="Picture 9" descr="xsgs193"/>
          <p:cNvPicPr>
            <a:picLocks noChangeAspect="1" noChangeArrowheads="1" noCrop="1"/>
          </p:cNvPicPr>
          <p:nvPr/>
        </p:nvPicPr>
        <p:blipFill>
          <a:blip r:embed="rId4" cstate="print"/>
          <a:srcRect/>
          <a:stretch>
            <a:fillRect/>
          </a:stretch>
        </p:blipFill>
        <p:spPr bwMode="auto">
          <a:xfrm rot="872054">
            <a:off x="1676400" y="152400"/>
            <a:ext cx="509588" cy="895350"/>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30726" name="Rectangle 6"/>
          <p:cNvSpPr>
            <a:spLocks noGrp="1" noChangeArrowheads="1"/>
          </p:cNvSpPr>
          <p:nvPr>
            <p:ph type="body" idx="1"/>
          </p:nvPr>
        </p:nvSpPr>
        <p:spPr>
          <a:xfrm>
            <a:off x="457200" y="1828800"/>
            <a:ext cx="8229600" cy="4525963"/>
          </a:xfrm>
        </p:spPr>
        <p:txBody>
          <a:bodyPr/>
          <a:lstStyle/>
          <a:p>
            <a:pPr>
              <a:buFontTx/>
              <a:buNone/>
            </a:pPr>
            <a:r>
              <a:rPr lang="en-US" altLang="zh-CN" sz="2800"/>
              <a:t>           3.</a:t>
            </a:r>
            <a:r>
              <a:rPr lang="zh-CN" altLang="en-US" sz="2800"/>
              <a:t>食滞胃肠</a:t>
            </a:r>
          </a:p>
          <a:p>
            <a:pPr>
              <a:buFontTx/>
              <a:buNone/>
            </a:pPr>
            <a:r>
              <a:rPr lang="zh-CN" altLang="en-US" sz="2800"/>
              <a:t>           证候：腹痛肠鸣，泻下粪便臭如败卵，泻后痛减，院腹胀满，暖腐酸，厌食，舌苔垢浊或厚腻，脉滑。 </a:t>
            </a:r>
          </a:p>
        </p:txBody>
      </p:sp>
      <p:sp>
        <p:nvSpPr>
          <p:cNvPr id="30727" name="Rectangle 7"/>
          <p:cNvSpPr>
            <a:spLocks noGrp="1" noChangeArrowheads="1"/>
          </p:cNvSpPr>
          <p:nvPr>
            <p:ph type="title"/>
          </p:nvPr>
        </p:nvSpPr>
        <p:spPr>
          <a:noFill/>
          <a:ln/>
        </p:spPr>
        <p:txBody>
          <a:bodyPr/>
          <a:lstStyle/>
          <a:p>
            <a:r>
              <a:rPr lang="zh-CN" altLang="en-US" b="1"/>
              <a:t>辨证论治</a:t>
            </a:r>
            <a:r>
              <a:rPr lang="en-US" altLang="zh-CN"/>
              <a:t>—</a:t>
            </a:r>
            <a:r>
              <a:rPr lang="zh-CN" altLang="en-US" sz="3600"/>
              <a:t>分证论治</a:t>
            </a:r>
          </a:p>
        </p:txBody>
      </p:sp>
      <p:pic>
        <p:nvPicPr>
          <p:cNvPr id="30728" name="Picture 8" descr="df"/>
          <p:cNvPicPr>
            <a:picLocks noChangeAspect="1" noChangeArrowheads="1"/>
          </p:cNvPicPr>
          <p:nvPr/>
        </p:nvPicPr>
        <p:blipFill>
          <a:blip r:embed="rId3" cstate="print"/>
          <a:srcRect/>
          <a:stretch>
            <a:fillRect/>
          </a:stretch>
        </p:blipFill>
        <p:spPr bwMode="auto">
          <a:xfrm>
            <a:off x="1524000" y="1066800"/>
            <a:ext cx="5791200" cy="333375"/>
          </a:xfrm>
          <a:prstGeom prst="rect">
            <a:avLst/>
          </a:prstGeom>
          <a:noFill/>
        </p:spPr>
      </p:pic>
      <p:pic>
        <p:nvPicPr>
          <p:cNvPr id="30729" name="Picture 9" descr="xsgs193"/>
          <p:cNvPicPr>
            <a:picLocks noChangeAspect="1" noChangeArrowheads="1" noCrop="1"/>
          </p:cNvPicPr>
          <p:nvPr/>
        </p:nvPicPr>
        <p:blipFill>
          <a:blip r:embed="rId4" cstate="print"/>
          <a:srcRect/>
          <a:stretch>
            <a:fillRect/>
          </a:stretch>
        </p:blipFill>
        <p:spPr bwMode="auto">
          <a:xfrm rot="872054">
            <a:off x="1676400" y="152400"/>
            <a:ext cx="509588" cy="895350"/>
          </a:xfrm>
          <a:prstGeom prst="rect">
            <a:avLst/>
          </a:prstGeom>
          <a:noFill/>
        </p:spPr>
      </p:pic>
      <p:pic>
        <p:nvPicPr>
          <p:cNvPr id="30730" name="Picture 10" descr="白厚腻苔"/>
          <p:cNvPicPr>
            <a:picLocks noChangeAspect="1" noChangeArrowheads="1"/>
          </p:cNvPicPr>
          <p:nvPr/>
        </p:nvPicPr>
        <p:blipFill>
          <a:blip r:embed="rId5" cstate="print"/>
          <a:srcRect/>
          <a:stretch>
            <a:fillRect/>
          </a:stretch>
        </p:blipFill>
        <p:spPr bwMode="auto">
          <a:xfrm>
            <a:off x="3657600" y="3886200"/>
            <a:ext cx="1825625" cy="213360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31750" name="Rectangle 6"/>
          <p:cNvSpPr>
            <a:spLocks noGrp="1" noChangeArrowheads="1"/>
          </p:cNvSpPr>
          <p:nvPr>
            <p:ph type="body" idx="1"/>
          </p:nvPr>
        </p:nvSpPr>
        <p:spPr>
          <a:xfrm>
            <a:off x="457200" y="1600200"/>
            <a:ext cx="8229600" cy="4800600"/>
          </a:xfrm>
        </p:spPr>
        <p:txBody>
          <a:bodyPr/>
          <a:lstStyle/>
          <a:p>
            <a:pPr>
              <a:buFontTx/>
              <a:buNone/>
            </a:pPr>
            <a:r>
              <a:rPr lang="en-US" altLang="zh-CN" sz="2800"/>
              <a:t>          </a:t>
            </a:r>
            <a:r>
              <a:rPr lang="zh-CN" altLang="en-US" sz="2800"/>
              <a:t>治法：消食导滞。</a:t>
            </a:r>
          </a:p>
          <a:p>
            <a:pPr>
              <a:buFontTx/>
              <a:buNone/>
            </a:pPr>
            <a:r>
              <a:rPr lang="zh-CN" altLang="en-US" sz="2800"/>
              <a:t>          方药：保和丸加减。</a:t>
            </a:r>
          </a:p>
          <a:p>
            <a:pPr>
              <a:buFontTx/>
              <a:buNone/>
            </a:pPr>
            <a:r>
              <a:rPr lang="zh-CN" altLang="en-US" sz="2800"/>
              <a:t>          方解：方中神曲、山碴、莱菔子消食和胃；半夏、陈皮和胃降逆；茯苓健脾祛湿；连翘解郁清热。</a:t>
            </a:r>
          </a:p>
          <a:p>
            <a:pPr>
              <a:buFontTx/>
              <a:buNone/>
            </a:pPr>
            <a:endParaRPr lang="zh-CN" altLang="en-US" sz="2000"/>
          </a:p>
          <a:p>
            <a:pPr>
              <a:buFontTx/>
              <a:buNone/>
            </a:pPr>
            <a:r>
              <a:rPr lang="zh-CN" altLang="en-US" sz="2000"/>
              <a:t>             可加谷芽、麦芽增强消食功效；</a:t>
            </a:r>
          </a:p>
          <a:p>
            <a:pPr>
              <a:buFontTx/>
              <a:buNone/>
            </a:pPr>
            <a:r>
              <a:rPr lang="zh-CN" altLang="en-US" sz="2000"/>
              <a:t>             若食滞较重，院腹胀满，可因势利导，根据“通因通用”的原则，用积实导滞丸推荡积滞，使邪去则正自安；</a:t>
            </a:r>
          </a:p>
          <a:p>
            <a:pPr>
              <a:buFontTx/>
              <a:buNone/>
            </a:pPr>
            <a:r>
              <a:rPr lang="zh-CN" altLang="en-US" sz="2000"/>
              <a:t>             食积化热可加黄连清热燥湿止泻；</a:t>
            </a:r>
          </a:p>
          <a:p>
            <a:pPr>
              <a:buFontTx/>
              <a:buNone/>
            </a:pPr>
            <a:r>
              <a:rPr lang="zh-CN" altLang="en-US" sz="2000"/>
              <a:t>             兼脾虚可加白术、扁豆健脾祛湿。 </a:t>
            </a:r>
          </a:p>
        </p:txBody>
      </p:sp>
      <p:sp>
        <p:nvSpPr>
          <p:cNvPr id="31751" name="Rectangle 7"/>
          <p:cNvSpPr>
            <a:spLocks noGrp="1" noChangeArrowheads="1"/>
          </p:cNvSpPr>
          <p:nvPr>
            <p:ph type="title"/>
          </p:nvPr>
        </p:nvSpPr>
        <p:spPr>
          <a:noFill/>
          <a:ln/>
        </p:spPr>
        <p:txBody>
          <a:bodyPr/>
          <a:lstStyle/>
          <a:p>
            <a:r>
              <a:rPr lang="zh-CN" altLang="en-US" b="1"/>
              <a:t>辨证论治</a:t>
            </a:r>
            <a:r>
              <a:rPr lang="en-US" altLang="zh-CN"/>
              <a:t>—</a:t>
            </a:r>
            <a:r>
              <a:rPr lang="zh-CN" altLang="en-US" sz="3600"/>
              <a:t>分证论治</a:t>
            </a:r>
          </a:p>
        </p:txBody>
      </p:sp>
      <p:pic>
        <p:nvPicPr>
          <p:cNvPr id="31752" name="Picture 8" descr="df"/>
          <p:cNvPicPr>
            <a:picLocks noChangeAspect="1" noChangeArrowheads="1"/>
          </p:cNvPicPr>
          <p:nvPr/>
        </p:nvPicPr>
        <p:blipFill>
          <a:blip r:embed="rId3" cstate="print"/>
          <a:srcRect/>
          <a:stretch>
            <a:fillRect/>
          </a:stretch>
        </p:blipFill>
        <p:spPr bwMode="auto">
          <a:xfrm>
            <a:off x="1524000" y="1066800"/>
            <a:ext cx="5791200" cy="333375"/>
          </a:xfrm>
          <a:prstGeom prst="rect">
            <a:avLst/>
          </a:prstGeom>
          <a:noFill/>
        </p:spPr>
      </p:pic>
      <p:pic>
        <p:nvPicPr>
          <p:cNvPr id="31753" name="Picture 9" descr="xsgs193"/>
          <p:cNvPicPr>
            <a:picLocks noChangeAspect="1" noChangeArrowheads="1" noCrop="1"/>
          </p:cNvPicPr>
          <p:nvPr/>
        </p:nvPicPr>
        <p:blipFill>
          <a:blip r:embed="rId4" cstate="print"/>
          <a:srcRect/>
          <a:stretch>
            <a:fillRect/>
          </a:stretch>
        </p:blipFill>
        <p:spPr bwMode="auto">
          <a:xfrm rot="872054">
            <a:off x="1676400" y="152400"/>
            <a:ext cx="509588" cy="8953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ja-JP" altLang="en-US" b="1" dirty="0"/>
              <a:t>腹部の痛み</a:t>
            </a:r>
            <a:br>
              <a:rPr lang="ja-JP" altLang="en-US" b="1" dirty="0"/>
            </a:br>
            <a:endParaRPr lang="zh-CN" altLang="en-US" dirty="0"/>
          </a:p>
        </p:txBody>
      </p:sp>
      <p:sp>
        <p:nvSpPr>
          <p:cNvPr id="3" name="内容占位符 2"/>
          <p:cNvSpPr>
            <a:spLocks noGrp="1"/>
          </p:cNvSpPr>
          <p:nvPr>
            <p:ph idx="1"/>
          </p:nvPr>
        </p:nvSpPr>
        <p:spPr/>
        <p:txBody>
          <a:bodyPr/>
          <a:lstStyle/>
          <a:p>
            <a:r>
              <a:rPr lang="ja-JP" altLang="en-US" dirty="0"/>
              <a:t>小腸、大腸、腎臓などの位置にあたり、主に急性腸炎（主に細菌の感染によって起こる腸の炎症）、腎臓や尿路の病気が原因で起こります。</a:t>
            </a:r>
          </a:p>
          <a:p>
            <a:r>
              <a:rPr lang="en-US" altLang="ja-JP" b="1" dirty="0"/>
              <a:t>【</a:t>
            </a:r>
            <a:r>
              <a:rPr lang="ja-JP" altLang="en-US" b="1" dirty="0"/>
              <a:t>関係する病気</a:t>
            </a:r>
            <a:r>
              <a:rPr lang="en-US" altLang="ja-JP" b="1" dirty="0"/>
              <a:t>】</a:t>
            </a:r>
          </a:p>
          <a:p>
            <a:r>
              <a:rPr lang="ja-JP" altLang="en-US" dirty="0"/>
              <a:t>急性腸炎、腎臓・尿路の病気など</a:t>
            </a:r>
          </a:p>
          <a:p>
            <a:endParaRPr lang="zh-CN" alt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81925" name="Rectangle 5"/>
          <p:cNvSpPr>
            <a:spLocks noChangeArrowheads="1"/>
          </p:cNvSpPr>
          <p:nvPr/>
        </p:nvSpPr>
        <p:spPr bwMode="auto">
          <a:xfrm>
            <a:off x="2057400" y="2743200"/>
            <a:ext cx="4800600" cy="381000"/>
          </a:xfrm>
          <a:prstGeom prst="rect">
            <a:avLst/>
          </a:prstGeom>
          <a:gradFill rotWithShape="1">
            <a:gsLst>
              <a:gs pos="0">
                <a:srgbClr val="00FFFF">
                  <a:gamma/>
                  <a:shade val="46275"/>
                  <a:invGamma/>
                </a:srgbClr>
              </a:gs>
              <a:gs pos="50000">
                <a:srgbClr val="00FFFF">
                  <a:alpha val="50000"/>
                </a:srgbClr>
              </a:gs>
              <a:gs pos="100000">
                <a:srgbClr val="00FFFF">
                  <a:gamma/>
                  <a:shade val="46275"/>
                  <a:invGamma/>
                </a:srgbClr>
              </a:gs>
            </a:gsLst>
            <a:lin ang="5400000" scaled="1"/>
          </a:gradFill>
          <a:ln w="9525">
            <a:noFill/>
            <a:miter lim="800000"/>
            <a:headEnd/>
            <a:tailEnd/>
          </a:ln>
          <a:effectLst/>
        </p:spPr>
        <p:txBody>
          <a:bodyPr wrap="none" anchor="ctr"/>
          <a:lstStyle/>
          <a:p>
            <a:pPr algn="ctr"/>
            <a:r>
              <a:rPr lang="zh-CN" altLang="en-US"/>
              <a:t>久    泻</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32774" name="Rectangle 6"/>
          <p:cNvSpPr>
            <a:spLocks noGrp="1" noChangeArrowheads="1"/>
          </p:cNvSpPr>
          <p:nvPr>
            <p:ph type="body" idx="1"/>
          </p:nvPr>
        </p:nvSpPr>
        <p:spPr>
          <a:xfrm>
            <a:off x="457200" y="1752600"/>
            <a:ext cx="8229600" cy="4525963"/>
          </a:xfrm>
        </p:spPr>
        <p:txBody>
          <a:bodyPr/>
          <a:lstStyle/>
          <a:p>
            <a:pPr>
              <a:buFontTx/>
              <a:buNone/>
            </a:pPr>
            <a:r>
              <a:rPr lang="en-US" altLang="zh-CN" sz="2800"/>
              <a:t>          1.</a:t>
            </a:r>
            <a:r>
              <a:rPr lang="zh-CN" altLang="en-US" sz="2800"/>
              <a:t>脾胃虚弱。</a:t>
            </a:r>
          </a:p>
          <a:p>
            <a:pPr>
              <a:buFontTx/>
              <a:buNone/>
            </a:pPr>
            <a:r>
              <a:rPr lang="zh-CN" altLang="en-US" sz="2800"/>
              <a:t>           证候：大便时塘时泻，迁延反复，食少，食后肮腹胀闷不舒，稍进油腻食物，则大便次数明显增加，面色萎黄无华，神疲倦怠，舌质淡，苔白，脉细弱。</a:t>
            </a:r>
            <a:r>
              <a:rPr lang="zh-CN" altLang="en-US"/>
              <a:t> </a:t>
            </a:r>
          </a:p>
        </p:txBody>
      </p:sp>
      <p:sp>
        <p:nvSpPr>
          <p:cNvPr id="32775" name="Rectangle 7"/>
          <p:cNvSpPr>
            <a:spLocks noGrp="1" noChangeArrowheads="1"/>
          </p:cNvSpPr>
          <p:nvPr>
            <p:ph type="title"/>
          </p:nvPr>
        </p:nvSpPr>
        <p:spPr>
          <a:noFill/>
          <a:ln/>
        </p:spPr>
        <p:txBody>
          <a:bodyPr/>
          <a:lstStyle/>
          <a:p>
            <a:r>
              <a:rPr lang="zh-CN" altLang="en-US" b="1"/>
              <a:t>辨证论治</a:t>
            </a:r>
            <a:r>
              <a:rPr lang="en-US" altLang="zh-CN"/>
              <a:t>—</a:t>
            </a:r>
            <a:r>
              <a:rPr lang="zh-CN" altLang="en-US" sz="3600"/>
              <a:t>分证论治</a:t>
            </a:r>
          </a:p>
        </p:txBody>
      </p:sp>
      <p:pic>
        <p:nvPicPr>
          <p:cNvPr id="32776" name="Picture 8" descr="df"/>
          <p:cNvPicPr>
            <a:picLocks noChangeAspect="1" noChangeArrowheads="1"/>
          </p:cNvPicPr>
          <p:nvPr/>
        </p:nvPicPr>
        <p:blipFill>
          <a:blip r:embed="rId3" cstate="print"/>
          <a:srcRect/>
          <a:stretch>
            <a:fillRect/>
          </a:stretch>
        </p:blipFill>
        <p:spPr bwMode="auto">
          <a:xfrm>
            <a:off x="1524000" y="1066800"/>
            <a:ext cx="5791200" cy="333375"/>
          </a:xfrm>
          <a:prstGeom prst="rect">
            <a:avLst/>
          </a:prstGeom>
          <a:noFill/>
        </p:spPr>
      </p:pic>
      <p:pic>
        <p:nvPicPr>
          <p:cNvPr id="32777" name="Picture 9" descr="xsgs193"/>
          <p:cNvPicPr>
            <a:picLocks noChangeAspect="1" noChangeArrowheads="1" noCrop="1"/>
          </p:cNvPicPr>
          <p:nvPr/>
        </p:nvPicPr>
        <p:blipFill>
          <a:blip r:embed="rId4" cstate="print"/>
          <a:srcRect/>
          <a:stretch>
            <a:fillRect/>
          </a:stretch>
        </p:blipFill>
        <p:spPr bwMode="auto">
          <a:xfrm rot="872054">
            <a:off x="1676400" y="152400"/>
            <a:ext cx="509588" cy="895350"/>
          </a:xfrm>
          <a:prstGeom prst="rect">
            <a:avLst/>
          </a:prstGeom>
          <a:noFill/>
        </p:spPr>
      </p:pic>
      <p:pic>
        <p:nvPicPr>
          <p:cNvPr id="32778" name="Picture 10" descr="薄白苔1"/>
          <p:cNvPicPr>
            <a:picLocks noChangeAspect="1" noChangeArrowheads="1"/>
          </p:cNvPicPr>
          <p:nvPr/>
        </p:nvPicPr>
        <p:blipFill>
          <a:blip r:embed="rId5" cstate="print"/>
          <a:srcRect/>
          <a:stretch>
            <a:fillRect/>
          </a:stretch>
        </p:blipFill>
        <p:spPr bwMode="auto">
          <a:xfrm>
            <a:off x="3733800" y="4191000"/>
            <a:ext cx="1981200" cy="1971675"/>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33798" name="Rectangle 6"/>
          <p:cNvSpPr>
            <a:spLocks noGrp="1" noChangeArrowheads="1"/>
          </p:cNvSpPr>
          <p:nvPr>
            <p:ph type="body" idx="1"/>
          </p:nvPr>
        </p:nvSpPr>
        <p:spPr>
          <a:xfrm>
            <a:off x="457200" y="1752600"/>
            <a:ext cx="8229600" cy="4525963"/>
          </a:xfrm>
        </p:spPr>
        <p:txBody>
          <a:bodyPr/>
          <a:lstStyle/>
          <a:p>
            <a:pPr>
              <a:buFontTx/>
              <a:buNone/>
            </a:pPr>
            <a:r>
              <a:rPr lang="en-US" altLang="zh-CN" sz="2800"/>
              <a:t>          </a:t>
            </a:r>
            <a:r>
              <a:rPr lang="zh-CN" altLang="en-US" sz="2800"/>
              <a:t>治法：健脾益气，化湿止泻。</a:t>
            </a:r>
          </a:p>
          <a:p>
            <a:pPr>
              <a:buFontTx/>
              <a:buNone/>
            </a:pPr>
            <a:r>
              <a:rPr lang="zh-CN" altLang="en-US" sz="2800"/>
              <a:t>          方药：参苓白术散加减。</a:t>
            </a:r>
          </a:p>
          <a:p>
            <a:pPr>
              <a:buFontTx/>
              <a:buNone/>
            </a:pPr>
            <a:r>
              <a:rPr lang="zh-CN" altLang="en-US" sz="2800"/>
              <a:t>          方解：方中人参、白术、获等、甘草健脾益气；砂仁、桔梗、扁豆、山药、莲子肉、惹截仁理气健脾化湿。</a:t>
            </a:r>
          </a:p>
          <a:p>
            <a:pPr>
              <a:buFontTx/>
              <a:buNone/>
            </a:pPr>
            <a:endParaRPr lang="zh-CN" altLang="en-US" sz="2000"/>
          </a:p>
          <a:p>
            <a:pPr>
              <a:buFontTx/>
              <a:buNone/>
            </a:pPr>
            <a:r>
              <a:rPr lang="zh-CN" altLang="en-US" sz="2000"/>
              <a:t>             若脾阳虚衰，阴寒内盛，可用理中丸以温中散寒；</a:t>
            </a:r>
          </a:p>
          <a:p>
            <a:pPr>
              <a:buFontTx/>
              <a:buNone/>
            </a:pPr>
            <a:r>
              <a:rPr lang="zh-CN" altLang="en-US" sz="2000"/>
              <a:t>             若久泻不止，中气下陷，或兼有脱肛者，可用补中益气汤以健脾化湿，升阳举陷。 </a:t>
            </a:r>
          </a:p>
        </p:txBody>
      </p:sp>
      <p:sp>
        <p:nvSpPr>
          <p:cNvPr id="33799" name="Rectangle 7"/>
          <p:cNvSpPr>
            <a:spLocks noGrp="1" noChangeArrowheads="1"/>
          </p:cNvSpPr>
          <p:nvPr>
            <p:ph type="title"/>
          </p:nvPr>
        </p:nvSpPr>
        <p:spPr>
          <a:noFill/>
          <a:ln/>
        </p:spPr>
        <p:txBody>
          <a:bodyPr/>
          <a:lstStyle/>
          <a:p>
            <a:r>
              <a:rPr lang="zh-CN" altLang="en-US" b="1"/>
              <a:t>辨证论治</a:t>
            </a:r>
            <a:r>
              <a:rPr lang="en-US" altLang="zh-CN"/>
              <a:t>—</a:t>
            </a:r>
            <a:r>
              <a:rPr lang="zh-CN" altLang="en-US" sz="3600"/>
              <a:t>分证论治</a:t>
            </a:r>
          </a:p>
        </p:txBody>
      </p:sp>
      <p:pic>
        <p:nvPicPr>
          <p:cNvPr id="33800" name="Picture 8" descr="df"/>
          <p:cNvPicPr>
            <a:picLocks noChangeAspect="1" noChangeArrowheads="1"/>
          </p:cNvPicPr>
          <p:nvPr/>
        </p:nvPicPr>
        <p:blipFill>
          <a:blip r:embed="rId3" cstate="print"/>
          <a:srcRect/>
          <a:stretch>
            <a:fillRect/>
          </a:stretch>
        </p:blipFill>
        <p:spPr bwMode="auto">
          <a:xfrm>
            <a:off x="1524000" y="1066800"/>
            <a:ext cx="5791200" cy="333375"/>
          </a:xfrm>
          <a:prstGeom prst="rect">
            <a:avLst/>
          </a:prstGeom>
          <a:noFill/>
        </p:spPr>
      </p:pic>
      <p:pic>
        <p:nvPicPr>
          <p:cNvPr id="33801" name="Picture 9" descr="xsgs193"/>
          <p:cNvPicPr>
            <a:picLocks noChangeAspect="1" noChangeArrowheads="1" noCrop="1"/>
          </p:cNvPicPr>
          <p:nvPr/>
        </p:nvPicPr>
        <p:blipFill>
          <a:blip r:embed="rId4" cstate="print"/>
          <a:srcRect/>
          <a:stretch>
            <a:fillRect/>
          </a:stretch>
        </p:blipFill>
        <p:spPr bwMode="auto">
          <a:xfrm rot="872054">
            <a:off x="1676400" y="152400"/>
            <a:ext cx="509588" cy="89535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34822" name="Rectangle 6"/>
          <p:cNvSpPr>
            <a:spLocks noGrp="1" noChangeArrowheads="1"/>
          </p:cNvSpPr>
          <p:nvPr>
            <p:ph type="body" idx="1"/>
          </p:nvPr>
        </p:nvSpPr>
        <p:spPr>
          <a:xfrm>
            <a:off x="457200" y="1752600"/>
            <a:ext cx="8229600" cy="4525963"/>
          </a:xfrm>
        </p:spPr>
        <p:txBody>
          <a:bodyPr/>
          <a:lstStyle/>
          <a:p>
            <a:pPr>
              <a:buFontTx/>
              <a:buNone/>
            </a:pPr>
            <a:r>
              <a:rPr lang="en-US" altLang="zh-CN" sz="2800"/>
              <a:t>          2.</a:t>
            </a:r>
            <a:r>
              <a:rPr lang="zh-CN" altLang="en-US" sz="2800"/>
              <a:t>肾阳虚衰</a:t>
            </a:r>
          </a:p>
          <a:p>
            <a:pPr>
              <a:buFontTx/>
              <a:buNone/>
            </a:pPr>
            <a:r>
              <a:rPr lang="zh-CN" altLang="en-US" sz="2800"/>
              <a:t>          证候：久泻日久，泄泻多在黎明前后，脐下疼痛，肠鸣即泻，完谷不化，泻后则安，腹部喜暖，常伴形寒肢冷，腰膝疫软，舌淡苔白，脉沉细。 </a:t>
            </a:r>
          </a:p>
        </p:txBody>
      </p:sp>
      <p:sp>
        <p:nvSpPr>
          <p:cNvPr id="34823" name="Rectangle 7"/>
          <p:cNvSpPr>
            <a:spLocks noGrp="1" noChangeArrowheads="1"/>
          </p:cNvSpPr>
          <p:nvPr>
            <p:ph type="title"/>
          </p:nvPr>
        </p:nvSpPr>
        <p:spPr>
          <a:noFill/>
          <a:ln/>
        </p:spPr>
        <p:txBody>
          <a:bodyPr/>
          <a:lstStyle/>
          <a:p>
            <a:r>
              <a:rPr lang="zh-CN" altLang="en-US" b="1"/>
              <a:t>辨证论治</a:t>
            </a:r>
            <a:r>
              <a:rPr lang="en-US" altLang="zh-CN"/>
              <a:t>—</a:t>
            </a:r>
            <a:r>
              <a:rPr lang="zh-CN" altLang="en-US" sz="3600"/>
              <a:t>分证论治</a:t>
            </a:r>
          </a:p>
        </p:txBody>
      </p:sp>
      <p:pic>
        <p:nvPicPr>
          <p:cNvPr id="34824" name="Picture 8" descr="df"/>
          <p:cNvPicPr>
            <a:picLocks noChangeAspect="1" noChangeArrowheads="1"/>
          </p:cNvPicPr>
          <p:nvPr/>
        </p:nvPicPr>
        <p:blipFill>
          <a:blip r:embed="rId3" cstate="print"/>
          <a:srcRect/>
          <a:stretch>
            <a:fillRect/>
          </a:stretch>
        </p:blipFill>
        <p:spPr bwMode="auto">
          <a:xfrm>
            <a:off x="1524000" y="1066800"/>
            <a:ext cx="5791200" cy="333375"/>
          </a:xfrm>
          <a:prstGeom prst="rect">
            <a:avLst/>
          </a:prstGeom>
          <a:noFill/>
        </p:spPr>
      </p:pic>
      <p:pic>
        <p:nvPicPr>
          <p:cNvPr id="34825" name="Picture 9" descr="xsgs193"/>
          <p:cNvPicPr>
            <a:picLocks noChangeAspect="1" noChangeArrowheads="1" noCrop="1"/>
          </p:cNvPicPr>
          <p:nvPr/>
        </p:nvPicPr>
        <p:blipFill>
          <a:blip r:embed="rId4" cstate="print"/>
          <a:srcRect/>
          <a:stretch>
            <a:fillRect/>
          </a:stretch>
        </p:blipFill>
        <p:spPr bwMode="auto">
          <a:xfrm rot="872054">
            <a:off x="1676400" y="152400"/>
            <a:ext cx="509588" cy="895350"/>
          </a:xfrm>
          <a:prstGeom prst="rect">
            <a:avLst/>
          </a:prstGeom>
          <a:noFill/>
        </p:spPr>
      </p:pic>
      <p:pic>
        <p:nvPicPr>
          <p:cNvPr id="34826" name="Picture 10" descr="淡舌"/>
          <p:cNvPicPr>
            <a:picLocks noChangeAspect="1" noChangeArrowheads="1"/>
          </p:cNvPicPr>
          <p:nvPr/>
        </p:nvPicPr>
        <p:blipFill>
          <a:blip r:embed="rId5" cstate="print"/>
          <a:srcRect/>
          <a:stretch>
            <a:fillRect/>
          </a:stretch>
        </p:blipFill>
        <p:spPr bwMode="auto">
          <a:xfrm>
            <a:off x="3733800" y="4038600"/>
            <a:ext cx="1938338" cy="1995488"/>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35846" name="Rectangle 6"/>
          <p:cNvSpPr>
            <a:spLocks noGrp="1" noChangeArrowheads="1"/>
          </p:cNvSpPr>
          <p:nvPr>
            <p:ph type="body" idx="1"/>
          </p:nvPr>
        </p:nvSpPr>
        <p:spPr>
          <a:xfrm>
            <a:off x="457200" y="1676400"/>
            <a:ext cx="8229600" cy="4525963"/>
          </a:xfrm>
        </p:spPr>
        <p:txBody>
          <a:bodyPr/>
          <a:lstStyle/>
          <a:p>
            <a:pPr>
              <a:buFontTx/>
              <a:buNone/>
            </a:pPr>
            <a:r>
              <a:rPr lang="en-US" altLang="zh-CN" sz="2800"/>
              <a:t>          </a:t>
            </a:r>
            <a:r>
              <a:rPr lang="zh-CN" altLang="en-US" sz="2800"/>
              <a:t>治法：温肾健脾，固涩止泻。</a:t>
            </a:r>
          </a:p>
          <a:p>
            <a:pPr>
              <a:buFontTx/>
              <a:buNone/>
            </a:pPr>
            <a:r>
              <a:rPr lang="zh-CN" altLang="en-US" sz="2800"/>
              <a:t>          方药：四神丸加减。</a:t>
            </a:r>
          </a:p>
          <a:p>
            <a:pPr>
              <a:buFontTx/>
              <a:buNone/>
            </a:pPr>
            <a:r>
              <a:rPr lang="zh-CN" altLang="en-US" sz="2800"/>
              <a:t>          方解：方中补骨脂温补肾阳；肉豆蔻、吴茱萸温中散寒；五味子收敛止泻。</a:t>
            </a:r>
          </a:p>
          <a:p>
            <a:pPr>
              <a:buFontTx/>
              <a:buNone/>
            </a:pPr>
            <a:endParaRPr lang="zh-CN" altLang="en-US" sz="2000"/>
          </a:p>
          <a:p>
            <a:pPr>
              <a:buFontTx/>
              <a:buNone/>
            </a:pPr>
            <a:r>
              <a:rPr lang="zh-CN" altLang="en-US" sz="2000"/>
              <a:t>            方中可加制附子、炮姜以加强温肾暖脾之力。</a:t>
            </a:r>
          </a:p>
          <a:p>
            <a:pPr>
              <a:buFontTx/>
              <a:buNone/>
            </a:pPr>
            <a:r>
              <a:rPr lang="zh-CN" altLang="en-US" sz="2000"/>
              <a:t>            若年老体衰岁久泻不止，脱肛，为中气下陷，可加黄芪、党参、白术、升麻益气升阳；</a:t>
            </a:r>
          </a:p>
          <a:p>
            <a:pPr>
              <a:buFontTx/>
              <a:buNone/>
            </a:pPr>
            <a:r>
              <a:rPr lang="zh-CN" altLang="en-US" sz="2000"/>
              <a:t>            若久泻不止，滑脱不禁，或虚坐努责者，可改用真人养脏汤涩肠止泻。 </a:t>
            </a:r>
          </a:p>
        </p:txBody>
      </p:sp>
      <p:sp>
        <p:nvSpPr>
          <p:cNvPr id="35847" name="Rectangle 7"/>
          <p:cNvSpPr>
            <a:spLocks noGrp="1" noChangeArrowheads="1"/>
          </p:cNvSpPr>
          <p:nvPr>
            <p:ph type="title"/>
          </p:nvPr>
        </p:nvSpPr>
        <p:spPr>
          <a:noFill/>
          <a:ln/>
        </p:spPr>
        <p:txBody>
          <a:bodyPr/>
          <a:lstStyle/>
          <a:p>
            <a:r>
              <a:rPr lang="zh-CN" altLang="en-US" b="1"/>
              <a:t>辨证论治</a:t>
            </a:r>
            <a:r>
              <a:rPr lang="en-US" altLang="zh-CN"/>
              <a:t>—</a:t>
            </a:r>
            <a:r>
              <a:rPr lang="zh-CN" altLang="en-US" sz="3600"/>
              <a:t>分证论治</a:t>
            </a:r>
          </a:p>
        </p:txBody>
      </p:sp>
      <p:pic>
        <p:nvPicPr>
          <p:cNvPr id="35848" name="Picture 8" descr="df"/>
          <p:cNvPicPr>
            <a:picLocks noChangeAspect="1" noChangeArrowheads="1"/>
          </p:cNvPicPr>
          <p:nvPr/>
        </p:nvPicPr>
        <p:blipFill>
          <a:blip r:embed="rId3" cstate="print"/>
          <a:srcRect/>
          <a:stretch>
            <a:fillRect/>
          </a:stretch>
        </p:blipFill>
        <p:spPr bwMode="auto">
          <a:xfrm>
            <a:off x="1524000" y="1066800"/>
            <a:ext cx="5791200" cy="333375"/>
          </a:xfrm>
          <a:prstGeom prst="rect">
            <a:avLst/>
          </a:prstGeom>
          <a:noFill/>
        </p:spPr>
      </p:pic>
      <p:pic>
        <p:nvPicPr>
          <p:cNvPr id="35849" name="Picture 9" descr="xsgs193"/>
          <p:cNvPicPr>
            <a:picLocks noChangeAspect="1" noChangeArrowheads="1" noCrop="1"/>
          </p:cNvPicPr>
          <p:nvPr/>
        </p:nvPicPr>
        <p:blipFill>
          <a:blip r:embed="rId4" cstate="print"/>
          <a:srcRect/>
          <a:stretch>
            <a:fillRect/>
          </a:stretch>
        </p:blipFill>
        <p:spPr bwMode="auto">
          <a:xfrm rot="872054">
            <a:off x="1676400" y="152400"/>
            <a:ext cx="509588" cy="895350"/>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36870" name="Rectangle 6"/>
          <p:cNvSpPr>
            <a:spLocks noGrp="1" noChangeArrowheads="1"/>
          </p:cNvSpPr>
          <p:nvPr>
            <p:ph type="body" idx="1"/>
          </p:nvPr>
        </p:nvSpPr>
        <p:spPr>
          <a:xfrm>
            <a:off x="457200" y="1676400"/>
            <a:ext cx="8229600" cy="4525963"/>
          </a:xfrm>
        </p:spPr>
        <p:txBody>
          <a:bodyPr/>
          <a:lstStyle/>
          <a:p>
            <a:pPr>
              <a:buFontTx/>
              <a:buNone/>
            </a:pPr>
            <a:r>
              <a:rPr lang="en-US" altLang="zh-CN" sz="2800"/>
              <a:t>           3.</a:t>
            </a:r>
            <a:r>
              <a:rPr lang="zh-CN" altLang="en-US" sz="2800"/>
              <a:t>肝气乘脾</a:t>
            </a:r>
          </a:p>
          <a:p>
            <a:pPr>
              <a:buFontTx/>
              <a:buNone/>
            </a:pPr>
            <a:r>
              <a:rPr lang="zh-CN" altLang="en-US" sz="2800"/>
              <a:t>           证候：平素多见胸胁胀闷，暖气食少，每因抑郁恼怒，或情绪紧张之时，发生腹痛即泻，腹中雷鸣，攻窜作痛，矢气频作，泻后痛缓，舌淡红，脉弦。</a:t>
            </a:r>
            <a:r>
              <a:rPr lang="zh-CN" altLang="en-US"/>
              <a:t> </a:t>
            </a:r>
          </a:p>
        </p:txBody>
      </p:sp>
      <p:sp>
        <p:nvSpPr>
          <p:cNvPr id="36871" name="Rectangle 7"/>
          <p:cNvSpPr>
            <a:spLocks noGrp="1" noChangeArrowheads="1"/>
          </p:cNvSpPr>
          <p:nvPr>
            <p:ph type="title"/>
          </p:nvPr>
        </p:nvSpPr>
        <p:spPr>
          <a:noFill/>
          <a:ln/>
        </p:spPr>
        <p:txBody>
          <a:bodyPr/>
          <a:lstStyle/>
          <a:p>
            <a:r>
              <a:rPr lang="zh-CN" altLang="en-US" b="1"/>
              <a:t>辨证论治</a:t>
            </a:r>
            <a:r>
              <a:rPr lang="en-US" altLang="zh-CN"/>
              <a:t>—</a:t>
            </a:r>
            <a:r>
              <a:rPr lang="zh-CN" altLang="en-US" sz="3600"/>
              <a:t>分证论治</a:t>
            </a:r>
          </a:p>
        </p:txBody>
      </p:sp>
      <p:pic>
        <p:nvPicPr>
          <p:cNvPr id="36872" name="Picture 8" descr="df"/>
          <p:cNvPicPr>
            <a:picLocks noChangeAspect="1" noChangeArrowheads="1"/>
          </p:cNvPicPr>
          <p:nvPr/>
        </p:nvPicPr>
        <p:blipFill>
          <a:blip r:embed="rId3" cstate="print"/>
          <a:srcRect/>
          <a:stretch>
            <a:fillRect/>
          </a:stretch>
        </p:blipFill>
        <p:spPr bwMode="auto">
          <a:xfrm>
            <a:off x="1524000" y="1066800"/>
            <a:ext cx="5791200" cy="333375"/>
          </a:xfrm>
          <a:prstGeom prst="rect">
            <a:avLst/>
          </a:prstGeom>
          <a:noFill/>
        </p:spPr>
      </p:pic>
      <p:pic>
        <p:nvPicPr>
          <p:cNvPr id="36873" name="Picture 9" descr="xsgs193"/>
          <p:cNvPicPr>
            <a:picLocks noChangeAspect="1" noChangeArrowheads="1" noCrop="1"/>
          </p:cNvPicPr>
          <p:nvPr/>
        </p:nvPicPr>
        <p:blipFill>
          <a:blip r:embed="rId4" cstate="print"/>
          <a:srcRect/>
          <a:stretch>
            <a:fillRect/>
          </a:stretch>
        </p:blipFill>
        <p:spPr bwMode="auto">
          <a:xfrm rot="872054">
            <a:off x="1676400" y="152400"/>
            <a:ext cx="509588" cy="895350"/>
          </a:xfrm>
          <a:prstGeom prst="rect">
            <a:avLst/>
          </a:prstGeom>
          <a:noFill/>
        </p:spPr>
      </p:pic>
      <p:pic>
        <p:nvPicPr>
          <p:cNvPr id="36875" name="Picture 11" descr="白苔1"/>
          <p:cNvPicPr>
            <a:picLocks noChangeAspect="1" noChangeArrowheads="1"/>
          </p:cNvPicPr>
          <p:nvPr/>
        </p:nvPicPr>
        <p:blipFill>
          <a:blip r:embed="rId5" cstate="print"/>
          <a:srcRect/>
          <a:stretch>
            <a:fillRect/>
          </a:stretch>
        </p:blipFill>
        <p:spPr bwMode="auto">
          <a:xfrm>
            <a:off x="3581400" y="4191000"/>
            <a:ext cx="1831975" cy="1868488"/>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37895" name="Rectangle 7"/>
          <p:cNvSpPr>
            <a:spLocks noGrp="1" noChangeArrowheads="1"/>
          </p:cNvSpPr>
          <p:nvPr>
            <p:ph type="body" idx="1"/>
          </p:nvPr>
        </p:nvSpPr>
        <p:spPr>
          <a:xfrm>
            <a:off x="457200" y="1600200"/>
            <a:ext cx="8229600" cy="4800600"/>
          </a:xfrm>
        </p:spPr>
        <p:txBody>
          <a:bodyPr/>
          <a:lstStyle/>
          <a:p>
            <a:pPr>
              <a:buFontTx/>
              <a:buNone/>
            </a:pPr>
            <a:r>
              <a:rPr lang="en-US" altLang="zh-CN" sz="2800"/>
              <a:t>          </a:t>
            </a:r>
            <a:r>
              <a:rPr lang="zh-CN" altLang="en-US" sz="2800"/>
              <a:t>治法：抑肝扶脾。</a:t>
            </a:r>
          </a:p>
          <a:p>
            <a:pPr>
              <a:buFontTx/>
              <a:buNone/>
            </a:pPr>
            <a:r>
              <a:rPr lang="zh-CN" altLang="en-US" sz="2800"/>
              <a:t>          方药：痛泻要方加减。</a:t>
            </a:r>
          </a:p>
          <a:p>
            <a:pPr>
              <a:buFontTx/>
              <a:buNone/>
            </a:pPr>
            <a:r>
              <a:rPr lang="zh-CN" altLang="en-US" sz="2800"/>
              <a:t>          方解：方中白芍养血柔肝，白术健脾补虚，陈皮理气醒脾，防风升清止泻。四药合用，补脾土，泻肝木，调气机，止痛泻。</a:t>
            </a:r>
          </a:p>
          <a:p>
            <a:pPr>
              <a:buFontTx/>
              <a:buNone/>
            </a:pPr>
            <a:endParaRPr lang="zh-CN" altLang="en-US" sz="2000"/>
          </a:p>
          <a:p>
            <a:pPr>
              <a:buFontTx/>
              <a:buNone/>
            </a:pPr>
            <a:r>
              <a:rPr lang="zh-CN" altLang="en-US" sz="2000"/>
              <a:t>            若胸胁院腹胀满疼痛，暖气者，可加柴胡、木香、郁金、香附疏肝理气止痛；</a:t>
            </a:r>
          </a:p>
          <a:p>
            <a:pPr>
              <a:buFontTx/>
              <a:buNone/>
            </a:pPr>
            <a:r>
              <a:rPr lang="zh-CN" altLang="en-US" sz="2000"/>
              <a:t>            若兼神疲乏力，纳呆，脾虚甚者，加党参、获荃、扁豆、鸡内金等益气健脾开胃；</a:t>
            </a:r>
          </a:p>
          <a:p>
            <a:pPr>
              <a:buFontTx/>
              <a:buNone/>
            </a:pPr>
            <a:r>
              <a:rPr lang="zh-CN" altLang="en-US" sz="2000"/>
              <a:t>            久泻反复发作可加乌梅、焦山碴、山药、甘草酸甘敛肝，收涩止泻。 </a:t>
            </a:r>
          </a:p>
        </p:txBody>
      </p:sp>
      <p:sp>
        <p:nvSpPr>
          <p:cNvPr id="37896" name="Rectangle 8"/>
          <p:cNvSpPr>
            <a:spLocks noGrp="1" noChangeArrowheads="1"/>
          </p:cNvSpPr>
          <p:nvPr>
            <p:ph type="title"/>
          </p:nvPr>
        </p:nvSpPr>
        <p:spPr>
          <a:noFill/>
          <a:ln/>
        </p:spPr>
        <p:txBody>
          <a:bodyPr/>
          <a:lstStyle/>
          <a:p>
            <a:r>
              <a:rPr lang="zh-CN" altLang="en-US" b="1"/>
              <a:t>辨证论治</a:t>
            </a:r>
            <a:r>
              <a:rPr lang="en-US" altLang="zh-CN"/>
              <a:t>—</a:t>
            </a:r>
            <a:r>
              <a:rPr lang="zh-CN" altLang="en-US" sz="3600"/>
              <a:t>分证论治</a:t>
            </a:r>
          </a:p>
        </p:txBody>
      </p:sp>
      <p:pic>
        <p:nvPicPr>
          <p:cNvPr id="37897" name="Picture 9" descr="df"/>
          <p:cNvPicPr>
            <a:picLocks noChangeAspect="1" noChangeArrowheads="1"/>
          </p:cNvPicPr>
          <p:nvPr/>
        </p:nvPicPr>
        <p:blipFill>
          <a:blip r:embed="rId3" cstate="print"/>
          <a:srcRect/>
          <a:stretch>
            <a:fillRect/>
          </a:stretch>
        </p:blipFill>
        <p:spPr bwMode="auto">
          <a:xfrm>
            <a:off x="1524000" y="1066800"/>
            <a:ext cx="5791200" cy="333375"/>
          </a:xfrm>
          <a:prstGeom prst="rect">
            <a:avLst/>
          </a:prstGeom>
          <a:noFill/>
        </p:spPr>
      </p:pic>
      <p:pic>
        <p:nvPicPr>
          <p:cNvPr id="37898" name="Picture 10" descr="xsgs193"/>
          <p:cNvPicPr>
            <a:picLocks noChangeAspect="1" noChangeArrowheads="1" noCrop="1"/>
          </p:cNvPicPr>
          <p:nvPr/>
        </p:nvPicPr>
        <p:blipFill>
          <a:blip r:embed="rId4" cstate="print"/>
          <a:srcRect/>
          <a:stretch>
            <a:fillRect/>
          </a:stretch>
        </p:blipFill>
        <p:spPr bwMode="auto">
          <a:xfrm rot="872054">
            <a:off x="1676400" y="152400"/>
            <a:ext cx="509588" cy="895350"/>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21"/>
          <p:cNvPicPr>
            <a:picLocks noChangeAspect="1" noChangeArrowheads="1"/>
          </p:cNvPicPr>
          <p:nvPr/>
        </p:nvPicPr>
        <p:blipFill>
          <a:blip r:embed="rId2" cstate="print"/>
          <a:srcRect/>
          <a:stretch>
            <a:fillRect/>
          </a:stretch>
        </p:blipFill>
        <p:spPr bwMode="auto">
          <a:xfrm>
            <a:off x="457200" y="0"/>
            <a:ext cx="8077200" cy="6858000"/>
          </a:xfrm>
          <a:prstGeom prst="rect">
            <a:avLst/>
          </a:prstGeom>
          <a:noFill/>
        </p:spPr>
      </p:pic>
      <p:sp>
        <p:nvSpPr>
          <p:cNvPr id="39942" name="Rectangle 6"/>
          <p:cNvSpPr>
            <a:spLocks noGrp="1" noChangeArrowheads="1"/>
          </p:cNvSpPr>
          <p:nvPr>
            <p:ph type="body" idx="1"/>
          </p:nvPr>
        </p:nvSpPr>
        <p:spPr/>
        <p:txBody>
          <a:bodyPr/>
          <a:lstStyle/>
          <a:p>
            <a:pPr>
              <a:lnSpc>
                <a:spcPct val="90000"/>
              </a:lnSpc>
              <a:buFontTx/>
              <a:buNone/>
            </a:pPr>
            <a:r>
              <a:rPr lang="en-US" altLang="zh-CN" sz="2000" dirty="0"/>
              <a:t>            </a:t>
            </a:r>
            <a:r>
              <a:rPr lang="zh-CN" altLang="en-US" sz="2000" dirty="0"/>
              <a:t>泄泻是以排便次数增多，粪质稀溏或完谷不化，甚至泻出如水样为主症的病证。</a:t>
            </a:r>
          </a:p>
          <a:p>
            <a:pPr>
              <a:lnSpc>
                <a:spcPct val="90000"/>
              </a:lnSpc>
              <a:buFontTx/>
              <a:buNone/>
            </a:pPr>
            <a:r>
              <a:rPr lang="zh-CN" altLang="en-US" sz="2000" dirty="0"/>
              <a:t>            其病因主要有</a:t>
            </a:r>
            <a:r>
              <a:rPr lang="zh-CN" altLang="en-US" sz="2000" dirty="0">
                <a:solidFill>
                  <a:srgbClr val="FF0000"/>
                </a:solidFill>
              </a:rPr>
              <a:t>外感寒热湿邪、内伤饮食及情志失调、体虚久病。泄泻的基本病机是脾虚湿盛。</a:t>
            </a:r>
          </a:p>
          <a:p>
            <a:pPr>
              <a:lnSpc>
                <a:spcPct val="90000"/>
              </a:lnSpc>
              <a:buFontTx/>
              <a:buNone/>
            </a:pPr>
            <a:r>
              <a:rPr lang="zh-CN" altLang="en-US" sz="2000" dirty="0"/>
              <a:t>            临床辨证应辨暴泻久泻、寒热虚实，再辨泻下之物和久泻特点。一般暴泻急性者多为实证、以寒湿、湿热、伤食泄泻多见；久泻者以肝气乘脾、脾胃虚弱、肾阳虚衰多见，以虚证为主。</a:t>
            </a:r>
          </a:p>
          <a:p>
            <a:pPr>
              <a:lnSpc>
                <a:spcPct val="90000"/>
              </a:lnSpc>
              <a:buFontTx/>
              <a:buNone/>
            </a:pPr>
            <a:r>
              <a:rPr lang="zh-CN" altLang="en-US" sz="2000" dirty="0"/>
              <a:t>            治疗上总以健脾化湿为主。暴泻应治以祛邪，风寒外束宜疏解，暑热侵袭宜清化，饮食积滞宜消导，水湿内盛宜分利。暴泻切忌骤用补涩，清热不可过用苦寒。久泻当以扶正为主，脾虚者宜健脾益气，肾虚者宜温肾固涩，肝旺脾弱者宜抑肝扶脾，虚实相兼者补脾祛邪并施，久泻补虚不可纯用甘温，分利不宜太过。 </a:t>
            </a:r>
          </a:p>
        </p:txBody>
      </p:sp>
      <p:sp>
        <p:nvSpPr>
          <p:cNvPr id="39943" name="Rectangle 7"/>
          <p:cNvSpPr>
            <a:spLocks noGrp="1" noChangeArrowheads="1"/>
          </p:cNvSpPr>
          <p:nvPr>
            <p:ph type="title"/>
          </p:nvPr>
        </p:nvSpPr>
        <p:spPr>
          <a:noFill/>
          <a:ln/>
        </p:spPr>
        <p:txBody>
          <a:bodyPr/>
          <a:lstStyle/>
          <a:p>
            <a:r>
              <a:rPr lang="zh-CN" altLang="en-US" b="1"/>
              <a:t>小 结</a:t>
            </a:r>
            <a:endParaRPr lang="zh-CN" altLang="en-US" sz="3600"/>
          </a:p>
        </p:txBody>
      </p:sp>
      <p:pic>
        <p:nvPicPr>
          <p:cNvPr id="39944" name="Picture 8" descr="df"/>
          <p:cNvPicPr>
            <a:picLocks noChangeAspect="1" noChangeArrowheads="1"/>
          </p:cNvPicPr>
          <p:nvPr/>
        </p:nvPicPr>
        <p:blipFill>
          <a:blip r:embed="rId3" cstate="print"/>
          <a:srcRect/>
          <a:stretch>
            <a:fillRect/>
          </a:stretch>
        </p:blipFill>
        <p:spPr bwMode="auto">
          <a:xfrm>
            <a:off x="3276600" y="1066800"/>
            <a:ext cx="2743200" cy="333375"/>
          </a:xfrm>
          <a:prstGeom prst="rect">
            <a:avLst/>
          </a:prstGeom>
          <a:noFill/>
        </p:spPr>
      </p:pic>
      <p:pic>
        <p:nvPicPr>
          <p:cNvPr id="39945" name="Picture 9" descr="xsgs193"/>
          <p:cNvPicPr>
            <a:picLocks noChangeAspect="1" noChangeArrowheads="1" noCrop="1"/>
          </p:cNvPicPr>
          <p:nvPr/>
        </p:nvPicPr>
        <p:blipFill>
          <a:blip r:embed="rId4" cstate="print"/>
          <a:srcRect/>
          <a:stretch>
            <a:fillRect/>
          </a:stretch>
        </p:blipFill>
        <p:spPr bwMode="auto">
          <a:xfrm rot="872054">
            <a:off x="3352800" y="152400"/>
            <a:ext cx="509588" cy="895350"/>
          </a:xfrm>
          <a:prstGeom prst="rect">
            <a:avLst/>
          </a:prstGeom>
          <a:noFill/>
        </p:spPr>
      </p:pic>
      <p:pic>
        <p:nvPicPr>
          <p:cNvPr id="39946" name="Picture 10" descr="18"/>
          <p:cNvPicPr>
            <a:picLocks noChangeAspect="1" noChangeArrowheads="1"/>
          </p:cNvPicPr>
          <p:nvPr/>
        </p:nvPicPr>
        <p:blipFill>
          <a:blip r:embed="rId5" cstate="print"/>
          <a:srcRect/>
          <a:stretch>
            <a:fillRect/>
          </a:stretch>
        </p:blipFill>
        <p:spPr bwMode="auto">
          <a:xfrm>
            <a:off x="4191000" y="5638800"/>
            <a:ext cx="4695825" cy="142875"/>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针灸治疗</a:t>
            </a:r>
          </a:p>
        </p:txBody>
      </p:sp>
      <p:sp>
        <p:nvSpPr>
          <p:cNvPr id="3" name="内容占位符 2"/>
          <p:cNvSpPr>
            <a:spLocks noGrp="1"/>
          </p:cNvSpPr>
          <p:nvPr>
            <p:ph idx="1"/>
          </p:nvPr>
        </p:nvSpPr>
        <p:spPr/>
        <p:txBody>
          <a:bodyPr/>
          <a:lstStyle/>
          <a:p>
            <a:r>
              <a:rPr lang="zh-CN" altLang="en-US" dirty="0"/>
              <a:t>寒湿内盛 天枢 神阙大肠腧 上巨虚 脾俞 阴陵泉 足三里</a:t>
            </a:r>
            <a:endParaRPr lang="en-US" altLang="zh-CN" dirty="0"/>
          </a:p>
          <a:p>
            <a:r>
              <a:rPr lang="zh-CN" altLang="en-US" dirty="0"/>
              <a:t>湿热中 滞 天枢 神阙 大肠腧 下巨虚 合谷 内廷 曲池 阴陵泉</a:t>
            </a:r>
            <a:endParaRPr lang="en-US" altLang="zh-CN" dirty="0"/>
          </a:p>
          <a:p>
            <a:r>
              <a:rPr lang="zh-CN" altLang="en-US" dirty="0"/>
              <a:t>食滞胃肠 中脘 建里 内关 公孙 胃俞</a:t>
            </a:r>
            <a:endParaRPr lang="en-US" altLang="zh-CN" dirty="0"/>
          </a:p>
          <a:p>
            <a:r>
              <a:rPr lang="zh-CN" altLang="en-US" dirty="0"/>
              <a:t>脾胃虚弱 脾俞 足三里 三阴交 气海</a:t>
            </a:r>
            <a:endParaRPr lang="en-US" altLang="zh-CN" dirty="0"/>
          </a:p>
          <a:p>
            <a:r>
              <a:rPr lang="zh-CN" altLang="en-US" dirty="0"/>
              <a:t>脾肾阳虚 脾俞 肾俞 足三里 关元 命门 气海</a:t>
            </a:r>
            <a:endParaRPr lang="en-US" altLang="zh-CN" dirty="0"/>
          </a:p>
          <a:p>
            <a:r>
              <a:rPr lang="zh-CN" altLang="en-US" dirty="0"/>
              <a:t>肝脾不和 太冲 肝俞 足三里 阳陵泉</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69634" name="Picture 2" descr="C:\Documents and Settings\Administrator\桌面\detail.jpg"/>
          <p:cNvPicPr>
            <a:picLocks noChangeAspect="1" noChangeArrowheads="1"/>
          </p:cNvPicPr>
          <p:nvPr/>
        </p:nvPicPr>
        <p:blipFill>
          <a:blip r:embed="rId2" cstate="print"/>
          <a:srcRect/>
          <a:stretch>
            <a:fillRect/>
          </a:stretch>
        </p:blipFill>
        <p:spPr bwMode="auto">
          <a:xfrm>
            <a:off x="395536" y="260648"/>
            <a:ext cx="5610226" cy="1657350"/>
          </a:xfrm>
          <a:prstGeom prst="rect">
            <a:avLst/>
          </a:prstGeom>
          <a:noFill/>
        </p:spPr>
      </p:pic>
      <p:pic>
        <p:nvPicPr>
          <p:cNvPr id="69635" name="Picture 3" descr="C:\Documents and Settings\Administrator\桌面\detail.jpg"/>
          <p:cNvPicPr>
            <a:picLocks noChangeAspect="1" noChangeArrowheads="1"/>
          </p:cNvPicPr>
          <p:nvPr/>
        </p:nvPicPr>
        <p:blipFill>
          <a:blip r:embed="rId3" cstate="print"/>
          <a:srcRect/>
          <a:stretch>
            <a:fillRect/>
          </a:stretch>
        </p:blipFill>
        <p:spPr bwMode="auto">
          <a:xfrm>
            <a:off x="395536" y="1988840"/>
            <a:ext cx="5610225" cy="1600200"/>
          </a:xfrm>
          <a:prstGeom prst="rect">
            <a:avLst/>
          </a:prstGeom>
          <a:noFill/>
        </p:spPr>
      </p:pic>
      <p:pic>
        <p:nvPicPr>
          <p:cNvPr id="69636" name="Picture 4" descr="C:\Documents and Settings\Administrator\桌面\detail.jpg"/>
          <p:cNvPicPr>
            <a:picLocks noChangeAspect="1" noChangeArrowheads="1"/>
          </p:cNvPicPr>
          <p:nvPr/>
        </p:nvPicPr>
        <p:blipFill>
          <a:blip r:embed="rId4" cstate="print"/>
          <a:srcRect/>
          <a:stretch>
            <a:fillRect/>
          </a:stretch>
        </p:blipFill>
        <p:spPr bwMode="auto">
          <a:xfrm>
            <a:off x="6156176" y="476672"/>
            <a:ext cx="2557612" cy="2314575"/>
          </a:xfrm>
          <a:prstGeom prst="rect">
            <a:avLst/>
          </a:prstGeom>
          <a:noFill/>
        </p:spPr>
      </p:pic>
      <p:pic>
        <p:nvPicPr>
          <p:cNvPr id="69637" name="Picture 5" descr="C:\Documents and Settings\Administrator\桌面\detail.jpg"/>
          <p:cNvPicPr>
            <a:picLocks noChangeAspect="1" noChangeArrowheads="1"/>
          </p:cNvPicPr>
          <p:nvPr/>
        </p:nvPicPr>
        <p:blipFill>
          <a:blip r:embed="rId5" cstate="print"/>
          <a:srcRect/>
          <a:stretch>
            <a:fillRect/>
          </a:stretch>
        </p:blipFill>
        <p:spPr bwMode="auto">
          <a:xfrm>
            <a:off x="4932040" y="3789040"/>
            <a:ext cx="3714750" cy="2466975"/>
          </a:xfrm>
          <a:prstGeom prst="rect">
            <a:avLst/>
          </a:prstGeom>
          <a:noFill/>
        </p:spPr>
      </p:pic>
      <p:pic>
        <p:nvPicPr>
          <p:cNvPr id="69638" name="Picture 6" descr="C:\Documents and Settings\Administrator\桌面\detail.jpg"/>
          <p:cNvPicPr>
            <a:picLocks noChangeAspect="1" noChangeArrowheads="1"/>
          </p:cNvPicPr>
          <p:nvPr/>
        </p:nvPicPr>
        <p:blipFill>
          <a:blip r:embed="rId6" cstate="print"/>
          <a:srcRect/>
          <a:stretch>
            <a:fillRect/>
          </a:stretch>
        </p:blipFill>
        <p:spPr bwMode="auto">
          <a:xfrm>
            <a:off x="899592" y="3861048"/>
            <a:ext cx="3601988" cy="2236812"/>
          </a:xfrm>
          <a:prstGeom prst="rect">
            <a:avLst/>
          </a:prstGeom>
          <a:noFill/>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9650</Words>
  <Application>Microsoft Office PowerPoint</Application>
  <PresentationFormat>画面に合わせる (4:3)</PresentationFormat>
  <Paragraphs>635</Paragraphs>
  <Slides>112</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112</vt:i4>
      </vt:variant>
    </vt:vector>
  </HeadingPairs>
  <TitlesOfParts>
    <vt:vector size="120" baseType="lpstr">
      <vt:lpstr>宋体</vt:lpstr>
      <vt:lpstr>Arial</vt:lpstr>
      <vt:lpstr>Calibri</vt:lpstr>
      <vt:lpstr>Courier New</vt:lpstr>
      <vt:lpstr>Times New Roman</vt:lpstr>
      <vt:lpstr>Wingdings</vt:lpstr>
      <vt:lpstr>Office 主题</vt:lpstr>
      <vt:lpstr>剪辑</vt:lpstr>
      <vt:lpstr>胃腸によく見られる症状の中医治療</vt:lpstr>
      <vt:lpstr>消化管（食道・胃・腸）の症状と病気 </vt:lpstr>
      <vt:lpstr>PowerPoint プレゼンテーション</vt:lpstr>
      <vt:lpstr>気になる症状</vt:lpstr>
      <vt:lpstr>みぞおち（心窩部(しんかぶ)）の痛み </vt:lpstr>
      <vt:lpstr>PowerPoint プレゼンテーション</vt:lpstr>
      <vt:lpstr>右季肋部(みぎきろくぶ)の痛み </vt:lpstr>
      <vt:lpstr>左季肋部(ひだりきろくぶ)の痛み </vt:lpstr>
      <vt:lpstr>腹部の痛み </vt:lpstr>
      <vt:lpstr>下腹部の痛み </vt:lpstr>
      <vt:lpstr>腹部全体が激しく痛む時 </vt:lpstr>
      <vt:lpstr>胸やけ</vt:lpstr>
      <vt:lpstr>げっぷ </vt:lpstr>
      <vt:lpstr>呑酸（どんさん：すっぱいげっぷ） </vt:lpstr>
      <vt:lpstr>のどのつかえ </vt:lpstr>
      <vt:lpstr>嚥下困難（えんげこんなん）</vt:lpstr>
      <vt:lpstr>のどの違和感 </vt:lpstr>
      <vt:lpstr>胃のもたれ感、膨満感</vt:lpstr>
      <vt:lpstr>食欲不振 </vt:lpstr>
      <vt:lpstr>吐き気 </vt:lpstr>
      <vt:lpstr>おう吐 </vt:lpstr>
      <vt:lpstr>便秘 </vt:lpstr>
      <vt:lpstr>下痢 </vt:lpstr>
      <vt:lpstr>胃腸不調の原因</vt:lpstr>
      <vt:lpstr>PowerPoint プレゼンテーション</vt:lpstr>
      <vt:lpstr>自律神経と胃腸</vt:lpstr>
      <vt:lpstr>PowerPoint プレゼンテーション</vt:lpstr>
      <vt:lpstr>PowerPoint プレゼンテーション</vt:lpstr>
      <vt:lpstr>PowerPoint プレゼンテーション</vt:lpstr>
      <vt:lpstr>湿      阻</vt:lpstr>
      <vt:lpstr>概述</vt:lpstr>
      <vt:lpstr>范畴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治疗原则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预后</vt:lpstr>
      <vt:lpstr>针灸治疗</vt:lpstr>
      <vt:lpstr>PowerPoint プレゼンテーション</vt:lpstr>
      <vt:lpstr>PowerPoint プレゼンテーション</vt:lpstr>
      <vt:lpstr>PowerPoint プレゼンテーション</vt:lpstr>
      <vt:lpstr>预防与调摄</vt:lpstr>
      <vt:lpstr>      便      秘</vt:lpstr>
      <vt:lpstr>[概  述]</vt:lpstr>
      <vt:lpstr>PowerPoint プレゼンテーション</vt:lpstr>
      <vt:lpstr>[病因病机]</vt:lpstr>
      <vt:lpstr>PowerPoint プレゼンテーション</vt:lpstr>
      <vt:lpstr>PowerPoint プレゼンテーション</vt:lpstr>
      <vt:lpstr>PowerPoint プレゼンテーション</vt:lpstr>
      <vt:lpstr> [诊查要点]</vt:lpstr>
      <vt:lpstr>PowerPoint プレゼンテーション</vt:lpstr>
      <vt:lpstr> [辨证论治]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针灸治疗</vt:lpstr>
      <vt:lpstr>PowerPoint プレゼンテーション</vt:lpstr>
      <vt:lpstr>PowerPoint プレゼンテーション</vt:lpstr>
      <vt:lpstr>泄泻</vt:lpstr>
      <vt:lpstr>与西医的联系</vt:lpstr>
      <vt:lpstr>病因病机—病因</vt:lpstr>
      <vt:lpstr>病因病机—病因</vt:lpstr>
      <vt:lpstr>病因病机—病机</vt:lpstr>
      <vt:lpstr>病因病机—病机</vt:lpstr>
      <vt:lpstr>诊断要点</vt:lpstr>
      <vt:lpstr>辨证论治—辨证要点</vt:lpstr>
      <vt:lpstr>辨证论治—辨证要点</vt:lpstr>
      <vt:lpstr>辨证论治—治疗原则</vt:lpstr>
      <vt:lpstr>辨证论治—分证论治</vt:lpstr>
      <vt:lpstr>辨证论治—分证论治</vt:lpstr>
      <vt:lpstr>辨证论治—分证论治</vt:lpstr>
      <vt:lpstr>辨证论治—分证论治</vt:lpstr>
      <vt:lpstr>辨证论治—分证论治</vt:lpstr>
      <vt:lpstr>辨证论治—分证论治</vt:lpstr>
      <vt:lpstr>PowerPoint プレゼンテーション</vt:lpstr>
      <vt:lpstr>辨证论治—分证论治</vt:lpstr>
      <vt:lpstr>辨证论治—分证论治</vt:lpstr>
      <vt:lpstr>辨证论治—分证论治</vt:lpstr>
      <vt:lpstr>辨证论治—分证论治</vt:lpstr>
      <vt:lpstr>辨证论治—分证论治</vt:lpstr>
      <vt:lpstr>辨证论治—分证论治</vt:lpstr>
      <vt:lpstr>小 结</vt:lpstr>
      <vt:lpstr>针灸治疗</vt:lpstr>
      <vt:lpstr>PowerPoint プレゼンテーション</vt:lpstr>
      <vt:lpstr>PowerPoint プレゼンテーション</vt:lpstr>
      <vt:lpstr>辨证论治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针灸治疗</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海外医疗</dc:creator>
  <cp:lastModifiedBy>新開 庸雅</cp:lastModifiedBy>
  <cp:revision>137</cp:revision>
  <dcterms:created xsi:type="dcterms:W3CDTF">2018-02-24T00:40:53Z</dcterms:created>
  <dcterms:modified xsi:type="dcterms:W3CDTF">2021-06-23T03:35:45Z</dcterms:modified>
</cp:coreProperties>
</file>